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  <p:sldMasterId id="2147483662" r:id="rId3"/>
  </p:sldMasterIdLst>
  <p:notesMasterIdLst>
    <p:notesMasterId r:id="rId88"/>
  </p:notesMasterIdLst>
  <p:handoutMasterIdLst>
    <p:handoutMasterId r:id="rId89"/>
  </p:handoutMasterIdLst>
  <p:sldIdLst>
    <p:sldId id="256" r:id="rId4"/>
    <p:sldId id="355" r:id="rId5"/>
    <p:sldId id="509" r:id="rId6"/>
    <p:sldId id="510" r:id="rId7"/>
    <p:sldId id="512" r:id="rId8"/>
    <p:sldId id="514" r:id="rId9"/>
    <p:sldId id="516" r:id="rId10"/>
    <p:sldId id="545" r:id="rId11"/>
    <p:sldId id="343" r:id="rId12"/>
    <p:sldId id="422" r:id="rId13"/>
    <p:sldId id="346" r:id="rId14"/>
    <p:sldId id="423" r:id="rId15"/>
    <p:sldId id="506" r:id="rId16"/>
    <p:sldId id="507" r:id="rId17"/>
    <p:sldId id="286" r:id="rId18"/>
    <p:sldId id="287" r:id="rId19"/>
    <p:sldId id="354" r:id="rId20"/>
    <p:sldId id="357" r:id="rId21"/>
    <p:sldId id="356" r:id="rId22"/>
    <p:sldId id="518" r:id="rId23"/>
    <p:sldId id="519" r:id="rId24"/>
    <p:sldId id="480" r:id="rId25"/>
    <p:sldId id="362" r:id="rId26"/>
    <p:sldId id="457" r:id="rId27"/>
    <p:sldId id="521" r:id="rId28"/>
    <p:sldId id="522" r:id="rId29"/>
    <p:sldId id="523" r:id="rId30"/>
    <p:sldId id="464" r:id="rId31"/>
    <p:sldId id="465" r:id="rId32"/>
    <p:sldId id="486" r:id="rId33"/>
    <p:sldId id="525" r:id="rId34"/>
    <p:sldId id="526" r:id="rId35"/>
    <p:sldId id="527" r:id="rId36"/>
    <p:sldId id="530" r:id="rId37"/>
    <p:sldId id="532" r:id="rId38"/>
    <p:sldId id="550" r:id="rId39"/>
    <p:sldId id="552" r:id="rId40"/>
    <p:sldId id="494" r:id="rId41"/>
    <p:sldId id="366" r:id="rId42"/>
    <p:sldId id="458" r:id="rId43"/>
    <p:sldId id="368" r:id="rId44"/>
    <p:sldId id="379" r:id="rId45"/>
    <p:sldId id="551" r:id="rId46"/>
    <p:sldId id="396" r:id="rId47"/>
    <p:sldId id="495" r:id="rId48"/>
    <p:sldId id="496" r:id="rId49"/>
    <p:sldId id="370" r:id="rId50"/>
    <p:sldId id="466" r:id="rId51"/>
    <p:sldId id="372" r:id="rId52"/>
    <p:sldId id="538" r:id="rId53"/>
    <p:sldId id="539" r:id="rId54"/>
    <p:sldId id="499" r:id="rId55"/>
    <p:sldId id="542" r:id="rId56"/>
    <p:sldId id="543" r:id="rId57"/>
    <p:sldId id="546" r:id="rId58"/>
    <p:sldId id="549" r:id="rId59"/>
    <p:sldId id="373" r:id="rId60"/>
    <p:sldId id="374" r:id="rId61"/>
    <p:sldId id="380" r:id="rId62"/>
    <p:sldId id="432" r:id="rId63"/>
    <p:sldId id="433" r:id="rId64"/>
    <p:sldId id="434" r:id="rId65"/>
    <p:sldId id="435" r:id="rId66"/>
    <p:sldId id="436" r:id="rId67"/>
    <p:sldId id="437" r:id="rId68"/>
    <p:sldId id="438" r:id="rId69"/>
    <p:sldId id="554" r:id="rId70"/>
    <p:sldId id="440" r:id="rId71"/>
    <p:sldId id="442" r:id="rId72"/>
    <p:sldId id="443" r:id="rId73"/>
    <p:sldId id="444" r:id="rId74"/>
    <p:sldId id="445" r:id="rId75"/>
    <p:sldId id="447" r:id="rId76"/>
    <p:sldId id="448" r:id="rId77"/>
    <p:sldId id="449" r:id="rId78"/>
    <p:sldId id="450" r:id="rId79"/>
    <p:sldId id="451" r:id="rId80"/>
    <p:sldId id="404" r:id="rId81"/>
    <p:sldId id="405" r:id="rId82"/>
    <p:sldId id="408" r:id="rId83"/>
    <p:sldId id="409" r:id="rId84"/>
    <p:sldId id="410" r:id="rId85"/>
    <p:sldId id="455" r:id="rId86"/>
    <p:sldId id="452" r:id="rId87"/>
  </p:sldIdLst>
  <p:sldSz cx="9144000" cy="5143500" type="screen16x9"/>
  <p:notesSz cx="6858000" cy="9144000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EDFBC9"/>
    <a:srgbClr val="E0F8ED"/>
    <a:srgbClr val="CDAFED"/>
    <a:srgbClr val="00FFFF"/>
    <a:srgbClr val="CC66FF"/>
    <a:srgbClr val="D0B930"/>
    <a:srgbClr val="FFFFFF"/>
    <a:srgbClr val="00FF99"/>
    <a:srgbClr val="F9F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6" autoAdjust="0"/>
    <p:restoredTop sz="92308" autoAdjust="0"/>
  </p:normalViewPr>
  <p:slideViewPr>
    <p:cSldViewPr>
      <p:cViewPr>
        <p:scale>
          <a:sx n="86" d="100"/>
          <a:sy n="86" d="100"/>
        </p:scale>
        <p:origin x="-780" y="-87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gs" Target="tags/tag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C4B68-C65B-4EA6-999F-DF4F291DAD7E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3A2D0-036E-428C-B579-4C778DF4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69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BAB25-39A7-4FAC-B918-1B85E4865157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BF7FF-EDD5-42E1-A590-052F65AE8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7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34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9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01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36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38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711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7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9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3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79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3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29F17-DB40-447B-94B4-2238F7F2EB06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4453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92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495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01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05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1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1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07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75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89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29F17-DB40-447B-94B4-2238F7F2EB06}" type="slidenum">
              <a:rPr lang="en-IN" smtClean="0">
                <a:solidFill>
                  <a:prstClr val="black"/>
                </a:solidFill>
              </a:rPr>
              <a:pPr/>
              <a:t>50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152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12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18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9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5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98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986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09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6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6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965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6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68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6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6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6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5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5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5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694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009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822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403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3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5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6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09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5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940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347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77" y="-29817"/>
            <a:ext cx="9180283" cy="51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501"/>
            <a:ext cx="9225600" cy="519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438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77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03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054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351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92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401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758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61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55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90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77" y="-29817"/>
            <a:ext cx="9180283" cy="51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39" y="-41062"/>
            <a:ext cx="9225600" cy="519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15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tags" Target="../tags/tag4.xml"/><Relationship Id="rId7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110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710.png"/><Relationship Id="rId5" Type="http://schemas.openxmlformats.org/officeDocument/2006/relationships/tags" Target="../tags/tag16.xml"/><Relationship Id="rId10" Type="http://schemas.openxmlformats.org/officeDocument/2006/relationships/image" Target="../media/image60.png"/><Relationship Id="rId4" Type="http://schemas.openxmlformats.org/officeDocument/2006/relationships/tags" Target="../tags/tag15.xml"/><Relationship Id="rId9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27.jpe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2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microsoft.com/office/2007/relationships/hdphoto" Target="../media/hdphoto8.wdp"/><Relationship Id="rId4" Type="http://schemas.openxmlformats.org/officeDocument/2006/relationships/image" Target="../media/image31.png"/><Relationship Id="rId9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1.wdp"/><Relationship Id="rId5" Type="http://schemas.openxmlformats.org/officeDocument/2006/relationships/image" Target="../media/image36.png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5" Type="http://schemas.openxmlformats.org/officeDocument/2006/relationships/image" Target="../media/image37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5" Type="http://schemas.openxmlformats.org/officeDocument/2006/relationships/image" Target="../media/image37.png"/><Relationship Id="rId4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2.jpeg"/><Relationship Id="rId7" Type="http://schemas.microsoft.com/office/2007/relationships/hdphoto" Target="../media/hdphoto1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microsoft.com/office/2007/relationships/hdphoto" Target="../media/hdphoto10.wdp"/><Relationship Id="rId4" Type="http://schemas.openxmlformats.org/officeDocument/2006/relationships/image" Target="../media/image34.png"/><Relationship Id="rId9" Type="http://schemas.openxmlformats.org/officeDocument/2006/relationships/image" Target="../media/image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3.wdp"/><Relationship Id="rId5" Type="http://schemas.openxmlformats.org/officeDocument/2006/relationships/image" Target="../media/image39.png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6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4.wdp"/><Relationship Id="rId5" Type="http://schemas.openxmlformats.org/officeDocument/2006/relationships/image" Target="../media/image40.png"/><Relationship Id="rId4" Type="http://schemas.microsoft.com/office/2007/relationships/hdphoto" Target="../media/hdphoto4.wdp"/><Relationship Id="rId9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26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6.wdp"/><Relationship Id="rId5" Type="http://schemas.openxmlformats.org/officeDocument/2006/relationships/image" Target="../media/image42.png"/><Relationship Id="rId4" Type="http://schemas.microsoft.com/office/2007/relationships/hdphoto" Target="../media/hdphoto4.wdp"/><Relationship Id="rId9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2.wdp"/><Relationship Id="rId10" Type="http://schemas.openxmlformats.org/officeDocument/2006/relationships/image" Target="../media/image6.jpe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microsoft.com/office/2007/relationships/hdphoto" Target="../media/hdphoto18.wdp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10" Type="http://schemas.openxmlformats.org/officeDocument/2006/relationships/image" Target="../media/image16.jpeg"/><Relationship Id="rId4" Type="http://schemas.openxmlformats.org/officeDocument/2006/relationships/image" Target="../media/image13.png"/><Relationship Id="rId9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jpeg"/><Relationship Id="rId7" Type="http://schemas.microsoft.com/office/2007/relationships/hdphoto" Target="../media/hdphoto20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microsoft.com/office/2007/relationships/hdphoto" Target="../media/hdphoto19.wdp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.jpeg"/><Relationship Id="rId7" Type="http://schemas.microsoft.com/office/2007/relationships/hdphoto" Target="../media/hdphoto22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microsoft.com/office/2007/relationships/hdphoto" Target="../media/hdphoto21.wdp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jpeg"/><Relationship Id="rId7" Type="http://schemas.microsoft.com/office/2007/relationships/hdphoto" Target="../media/hdphoto24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microsoft.com/office/2007/relationships/hdphoto" Target="../media/hdphoto23.wdp"/><Relationship Id="rId4" Type="http://schemas.openxmlformats.org/officeDocument/2006/relationships/image" Target="../media/image63.png"/><Relationship Id="rId9" Type="http://schemas.microsoft.com/office/2007/relationships/hdphoto" Target="../media/hdphoto25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3" Type="http://schemas.openxmlformats.org/officeDocument/2006/relationships/image" Target="../media/image21.jpg"/><Relationship Id="rId7" Type="http://schemas.openxmlformats.org/officeDocument/2006/relationships/image" Target="../media/image650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11" Type="http://schemas.openxmlformats.org/officeDocument/2006/relationships/image" Target="../media/image690.png"/><Relationship Id="rId5" Type="http://schemas.openxmlformats.org/officeDocument/2006/relationships/image" Target="../media/image630.png"/><Relationship Id="rId10" Type="http://schemas.openxmlformats.org/officeDocument/2006/relationships/image" Target="../media/image681.png"/><Relationship Id="rId4" Type="http://schemas.openxmlformats.org/officeDocument/2006/relationships/image" Target="../media/image2110.png"/><Relationship Id="rId9" Type="http://schemas.openxmlformats.org/officeDocument/2006/relationships/image" Target="../media/image670.png"/><Relationship Id="rId1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78.png"/><Relationship Id="rId3" Type="http://schemas.openxmlformats.org/officeDocument/2006/relationships/image" Target="../media/image67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870.png"/><Relationship Id="rId5" Type="http://schemas.openxmlformats.org/officeDocument/2006/relationships/image" Target="../media/image69.png"/><Relationship Id="rId10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51.png"/><Relationship Id="rId4" Type="http://schemas.openxmlformats.org/officeDocument/2006/relationships/image" Target="../media/image82.png"/><Relationship Id="rId9" Type="http://schemas.openxmlformats.org/officeDocument/2006/relationships/image" Target="../media/image8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7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0.png"/><Relationship Id="rId4" Type="http://schemas.openxmlformats.org/officeDocument/2006/relationships/image" Target="../media/image88.png"/><Relationship Id="rId9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11" Type="http://schemas.openxmlformats.org/officeDocument/2006/relationships/image" Target="../media/image98.png"/><Relationship Id="rId5" Type="http://schemas.openxmlformats.org/officeDocument/2006/relationships/image" Target="../media/image89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2.png"/><Relationship Id="rId7" Type="http://schemas.openxmlformats.org/officeDocument/2006/relationships/image" Target="../media/image7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71.png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930.png"/><Relationship Id="rId4" Type="http://schemas.openxmlformats.org/officeDocument/2006/relationships/image" Target="../media/image104.png"/><Relationship Id="rId9" Type="http://schemas.openxmlformats.org/officeDocument/2006/relationships/image" Target="../media/image2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112.png"/><Relationship Id="rId1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0.png"/><Relationship Id="rId10" Type="http://schemas.openxmlformats.org/officeDocument/2006/relationships/image" Target="../media/image114.png"/><Relationship Id="rId9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13" Type="http://schemas.openxmlformats.org/officeDocument/2006/relationships/image" Target="../media/image130.png"/><Relationship Id="rId3" Type="http://schemas.openxmlformats.org/officeDocument/2006/relationships/image" Target="../media/image121.pn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29.png"/><Relationship Id="rId10" Type="http://schemas.openxmlformats.org/officeDocument/2006/relationships/image" Target="../media/image139.png"/><Relationship Id="rId4" Type="http://schemas.openxmlformats.org/officeDocument/2006/relationships/image" Target="../media/image126.png"/><Relationship Id="rId9" Type="http://schemas.openxmlformats.org/officeDocument/2006/relationships/image" Target="../media/image122.png"/><Relationship Id="rId1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3" Type="http://schemas.openxmlformats.org/officeDocument/2006/relationships/image" Target="../media/image139.png"/><Relationship Id="rId12" Type="http://schemas.openxmlformats.org/officeDocument/2006/relationships/image" Target="../media/image8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126.png"/><Relationship Id="rId4" Type="http://schemas.openxmlformats.org/officeDocument/2006/relationships/image" Target="../media/image136.png"/><Relationship Id="rId1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47.png"/><Relationship Id="rId4" Type="http://schemas.openxmlformats.org/officeDocument/2006/relationships/image" Target="../media/image245.png"/><Relationship Id="rId9" Type="http://schemas.openxmlformats.org/officeDocument/2006/relationships/image" Target="../media/image24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5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png"/><Relationship Id="rId5" Type="http://schemas.openxmlformats.org/officeDocument/2006/relationships/image" Target="../media/image250.png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97112" y="932974"/>
            <a:ext cx="7149777" cy="3277553"/>
            <a:chOff x="2135621" y="1340206"/>
            <a:chExt cx="7149777" cy="3277553"/>
          </a:xfrm>
        </p:grpSpPr>
        <p:grpSp>
          <p:nvGrpSpPr>
            <p:cNvPr id="10" name="Group 9"/>
            <p:cNvGrpSpPr/>
            <p:nvPr/>
          </p:nvGrpSpPr>
          <p:grpSpPr>
            <a:xfrm>
              <a:off x="3942184" y="1340206"/>
              <a:ext cx="5343214" cy="3277553"/>
              <a:chOff x="3942184" y="1340206"/>
              <a:chExt cx="5343214" cy="3277553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083582" y="1340206"/>
                <a:ext cx="5201816" cy="3130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7000" b="1" dirty="0">
                    <a:solidFill>
                      <a:prstClr val="white">
                        <a:lumMod val="75000"/>
                      </a:prstClr>
                    </a:solidFill>
                    <a:latin typeface="Times New Roman" pitchFamily="18" charset="0"/>
                    <a:cs typeface="Times New Roman" pitchFamily="18" charset="0"/>
                  </a:rPr>
                  <a:t>Comparing quantities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942184" y="1487350"/>
                <a:ext cx="5201816" cy="3130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7000" b="1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Comparing quantities</a:t>
                </a:r>
              </a:p>
            </p:txBody>
          </p:sp>
        </p:grpSp>
        <p:pic>
          <p:nvPicPr>
            <p:cNvPr id="11" name="Picture 2" descr="http://c.asstatic.com/images/1383917_634695917603055886-180_135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387"/>
            <a:stretch/>
          </p:blipFill>
          <p:spPr bwMode="auto">
            <a:xfrm>
              <a:off x="2135621" y="1633934"/>
              <a:ext cx="1914695" cy="2837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24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ed Rectangle 91"/>
          <p:cNvSpPr/>
          <p:nvPr/>
        </p:nvSpPr>
        <p:spPr>
          <a:xfrm>
            <a:off x="519761" y="1094588"/>
            <a:ext cx="6592824" cy="3653094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320395" y="3217395"/>
            <a:ext cx="2990348" cy="251901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506553" y="698790"/>
            <a:ext cx="6592824" cy="3612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483500" y="269566"/>
            <a:ext cx="6608058" cy="422279"/>
            <a:chOff x="1240361" y="2142471"/>
            <a:chExt cx="6608058" cy="422279"/>
          </a:xfrm>
        </p:grpSpPr>
        <p:sp>
          <p:nvSpPr>
            <p:cNvPr id="45" name="Rounded Rectangle 44"/>
            <p:cNvSpPr/>
            <p:nvPr/>
          </p:nvSpPr>
          <p:spPr>
            <a:xfrm>
              <a:off x="1584779" y="2170539"/>
              <a:ext cx="6263640" cy="361293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240361" y="2142471"/>
              <a:ext cx="422279" cy="422279"/>
              <a:chOff x="1240361" y="2142471"/>
              <a:chExt cx="422279" cy="422279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1240361" y="2142471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79034" y="2181144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276183" y="2166897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452667" y="1014699"/>
            <a:ext cx="622780" cy="374571"/>
            <a:chOff x="463684" y="1185737"/>
            <a:chExt cx="622780" cy="374571"/>
          </a:xfrm>
        </p:grpSpPr>
        <p:sp>
          <p:nvSpPr>
            <p:cNvPr id="43" name="TextBox 4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219200" y="1318638"/>
            <a:ext cx="790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5 </a:t>
            </a:r>
            <a:r>
              <a:rPr lang="en-US" sz="1400" b="1" dirty="0" err="1" smtClean="0">
                <a:latin typeface="Bookman Old Style" pitchFamily="18" charset="0"/>
              </a:rPr>
              <a:t>Rs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16953" y="1326258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716953" y="1588906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5148" y="2044140"/>
            <a:ext cx="2981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Ratio </a:t>
            </a:r>
            <a:r>
              <a:rPr lang="en-US" sz="1400" b="1" dirty="0">
                <a:latin typeface="Bookman Old Style" pitchFamily="18" charset="0"/>
              </a:rPr>
              <a:t>of 50 </a:t>
            </a:r>
            <a:r>
              <a:rPr lang="en-US" sz="1400" b="1" dirty="0" err="1">
                <a:latin typeface="Bookman Old Style" pitchFamily="18" charset="0"/>
              </a:rPr>
              <a:t>paise</a:t>
            </a:r>
            <a:r>
              <a:rPr lang="en-US" sz="1400" b="1" i="1" dirty="0" smtClean="0">
                <a:latin typeface="Bookman Old Style" pitchFamily="18" charset="0"/>
              </a:rPr>
              <a:t> </a:t>
            </a:r>
            <a:r>
              <a:rPr lang="en-US" sz="1400" b="1" dirty="0">
                <a:latin typeface="Bookman Old Style" pitchFamily="18" charset="0"/>
              </a:rPr>
              <a:t>to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500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paise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388371" y="2044140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671818" y="2013550"/>
            <a:ext cx="72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791153" y="2265148"/>
            <a:ext cx="4847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621645" y="2216588"/>
            <a:ext cx="804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002041" y="1318254"/>
            <a:ext cx="439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251152" y="1317684"/>
            <a:ext cx="291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Symbol" pitchFamily="18" charset="2"/>
                <a:sym typeface="Symbol"/>
              </a:rPr>
              <a:t></a:t>
            </a:r>
            <a:endParaRPr lang="en-US" sz="14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462477" y="131874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paise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5" name="Rounded Rectangular Callout 94"/>
          <p:cNvSpPr/>
          <p:nvPr/>
        </p:nvSpPr>
        <p:spPr>
          <a:xfrm>
            <a:off x="5105400" y="1276350"/>
            <a:ext cx="1225413" cy="502879"/>
          </a:xfrm>
          <a:prstGeom prst="wedgeRoundRectCallout">
            <a:avLst>
              <a:gd name="adj1" fmla="val -49574"/>
              <a:gd name="adj2" fmla="val -30206"/>
              <a:gd name="adj3" fmla="val 16667"/>
            </a:avLst>
          </a:prstGeom>
          <a:blipFill>
            <a:blip r:embed="rId3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Units are not same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4911870" y="1850464"/>
            <a:ext cx="1612472" cy="502879"/>
          </a:xfrm>
          <a:prstGeom prst="wedgeRoundRectCallout">
            <a:avLst>
              <a:gd name="adj1" fmla="val -49574"/>
              <a:gd name="adj2" fmla="val -30206"/>
              <a:gd name="adj3" fmla="val 16667"/>
            </a:avLst>
          </a:prstGeom>
          <a:blipFill>
            <a:blip r:embed="rId3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Convert bigger unit to smaller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403636" y="2743386"/>
            <a:ext cx="30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3829879" y="2915687"/>
            <a:ext cx="3298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843154" y="266036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783843" y="2878009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384706" y="3189457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273455" y="3189457"/>
            <a:ext cx="2651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Ratio 50 </a:t>
            </a:r>
            <a:r>
              <a:rPr lang="en-US" sz="1400" b="1" dirty="0" err="1">
                <a:solidFill>
                  <a:srgbClr val="000000"/>
                </a:solidFill>
                <a:latin typeface="Bookman Old Style" pitchFamily="18" charset="0"/>
              </a:rPr>
              <a:t>paise</a:t>
            </a:r>
            <a:r>
              <a:rPr lang="en-US" sz="1400" b="1" dirty="0">
                <a:solidFill>
                  <a:srgbClr val="000000"/>
                </a:solidFill>
                <a:latin typeface="Bookman Old Style" pitchFamily="18" charset="0"/>
              </a:rPr>
              <a:t> to </a:t>
            </a:r>
            <a:r>
              <a:rPr lang="en-US" sz="1400" b="1" dirty="0" err="1">
                <a:solidFill>
                  <a:srgbClr val="000000"/>
                </a:solidFill>
                <a:latin typeface="Bookman Old Style" pitchFamily="18" charset="0"/>
              </a:rPr>
              <a:t>Rs</a:t>
            </a:r>
            <a:r>
              <a:rPr lang="en-US" sz="1400" b="1" dirty="0">
                <a:solidFill>
                  <a:srgbClr val="000000"/>
                </a:solidFill>
                <a:latin typeface="Bookman Old Style" pitchFamily="18" charset="0"/>
              </a:rPr>
              <a:t> 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478250" y="3189457"/>
            <a:ext cx="916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1 : 10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180291" y="773750"/>
            <a:ext cx="584234" cy="22076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2076479" y="735696"/>
            <a:ext cx="321157" cy="2779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07" name="Curved Left Arrow 106"/>
          <p:cNvSpPr/>
          <p:nvPr/>
        </p:nvSpPr>
        <p:spPr>
          <a:xfrm rot="5400000" flipH="1">
            <a:off x="1715818" y="191757"/>
            <a:ext cx="200651" cy="930944"/>
          </a:xfrm>
          <a:prstGeom prst="curvedLeftArrow">
            <a:avLst/>
          </a:prstGeom>
          <a:solidFill>
            <a:srgbClr val="FFFF99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062326" y="673911"/>
            <a:ext cx="592171" cy="413413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00657" y="673596"/>
            <a:ext cx="1048968" cy="392736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1980446" y="1635589"/>
            <a:ext cx="970849" cy="22076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924050" y="1134974"/>
            <a:ext cx="951721" cy="22076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219200" y="1082907"/>
            <a:ext cx="1784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= 100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paise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65072" y="2411320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730083" y="192914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3840937" y="2343394"/>
            <a:ext cx="234385" cy="541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889917" y="2145399"/>
            <a:ext cx="147839" cy="43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562352" y="3189457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sz="1400" b="1" dirty="0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54906" y="692148"/>
            <a:ext cx="24088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(c) 50 </a:t>
            </a:r>
            <a:r>
              <a:rPr lang="en-US" sz="1600" b="1" dirty="0" err="1">
                <a:latin typeface="Bookman Old Style" pitchFamily="18" charset="0"/>
              </a:rPr>
              <a:t>paise</a:t>
            </a:r>
            <a:r>
              <a:rPr lang="en-US" sz="1600" b="1" dirty="0">
                <a:latin typeface="Bookman Old Style" pitchFamily="18" charset="0"/>
              </a:rPr>
              <a:t> to </a:t>
            </a:r>
            <a:r>
              <a:rPr lang="en-US" sz="1600" b="1" dirty="0" err="1">
                <a:latin typeface="Bookman Old Style" pitchFamily="18" charset="0"/>
              </a:rPr>
              <a:t>Rs</a:t>
            </a:r>
            <a:r>
              <a:rPr lang="en-US" sz="1600" b="1" dirty="0">
                <a:latin typeface="Bookman Old Style" pitchFamily="18" charset="0"/>
              </a:rPr>
              <a:t> 5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931017" y="158633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500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paise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080129" y="2325938"/>
            <a:ext cx="111114" cy="889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031166" y="2114550"/>
            <a:ext cx="104073" cy="97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855608" y="307540"/>
            <a:ext cx="694112" cy="35038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88812" y="301502"/>
            <a:ext cx="3507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Find the ratio of the following</a:t>
            </a:r>
          </a:p>
        </p:txBody>
      </p:sp>
    </p:spTree>
    <p:extLst>
      <p:ext uri="{BB962C8B-B14F-4D97-AF65-F5344CB8AC3E}">
        <p14:creationId xmlns:p14="http://schemas.microsoft.com/office/powerpoint/2010/main" val="623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4" grpId="0" animBg="1"/>
      <p:bldP spid="86" grpId="0" animBg="1"/>
      <p:bldP spid="77" grpId="0"/>
      <p:bldP spid="78" grpId="0"/>
      <p:bldP spid="79" grpId="0"/>
      <p:bldP spid="80" grpId="0"/>
      <p:bldP spid="81" grpId="0"/>
      <p:bldP spid="82" grpId="0"/>
      <p:bldP spid="84" grpId="0"/>
      <p:bldP spid="85" grpId="0"/>
      <p:bldP spid="88" grpId="0"/>
      <p:bldP spid="94" grpId="0"/>
      <p:bldP spid="95" grpId="0" animBg="1"/>
      <p:bldP spid="95" grpId="1" animBg="1"/>
      <p:bldP spid="96" grpId="0" animBg="1"/>
      <p:bldP spid="96" grpId="1" animBg="1"/>
      <p:bldP spid="97" grpId="0"/>
      <p:bldP spid="99" grpId="0"/>
      <p:bldP spid="100" grpId="0"/>
      <p:bldP spid="101" grpId="0"/>
      <p:bldP spid="102" grpId="0"/>
      <p:bldP spid="103" grpId="0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1" grpId="0" animBg="1"/>
      <p:bldP spid="111" grpId="1" animBg="1"/>
      <p:bldP spid="112" grpId="0" animBg="1"/>
      <p:bldP spid="112" grpId="1" animBg="1"/>
      <p:bldP spid="113" grpId="0"/>
      <p:bldP spid="118" grpId="0"/>
      <p:bldP spid="119" grpId="0"/>
      <p:bldP spid="124" grpId="0"/>
      <p:bldP spid="87" grpId="0"/>
      <p:bldP spid="1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506553" y="1102280"/>
            <a:ext cx="6580048" cy="3679270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6602" y="702758"/>
            <a:ext cx="6575462" cy="3612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4907" y="712806"/>
            <a:ext cx="12668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(a) 3 : 4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483500" y="269566"/>
            <a:ext cx="6603101" cy="422279"/>
            <a:chOff x="1240361" y="2142471"/>
            <a:chExt cx="6603101" cy="422279"/>
          </a:xfrm>
        </p:grpSpPr>
        <p:sp>
          <p:nvSpPr>
            <p:cNvPr id="44" name="Rounded Rectangle 43"/>
            <p:cNvSpPr/>
            <p:nvPr/>
          </p:nvSpPr>
          <p:spPr>
            <a:xfrm>
              <a:off x="1584780" y="2170539"/>
              <a:ext cx="6258682" cy="361293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40361" y="2142471"/>
              <a:ext cx="422279" cy="422279"/>
              <a:chOff x="1240361" y="2142471"/>
              <a:chExt cx="422279" cy="42227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40361" y="2142471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279034" y="2181144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76183" y="216666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49" name="Rectangle 48"/>
          <p:cNvSpPr/>
          <p:nvPr/>
        </p:nvSpPr>
        <p:spPr>
          <a:xfrm>
            <a:off x="4207508" y="303829"/>
            <a:ext cx="1464705" cy="374092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88812" y="301502"/>
            <a:ext cx="5078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Convert the following ratios to percentages.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4764435" y="762057"/>
            <a:ext cx="1864965" cy="711264"/>
          </a:xfrm>
          <a:prstGeom prst="wedgeRoundRectCallout">
            <a:avLst>
              <a:gd name="adj1" fmla="val -36458"/>
              <a:gd name="adj2" fmla="val -75949"/>
              <a:gd name="adj3" fmla="val 16667"/>
            </a:avLst>
          </a:prstGeom>
          <a:blipFill>
            <a:blip r:embed="rId2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Percentage is a special ratio with denominator 100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32571" y="1034083"/>
            <a:ext cx="622780" cy="374571"/>
            <a:chOff x="463684" y="1185737"/>
            <a:chExt cx="622780" cy="374571"/>
          </a:xfrm>
        </p:grpSpPr>
        <p:sp>
          <p:nvSpPr>
            <p:cNvPr id="52" name="TextBox 51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2209800" y="1486929"/>
            <a:ext cx="2055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15483" y="132313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15483" y="1774095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15483" y="2280561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332391" y="2735260"/>
            <a:ext cx="1263765" cy="229001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2231237" y="1961472"/>
            <a:ext cx="816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058472" y="2698481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75%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2238525" y="2470069"/>
            <a:ext cx="3398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205541" y="2217412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148385" y="2425235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335834" y="1387001"/>
            <a:ext cx="195118" cy="18611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630392" y="1389131"/>
            <a:ext cx="195118" cy="1824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83898" y="1323139"/>
            <a:ext cx="68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: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48385" y="1235331"/>
            <a:ext cx="356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148385" y="1438369"/>
            <a:ext cx="356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44306" y="1772616"/>
            <a:ext cx="223026" cy="1824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01378" y="1715513"/>
            <a:ext cx="285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Symbol" pitchFamily="18" charset="2"/>
                <a:sym typeface="Symbol"/>
              </a:rPr>
              <a:t></a:t>
            </a:r>
            <a:endParaRPr lang="en-US" sz="14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49957" y="1715513"/>
            <a:ext cx="536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978774" y="1677516"/>
            <a:ext cx="257670" cy="17532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362200" y="1910210"/>
            <a:ext cx="353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Symbol" pitchFamily="18" charset="2"/>
                <a:sym typeface="Symbol"/>
              </a:rPr>
              <a:t></a:t>
            </a:r>
            <a:endParaRPr lang="en-US" sz="14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204049" y="1910210"/>
            <a:ext cx="30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613849" y="1971910"/>
            <a:ext cx="403621" cy="187683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539765" y="1910210"/>
            <a:ext cx="53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2214859" y="2035473"/>
            <a:ext cx="293426" cy="57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033934" y="203835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2658657" y="1843156"/>
            <a:ext cx="326910" cy="54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921356" y="1636461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204219" y="1715513"/>
            <a:ext cx="288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15483" y="2698481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=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95400" y="2698481"/>
            <a:ext cx="62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3 </a:t>
            </a:r>
            <a:r>
              <a:rPr lang="en-US" sz="1400" b="1" dirty="0">
                <a:latin typeface="Bookman Old Style" pitchFamily="18" charset="0"/>
              </a:rPr>
              <a:t>: </a:t>
            </a:r>
            <a:r>
              <a:rPr lang="en-US" sz="1400" b="1" dirty="0" smtClean="0">
                <a:latin typeface="Bookman Old Style" pitchFamily="18" charset="0"/>
              </a:rPr>
              <a:t>4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2251" y="2698481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Symbol" pitchFamily="18" charset="2"/>
              </a:rPr>
              <a:t>\</a:t>
            </a:r>
            <a:endParaRPr lang="en-US" sz="1400" b="1" dirty="0">
              <a:solidFill>
                <a:srgbClr val="0033CC"/>
              </a:solidFill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087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4" grpId="0" animBg="1"/>
      <p:bldP spid="35" grpId="0"/>
      <p:bldP spid="49" grpId="0" animBg="1"/>
      <p:bldP spid="50" grpId="0"/>
      <p:bldP spid="42" grpId="0" animBg="1"/>
      <p:bldP spid="42" grpId="1" animBg="1"/>
      <p:bldP spid="57" grpId="0"/>
      <p:bldP spid="58" grpId="0"/>
      <p:bldP spid="59" grpId="0"/>
      <p:bldP spid="62" grpId="0" animBg="1"/>
      <p:bldP spid="64" grpId="0"/>
      <p:bldP spid="66" grpId="0"/>
      <p:bldP spid="67" grpId="0"/>
      <p:bldP spid="68" grpId="0" animBg="1"/>
      <p:bldP spid="68" grpId="1" animBg="1"/>
      <p:bldP spid="69" grpId="0" animBg="1"/>
      <p:bldP spid="69" grpId="1" animBg="1"/>
      <p:bldP spid="70" grpId="0"/>
      <p:bldP spid="71" grpId="0"/>
      <p:bldP spid="72" grpId="0"/>
      <p:bldP spid="73" grpId="0" animBg="1"/>
      <p:bldP spid="73" grpId="1" animBg="1"/>
      <p:bldP spid="74" grpId="0"/>
      <p:bldP spid="75" grpId="0"/>
      <p:bldP spid="76" grpId="0" animBg="1"/>
      <p:bldP spid="76" grpId="1" animBg="1"/>
      <p:bldP spid="77" grpId="0"/>
      <p:bldP spid="78" grpId="0"/>
      <p:bldP spid="80" grpId="0" animBg="1"/>
      <p:bldP spid="80" grpId="1" animBg="1"/>
      <p:bldP spid="81" grpId="0"/>
      <p:bldP spid="83" grpId="0"/>
      <p:bldP spid="85" grpId="0"/>
      <p:bldP spid="89" grpId="0"/>
      <p:bldP spid="60" grpId="0"/>
      <p:bldP spid="61" grpId="0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506553" y="1102280"/>
            <a:ext cx="6580048" cy="3755470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6602" y="702758"/>
            <a:ext cx="6575462" cy="3612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4907" y="712806"/>
            <a:ext cx="12668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(b) 2 </a:t>
            </a:r>
            <a:r>
              <a:rPr lang="en-US" sz="1600" b="1" dirty="0">
                <a:latin typeface="Bookman Old Style" pitchFamily="18" charset="0"/>
              </a:rPr>
              <a:t>: </a:t>
            </a: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83500" y="269566"/>
            <a:ext cx="6603101" cy="422279"/>
            <a:chOff x="1240361" y="2142471"/>
            <a:chExt cx="6603101" cy="422279"/>
          </a:xfrm>
        </p:grpSpPr>
        <p:sp>
          <p:nvSpPr>
            <p:cNvPr id="44" name="Rounded Rectangle 43"/>
            <p:cNvSpPr/>
            <p:nvPr/>
          </p:nvSpPr>
          <p:spPr>
            <a:xfrm>
              <a:off x="1584780" y="2170539"/>
              <a:ext cx="6258682" cy="361293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40361" y="2142471"/>
              <a:ext cx="422279" cy="422279"/>
              <a:chOff x="1240361" y="2142471"/>
              <a:chExt cx="422279" cy="42227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40361" y="2142471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279034" y="2181144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76183" y="2166897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432571" y="1034083"/>
            <a:ext cx="622780" cy="374571"/>
            <a:chOff x="463684" y="1185737"/>
            <a:chExt cx="622780" cy="374571"/>
          </a:xfrm>
        </p:grpSpPr>
        <p:sp>
          <p:nvSpPr>
            <p:cNvPr id="52" name="TextBox 51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2209800" y="1486929"/>
            <a:ext cx="2055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15483" y="132313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15483" y="1774095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15483" y="233009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2231237" y="1961472"/>
            <a:ext cx="8161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153037" y="2519607"/>
            <a:ext cx="64546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326078" y="1370667"/>
            <a:ext cx="214630" cy="22076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620636" y="1369974"/>
            <a:ext cx="214630" cy="22076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83898" y="1323139"/>
            <a:ext cx="68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: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48385" y="1235331"/>
            <a:ext cx="356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148385" y="1438369"/>
            <a:ext cx="356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244306" y="1772616"/>
            <a:ext cx="223026" cy="1824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01378" y="1715513"/>
            <a:ext cx="285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609317" y="1773928"/>
            <a:ext cx="410872" cy="18906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362200" y="1910210"/>
            <a:ext cx="353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204049" y="1910210"/>
            <a:ext cx="30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613849" y="1971910"/>
            <a:ext cx="403621" cy="187683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539765" y="1910210"/>
            <a:ext cx="53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204219" y="1715513"/>
            <a:ext cx="288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549957" y="1715513"/>
            <a:ext cx="536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06407" y="2473190"/>
            <a:ext cx="353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Symbol" pitchFamily="18" charset="2"/>
                <a:sym typeface="Symbol"/>
              </a:rPr>
              <a:t></a:t>
            </a:r>
            <a:endParaRPr lang="en-US" sz="14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383972" y="2473190"/>
            <a:ext cx="535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1338705" y="2931061"/>
            <a:ext cx="1575491" cy="423936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815483" y="298375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95400" y="2983759"/>
            <a:ext cx="629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2 </a:t>
            </a:r>
            <a:r>
              <a:rPr lang="en-US" sz="1400" b="1" dirty="0">
                <a:solidFill>
                  <a:srgbClr val="000000"/>
                </a:solidFill>
                <a:latin typeface="Bookman Old Style" pitchFamily="18" charset="0"/>
              </a:rPr>
              <a:t>: </a:t>
            </a:r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02251" y="298375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sz="1400" b="1" dirty="0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017806" y="298375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66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403616" y="287655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403615" y="310218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>
            <a:off x="2425059" y="3146146"/>
            <a:ext cx="260400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627406" y="2984276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%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379" y="1208052"/>
            <a:ext cx="1012162" cy="149680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916991" y="1439544"/>
            <a:ext cx="6772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902964" y="1653199"/>
            <a:ext cx="44709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8619" y="164928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89589" y="1684340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08086" y="1910116"/>
            <a:ext cx="3130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141699" y="191011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008678" y="2109559"/>
            <a:ext cx="45195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55425" y="2085118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900819" y="2140471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4793895" y="1481559"/>
            <a:ext cx="609374" cy="219030"/>
            <a:chOff x="1600197" y="3321325"/>
            <a:chExt cx="374349" cy="164825"/>
          </a:xfrm>
        </p:grpSpPr>
        <p:sp>
          <p:nvSpPr>
            <p:cNvPr id="98" name="Right Bracket 97"/>
            <p:cNvSpPr/>
            <p:nvPr/>
          </p:nvSpPr>
          <p:spPr>
            <a:xfrm>
              <a:off x="1600198" y="3321325"/>
              <a:ext cx="95398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99" name="Straight Connector 98"/>
            <p:cNvCxnSpPr>
              <a:stCxn id="98" idx="0"/>
            </p:cNvCxnSpPr>
            <p:nvPr/>
          </p:nvCxnSpPr>
          <p:spPr>
            <a:xfrm>
              <a:off x="1600197" y="3321325"/>
              <a:ext cx="3743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ounded Rectangle 117"/>
          <p:cNvSpPr/>
          <p:nvPr/>
        </p:nvSpPr>
        <p:spPr>
          <a:xfrm>
            <a:off x="4906915" y="1260822"/>
            <a:ext cx="339166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859435" y="1209572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987347" y="1209572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138" name="Rounded Rectangle 137"/>
          <p:cNvSpPr/>
          <p:nvPr/>
        </p:nvSpPr>
        <p:spPr>
          <a:xfrm>
            <a:off x="5175962" y="2409029"/>
            <a:ext cx="231655" cy="207318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4704835" y="1485633"/>
            <a:ext cx="191450" cy="207318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54640" y="1439544"/>
            <a:ext cx="33270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146693" y="2351633"/>
            <a:ext cx="2881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2252523" y="2322366"/>
            <a:ext cx="418252" cy="18797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2100183" y="2536167"/>
            <a:ext cx="187504" cy="18611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205541" y="226695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048256" y="2473190"/>
            <a:ext cx="30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207508" y="303829"/>
            <a:ext cx="1464705" cy="374092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88812" y="301502"/>
            <a:ext cx="5078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Convert the following ratios to percentages.</a:t>
            </a:r>
          </a:p>
        </p:txBody>
      </p:sp>
    </p:spTree>
    <p:extLst>
      <p:ext uri="{BB962C8B-B14F-4D97-AF65-F5344CB8AC3E}">
        <p14:creationId xmlns:p14="http://schemas.microsoft.com/office/powerpoint/2010/main" val="368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4" grpId="0" animBg="1"/>
      <p:bldP spid="35" grpId="0"/>
      <p:bldP spid="57" grpId="0"/>
      <p:bldP spid="58" grpId="0"/>
      <p:bldP spid="59" grpId="0"/>
      <p:bldP spid="68" grpId="0" animBg="1"/>
      <p:bldP spid="68" grpId="1" animBg="1"/>
      <p:bldP spid="69" grpId="0" animBg="1"/>
      <p:bldP spid="69" grpId="1" animBg="1"/>
      <p:bldP spid="70" grpId="0"/>
      <p:bldP spid="71" grpId="0"/>
      <p:bldP spid="72" grpId="0"/>
      <p:bldP spid="73" grpId="0" animBg="1"/>
      <p:bldP spid="73" grpId="1" animBg="1"/>
      <p:bldP spid="74" grpId="0"/>
      <p:bldP spid="76" grpId="0" animBg="1"/>
      <p:bldP spid="76" grpId="1" animBg="1"/>
      <p:bldP spid="77" grpId="0"/>
      <p:bldP spid="78" grpId="0"/>
      <p:bldP spid="80" grpId="0" animBg="1"/>
      <p:bldP spid="80" grpId="1" animBg="1"/>
      <p:bldP spid="81" grpId="0"/>
      <p:bldP spid="89" grpId="0"/>
      <p:bldP spid="75" grpId="0"/>
      <p:bldP spid="100" grpId="0"/>
      <p:bldP spid="103" grpId="0"/>
      <p:bldP spid="120" grpId="0" animBg="1"/>
      <p:bldP spid="121" grpId="0"/>
      <p:bldP spid="122" grpId="0"/>
      <p:bldP spid="123" grpId="0"/>
      <p:bldP spid="124" grpId="0"/>
      <p:bldP spid="125" grpId="0"/>
      <p:bldP spid="126" grpId="0"/>
      <p:bldP spid="128" grpId="0"/>
      <p:bldP spid="55" grpId="0"/>
      <p:bldP spid="55" grpId="1"/>
      <p:bldP spid="61" grpId="0"/>
      <p:bldP spid="61" grpId="1"/>
      <p:bldP spid="62" grpId="0"/>
      <p:bldP spid="62" grpId="1"/>
      <p:bldP spid="64" grpId="0"/>
      <p:bldP spid="64" grpId="1"/>
      <p:bldP spid="67" grpId="0"/>
      <p:bldP spid="67" grpId="1"/>
      <p:bldP spid="79" grpId="0"/>
      <p:bldP spid="79" grpId="1"/>
      <p:bldP spid="82" grpId="0"/>
      <p:bldP spid="82" grpId="1"/>
      <p:bldP spid="83" grpId="0"/>
      <p:bldP spid="83" grpId="1"/>
      <p:bldP spid="84" grpId="0"/>
      <p:bldP spid="84" grpId="1"/>
      <p:bldP spid="118" grpId="0" animBg="1"/>
      <p:bldP spid="118" grpId="1" animBg="1"/>
      <p:bldP spid="119" grpId="0"/>
      <p:bldP spid="119" grpId="1"/>
      <p:bldP spid="129" grpId="0"/>
      <p:bldP spid="129" grpId="1"/>
      <p:bldP spid="138" grpId="0" animBg="1"/>
      <p:bldP spid="138" grpId="1" animBg="1"/>
      <p:bldP spid="139" grpId="0" animBg="1"/>
      <p:bldP spid="139" grpId="1" animBg="1"/>
      <p:bldP spid="60" grpId="0"/>
      <p:bldP spid="60" grpId="1"/>
      <p:bldP spid="85" grpId="0"/>
      <p:bldP spid="85" grpId="1"/>
      <p:bldP spid="140" grpId="0" animBg="1"/>
      <p:bldP spid="140" grpId="1" animBg="1"/>
      <p:bldP spid="141" grpId="0" animBg="1"/>
      <p:bldP spid="141" grpId="1" animBg="1"/>
      <p:bldP spid="66" grpId="0"/>
      <p:bldP spid="10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506553" y="1102280"/>
            <a:ext cx="6580048" cy="3679270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6602" y="702758"/>
            <a:ext cx="6575462" cy="3612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4907" y="693756"/>
            <a:ext cx="12668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(a) </a:t>
            </a:r>
            <a:r>
              <a:rPr lang="en-US" sz="1600" b="1" dirty="0" smtClean="0">
                <a:latin typeface="Bookman Old Style" pitchFamily="18" charset="0"/>
              </a:rPr>
              <a:t>36 %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83500" y="269566"/>
            <a:ext cx="6603101" cy="422279"/>
            <a:chOff x="1240361" y="2142471"/>
            <a:chExt cx="6603101" cy="422279"/>
          </a:xfrm>
        </p:grpSpPr>
        <p:sp>
          <p:nvSpPr>
            <p:cNvPr id="44" name="Rounded Rectangle 43"/>
            <p:cNvSpPr/>
            <p:nvPr/>
          </p:nvSpPr>
          <p:spPr>
            <a:xfrm>
              <a:off x="1584780" y="2170539"/>
              <a:ext cx="6258682" cy="361293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40361" y="2142471"/>
              <a:ext cx="422279" cy="422279"/>
              <a:chOff x="1240361" y="2142471"/>
              <a:chExt cx="422279" cy="42227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40361" y="2142471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279034" y="2181144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76183" y="217717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888812" y="301502"/>
            <a:ext cx="5078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Express each of the following as a fraction: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32571" y="1034083"/>
            <a:ext cx="622780" cy="374571"/>
            <a:chOff x="463684" y="1185737"/>
            <a:chExt cx="622780" cy="374571"/>
          </a:xfrm>
        </p:grpSpPr>
        <p:sp>
          <p:nvSpPr>
            <p:cNvPr id="52" name="TextBox 51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2194150" y="1418545"/>
            <a:ext cx="396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15483" y="1254755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315674" y="1814506"/>
            <a:ext cx="1263765" cy="405689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83898" y="1254755"/>
            <a:ext cx="68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36 %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176135" y="1166947"/>
            <a:ext cx="465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36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112738" y="1369985"/>
            <a:ext cx="5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2231605" y="1293451"/>
            <a:ext cx="293426" cy="57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459262" y="112395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9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2230662" y="1496749"/>
            <a:ext cx="326910" cy="54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496838" y="1436566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815483" y="183145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2223708" y="2011823"/>
            <a:ext cx="2808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202064" y="175916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148385" y="1966989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95400" y="1831459"/>
            <a:ext cx="76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36 %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2251" y="183145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>
              <a:latin typeface="Symbol" pitchFamily="18" charset="2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03131" y="2371342"/>
            <a:ext cx="6575462" cy="3612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1436" y="2381390"/>
            <a:ext cx="12668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(b) 120 %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36940" y="2667000"/>
            <a:ext cx="622780" cy="374571"/>
            <a:chOff x="463684" y="1185737"/>
            <a:chExt cx="622780" cy="374571"/>
          </a:xfrm>
        </p:grpSpPr>
        <p:sp>
          <p:nvSpPr>
            <p:cNvPr id="87" name="TextBox 8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cxnSp>
        <p:nvCxnSpPr>
          <p:cNvPr id="90" name="Straight Connector 89"/>
          <p:cNvCxnSpPr/>
          <p:nvPr/>
        </p:nvCxnSpPr>
        <p:spPr>
          <a:xfrm>
            <a:off x="2180679" y="3087129"/>
            <a:ext cx="396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802012" y="292333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211841" y="3485726"/>
            <a:ext cx="1271060" cy="391497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143000" y="2923339"/>
            <a:ext cx="788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120 </a:t>
            </a:r>
            <a:r>
              <a:rPr lang="en-US" sz="1400" b="1" dirty="0">
                <a:latin typeface="Bookman Old Style" pitchFamily="18" charset="0"/>
              </a:rPr>
              <a:t>%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106840" y="2835531"/>
            <a:ext cx="56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090347" y="3038569"/>
            <a:ext cx="5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478940" y="2792534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6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2191139" y="3168423"/>
            <a:ext cx="217628" cy="480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483367" y="310515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802012" y="3500043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196420" y="3680407"/>
            <a:ext cx="1918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2134914" y="342775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6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134914" y="363557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154502" y="3500043"/>
            <a:ext cx="76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120 %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88780" y="3500043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>
              <a:latin typeface="Symbol" pitchFamily="18" charset="2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2208582" y="2964638"/>
            <a:ext cx="213971" cy="52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2404033" y="3164868"/>
            <a:ext cx="120425" cy="58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2425119" y="2956205"/>
            <a:ext cx="118401" cy="62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9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4" grpId="0" animBg="1"/>
      <p:bldP spid="35" grpId="0"/>
      <p:bldP spid="50" grpId="0"/>
      <p:bldP spid="57" grpId="0"/>
      <p:bldP spid="62" grpId="0" animBg="1"/>
      <p:bldP spid="70" grpId="0"/>
      <p:bldP spid="71" grpId="0"/>
      <p:bldP spid="72" grpId="0"/>
      <p:bldP spid="83" grpId="0"/>
      <p:bldP spid="85" grpId="0"/>
      <p:bldP spid="59" grpId="0"/>
      <p:bldP spid="66" grpId="0"/>
      <p:bldP spid="67" grpId="0"/>
      <p:bldP spid="61" grpId="0"/>
      <p:bldP spid="79" grpId="0"/>
      <p:bldP spid="54" grpId="0" animBg="1"/>
      <p:bldP spid="55" grpId="0"/>
      <p:bldP spid="91" grpId="0"/>
      <p:bldP spid="92" grpId="0" animBg="1"/>
      <p:bldP spid="93" grpId="0"/>
      <p:bldP spid="94" grpId="0"/>
      <p:bldP spid="95" grpId="0"/>
      <p:bldP spid="97" grpId="0"/>
      <p:bldP spid="99" grpId="0"/>
      <p:bldP spid="100" grpId="0"/>
      <p:bldP spid="102" grpId="0"/>
      <p:bldP spid="103" grpId="0"/>
      <p:bldP spid="104" grpId="0"/>
      <p:bldP spid="10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506553" y="1102280"/>
            <a:ext cx="6580048" cy="3679270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16602" y="702758"/>
            <a:ext cx="6575462" cy="3612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4907" y="700195"/>
            <a:ext cx="12668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(c) 0.8 %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83500" y="269566"/>
            <a:ext cx="6603101" cy="422279"/>
            <a:chOff x="1240361" y="2142471"/>
            <a:chExt cx="6603101" cy="422279"/>
          </a:xfrm>
        </p:grpSpPr>
        <p:sp>
          <p:nvSpPr>
            <p:cNvPr id="44" name="Rounded Rectangle 43"/>
            <p:cNvSpPr/>
            <p:nvPr/>
          </p:nvSpPr>
          <p:spPr>
            <a:xfrm>
              <a:off x="1584780" y="2170539"/>
              <a:ext cx="6258682" cy="361293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40361" y="2142471"/>
              <a:ext cx="422279" cy="422279"/>
              <a:chOff x="1240361" y="2142471"/>
              <a:chExt cx="422279" cy="42227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40361" y="2142471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279034" y="2181144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76183" y="217717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888812" y="301502"/>
            <a:ext cx="5078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Express each of the following as a fraction: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32571" y="1034083"/>
            <a:ext cx="622780" cy="374571"/>
            <a:chOff x="463684" y="1185737"/>
            <a:chExt cx="622780" cy="374571"/>
          </a:xfrm>
        </p:grpSpPr>
        <p:sp>
          <p:nvSpPr>
            <p:cNvPr id="52" name="TextBox 51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2174146" y="1418545"/>
            <a:ext cx="4495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15483" y="1254755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143000" y="1254755"/>
            <a:ext cx="77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0.8 </a:t>
            </a:r>
            <a:r>
              <a:rPr lang="en-US" sz="1400" b="1" dirty="0">
                <a:latin typeface="Bookman Old Style" pitchFamily="18" charset="0"/>
              </a:rPr>
              <a:t>%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176135" y="1166947"/>
            <a:ext cx="584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0.8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112738" y="1369985"/>
            <a:ext cx="5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778356" y="177971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2111666" y="1936394"/>
            <a:ext cx="8689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110933" y="2561545"/>
            <a:ext cx="5279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802012" y="2397755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205815" y="2960142"/>
            <a:ext cx="1335898" cy="391497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38133" y="2309947"/>
            <a:ext cx="34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049200" y="2512985"/>
            <a:ext cx="652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478940" y="226695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2137700" y="2642839"/>
            <a:ext cx="466505" cy="480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14600" y="2579566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125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802012" y="297445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2111964" y="3154823"/>
            <a:ext cx="3607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2134914" y="290216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014000" y="310998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125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54502" y="2974459"/>
            <a:ext cx="763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0.8 %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88780" y="2974459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>
              <a:latin typeface="Symbol" pitchFamily="18" charset="2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2286165" y="2434954"/>
            <a:ext cx="176835" cy="52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2153288" y="1723592"/>
            <a:ext cx="803609" cy="19560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2075217" y="1960875"/>
            <a:ext cx="887684" cy="19095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94269" y="1657350"/>
            <a:ext cx="487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9393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0.8</a:t>
            </a:r>
            <a:endParaRPr lang="en-US" sz="1400" b="1" dirty="0">
              <a:solidFill>
                <a:srgbClr val="7030A0"/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985158" y="1899330"/>
            <a:ext cx="606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29393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100</a:t>
            </a:r>
            <a:endParaRPr lang="en-US" sz="1400" b="1" dirty="0">
              <a:solidFill>
                <a:srgbClr val="7030A0"/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447825" y="1899330"/>
            <a:ext cx="667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9393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 10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451278" y="1657350"/>
            <a:ext cx="667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9393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 10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4" grpId="0" animBg="1"/>
      <p:bldP spid="35" grpId="0"/>
      <p:bldP spid="57" grpId="0"/>
      <p:bldP spid="70" grpId="0"/>
      <p:bldP spid="71" grpId="0"/>
      <p:bldP spid="72" grpId="0"/>
      <p:bldP spid="58" grpId="0"/>
      <p:bldP spid="74" grpId="0"/>
      <p:bldP spid="75" grpId="0" animBg="1"/>
      <p:bldP spid="76" grpId="0"/>
      <p:bldP spid="77" grpId="0"/>
      <p:bldP spid="78" grpId="0"/>
      <p:bldP spid="81" grpId="0"/>
      <p:bldP spid="89" grpId="0"/>
      <p:bldP spid="109" grpId="0"/>
      <p:bldP spid="110" grpId="0"/>
      <p:bldP spid="111" grpId="0"/>
      <p:bldP spid="112" grpId="0"/>
      <p:bldP spid="114" grpId="0" animBg="1"/>
      <p:bldP spid="114" grpId="1" animBg="1"/>
      <p:bldP spid="115" grpId="0" animBg="1"/>
      <p:bldP spid="115" grpId="1" animBg="1"/>
      <p:bldP spid="60" grpId="0"/>
      <p:bldP spid="64" grpId="0"/>
      <p:bldP spid="68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ed Rectangle 67"/>
          <p:cNvSpPr/>
          <p:nvPr/>
        </p:nvSpPr>
        <p:spPr>
          <a:xfrm>
            <a:off x="554179" y="901006"/>
            <a:ext cx="6961046" cy="3924470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50891" y="3468947"/>
            <a:ext cx="5072098" cy="30699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1485" y="923040"/>
            <a:ext cx="4277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% of students who are good in Mathematics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774" y="125997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107" y="1259972"/>
            <a:ext cx="465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% of students who are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not good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in Mathematics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02729" y="92304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02729" y="125997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5303" y="1259972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(100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02729" y="15868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4051" y="1970617"/>
            <a:ext cx="4790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No. of students who are not good in Mathematics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60394" y="257448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449414" y="2412451"/>
                <a:ext cx="641522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1400" b="1" i="1" dirty="0">
                          <a:solidFill>
                            <a:prstClr val="black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414" y="2412451"/>
                <a:ext cx="641522" cy="501099"/>
              </a:xfrm>
              <a:prstGeom prst="rect">
                <a:avLst/>
              </a:prstGeom>
              <a:blipFill rotWithShape="1"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944192" y="2530415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86909" y="2507761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 flipV="1">
            <a:off x="5592876" y="2756555"/>
            <a:ext cx="342048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2" name="Rectangle 31"/>
          <p:cNvSpPr/>
          <p:nvPr/>
        </p:nvSpPr>
        <p:spPr>
          <a:xfrm>
            <a:off x="5788560" y="2766407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4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66438" y="252655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1774" y="197061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200" y="3468556"/>
            <a:ext cx="5444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r>
              <a:rPr lang="en-US" sz="1400" b="1" dirty="0" smtClean="0">
                <a:latin typeface="Symbol" pitchFamily="82" charset="2"/>
                <a:ea typeface="Cambria Math" panose="02040503050406030204" pitchFamily="18" charset="0"/>
              </a:rPr>
              <a:t> 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No. of students who are not good in Mathematics  = 7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 flipV="1">
            <a:off x="5604175" y="2519333"/>
            <a:ext cx="298819" cy="65693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4" name="Rectangle 43"/>
          <p:cNvSpPr/>
          <p:nvPr/>
        </p:nvSpPr>
        <p:spPr>
          <a:xfrm>
            <a:off x="5365596" y="2305571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7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 flipV="1">
            <a:off x="5913740" y="2868050"/>
            <a:ext cx="185543" cy="5429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6" name="Rectangle 45"/>
          <p:cNvSpPr/>
          <p:nvPr/>
        </p:nvSpPr>
        <p:spPr>
          <a:xfrm>
            <a:off x="5891723" y="2870419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60394" y="3044524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   7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501869" y="299014"/>
            <a:ext cx="7013356" cy="566415"/>
            <a:chOff x="1240361" y="2194005"/>
            <a:chExt cx="7013356" cy="566415"/>
          </a:xfrm>
        </p:grpSpPr>
        <p:sp>
          <p:nvSpPr>
            <p:cNvPr id="62" name="Rounded Rectangle 61"/>
            <p:cNvSpPr/>
            <p:nvPr/>
          </p:nvSpPr>
          <p:spPr>
            <a:xfrm>
              <a:off x="1584779" y="2194005"/>
              <a:ext cx="6668938" cy="566415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240361" y="2286877"/>
              <a:ext cx="422279" cy="422279"/>
              <a:chOff x="1240361" y="2286877"/>
              <a:chExt cx="422279" cy="422279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1240361" y="228687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279034" y="232555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276184" y="2311303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cxnSp>
        <p:nvCxnSpPr>
          <p:cNvPr id="29" name="Straight Connector 28"/>
          <p:cNvCxnSpPr/>
          <p:nvPr/>
        </p:nvCxnSpPr>
        <p:spPr bwMode="auto">
          <a:xfrm flipV="1">
            <a:off x="6243385" y="2636175"/>
            <a:ext cx="262151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55" name="Group 54"/>
          <p:cNvGrpSpPr/>
          <p:nvPr/>
        </p:nvGrpSpPr>
        <p:grpSpPr>
          <a:xfrm>
            <a:off x="482120" y="824976"/>
            <a:ext cx="622780" cy="374571"/>
            <a:chOff x="463684" y="1185737"/>
            <a:chExt cx="622780" cy="374571"/>
          </a:xfrm>
        </p:grpSpPr>
        <p:sp>
          <p:nvSpPr>
            <p:cNvPr id="56" name="TextBox 55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53" name="Rounded Rectangle 52"/>
          <p:cNvSpPr/>
          <p:nvPr>
            <p:custDataLst>
              <p:tags r:id="rId1"/>
            </p:custDataLst>
          </p:nvPr>
        </p:nvSpPr>
        <p:spPr>
          <a:xfrm>
            <a:off x="921380" y="285054"/>
            <a:ext cx="4983480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ounded Rectangle 57"/>
          <p:cNvSpPr/>
          <p:nvPr>
            <p:custDataLst>
              <p:tags r:id="rId2"/>
            </p:custDataLst>
          </p:nvPr>
        </p:nvSpPr>
        <p:spPr>
          <a:xfrm>
            <a:off x="5798008" y="294634"/>
            <a:ext cx="1645920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ounded Rectangle 59"/>
          <p:cNvSpPr/>
          <p:nvPr>
            <p:custDataLst>
              <p:tags r:id="rId3"/>
            </p:custDataLst>
          </p:nvPr>
        </p:nvSpPr>
        <p:spPr>
          <a:xfrm>
            <a:off x="918221" y="534140"/>
            <a:ext cx="3017520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565405" y="978571"/>
            <a:ext cx="473026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15303" y="923040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72%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970331" y="1259972"/>
                <a:ext cx="8435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 72)%</a:t>
                </a:r>
                <a:endParaRPr lang="en-US" sz="1400" b="1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331" y="1259972"/>
                <a:ext cx="843501" cy="307777"/>
              </a:xfrm>
              <a:prstGeom prst="rect">
                <a:avLst/>
              </a:prstGeom>
              <a:blipFill rotWithShape="1">
                <a:blip r:embed="rId8"/>
                <a:stretch>
                  <a:fillRect t="-2000" r="-71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ounded Rectangle 71"/>
          <p:cNvSpPr/>
          <p:nvPr/>
        </p:nvSpPr>
        <p:spPr>
          <a:xfrm>
            <a:off x="5482582" y="2024002"/>
            <a:ext cx="459115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15303" y="1586806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28%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AutoShape 7" descr="Image result for marker pencil clipar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ounded Rectangle 51"/>
          <p:cNvSpPr/>
          <p:nvPr>
            <p:custDataLst>
              <p:tags r:id="rId4"/>
            </p:custDataLst>
          </p:nvPr>
        </p:nvSpPr>
        <p:spPr>
          <a:xfrm>
            <a:off x="1743932" y="292606"/>
            <a:ext cx="1443538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907181" y="285750"/>
            <a:ext cx="6608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72% of 25 students are good in Mathematics. How many are </a:t>
            </a:r>
            <a:r>
              <a:rPr lang="en-US" sz="1600" b="1" dirty="0" smtClean="0">
                <a:latin typeface="Bookman Old Style" pitchFamily="18" charset="0"/>
              </a:rPr>
              <a:t>not good </a:t>
            </a:r>
            <a:r>
              <a:rPr lang="en-US" sz="1600" b="1" dirty="0">
                <a:latin typeface="Bookman Old Style" pitchFamily="18" charset="0"/>
              </a:rPr>
              <a:t>in Mathematics ?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67474" y="19706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27559" y="1970617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28%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918673" y="2024753"/>
            <a:ext cx="273950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157703" y="2026544"/>
            <a:ext cx="1368826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866403" y="1970617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of total students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4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1" grpId="0" animBg="1"/>
      <p:bldP spid="6" grpId="0"/>
      <p:bldP spid="7" grpId="0"/>
      <p:bldP spid="8" grpId="0"/>
      <p:bldP spid="14" grpId="0"/>
      <p:bldP spid="16" grpId="0"/>
      <p:bldP spid="17" grpId="0"/>
      <p:bldP spid="18" grpId="0"/>
      <p:bldP spid="25" grpId="0"/>
      <p:bldP spid="26" grpId="0"/>
      <p:bldP spid="27" grpId="0"/>
      <p:bldP spid="28" grpId="0"/>
      <p:bldP spid="30" grpId="0"/>
      <p:bldP spid="32" grpId="0"/>
      <p:bldP spid="35" grpId="0"/>
      <p:bldP spid="39" grpId="0"/>
      <p:bldP spid="40" grpId="0"/>
      <p:bldP spid="44" grpId="0"/>
      <p:bldP spid="46" grpId="0"/>
      <p:bldP spid="49" grpId="0"/>
      <p:bldP spid="53" grpId="0" animBg="1"/>
      <p:bldP spid="53" grpId="1" animBg="1"/>
      <p:bldP spid="58" grpId="0" animBg="1"/>
      <p:bldP spid="58" grpId="1" animBg="1"/>
      <p:bldP spid="60" grpId="0" animBg="1"/>
      <p:bldP spid="60" grpId="1" animBg="1"/>
      <p:bldP spid="70" grpId="0" animBg="1"/>
      <p:bldP spid="70" grpId="1" animBg="1"/>
      <p:bldP spid="15" grpId="0"/>
      <p:bldP spid="71" grpId="0"/>
      <p:bldP spid="72" grpId="0" animBg="1"/>
      <p:bldP spid="72" grpId="1" animBg="1"/>
      <p:bldP spid="19" grpId="0"/>
      <p:bldP spid="52" grpId="0" animBg="1"/>
      <p:bldP spid="52" grpId="1" animBg="1"/>
      <p:bldP spid="67" grpId="0"/>
      <p:bldP spid="73" grpId="0"/>
      <p:bldP spid="75" grpId="0"/>
      <p:bldP spid="76" grpId="0" animBg="1"/>
      <p:bldP spid="76" grpId="1" animBg="1"/>
      <p:bldP spid="77" grpId="0" animBg="1"/>
      <p:bldP spid="77" grpId="1" animBg="1"/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506553" y="1127382"/>
            <a:ext cx="6884847" cy="3730368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54244" y="315768"/>
            <a:ext cx="6937156" cy="750522"/>
            <a:chOff x="1240361" y="2194005"/>
            <a:chExt cx="6937156" cy="750522"/>
          </a:xfrm>
        </p:grpSpPr>
        <p:sp>
          <p:nvSpPr>
            <p:cNvPr id="72" name="Rounded Rectangle 71"/>
            <p:cNvSpPr/>
            <p:nvPr/>
          </p:nvSpPr>
          <p:spPr>
            <a:xfrm>
              <a:off x="1584779" y="2194005"/>
              <a:ext cx="6592738" cy="75052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240361" y="2373192"/>
              <a:ext cx="422279" cy="422279"/>
              <a:chOff x="1240361" y="2373192"/>
              <a:chExt cx="422279" cy="42227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1240361" y="2373192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79034" y="2411865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276184" y="2397618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69" name="Rounded Rectangle 68"/>
          <p:cNvSpPr/>
          <p:nvPr/>
        </p:nvSpPr>
        <p:spPr>
          <a:xfrm>
            <a:off x="1136439" y="3490375"/>
            <a:ext cx="4110565" cy="256032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861320" y="1882887"/>
            <a:ext cx="250850" cy="2111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390606" y="1882887"/>
            <a:ext cx="438159" cy="2111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1617" y="1178634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Number of matches won by the team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3044" y="117863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200" y="150601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Symbol" pitchFamily="82" charset="2"/>
                <a:ea typeface="Cambria Math"/>
              </a:rPr>
              <a:t>\</a:t>
            </a:r>
            <a:endParaRPr lang="en-US" sz="1400" b="1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9462" y="1506012"/>
            <a:ext cx="3063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% of matches won by the team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200" y="183339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8274" y="1833390"/>
            <a:ext cx="3352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40% of [Total number of matches]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3044" y="18333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9066" y="183339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8364" y="2244536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2863" y="215620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40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73551" y="243481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34130" y="2443122"/>
            <a:ext cx="419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02924" y="2244536"/>
            <a:ext cx="2645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[Total number of matches]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03044" y="224453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11889" y="224453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044" y="30894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13731" y="309476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1801" y="3458830"/>
            <a:ext cx="4768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r>
              <a:rPr lang="en-US" sz="1400" b="1" dirty="0" smtClean="0">
                <a:latin typeface="Symbol" pitchFamily="82" charset="2"/>
                <a:ea typeface="Cambria Math" panose="02040503050406030204" pitchFamily="18" charset="0"/>
              </a:rPr>
              <a:t>        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The total number of matches played  =  25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03044" y="15060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55104" y="2715802"/>
            <a:ext cx="2536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Total number of matches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03044" y="271580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55821" y="267803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95643" y="2678038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44065" y="263524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03377" y="286316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40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5530052" y="2895902"/>
            <a:ext cx="4087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flipV="1">
            <a:off x="5047227" y="2795552"/>
            <a:ext cx="145061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5701857" y="2974728"/>
            <a:ext cx="136654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3" name="Straight Connector 62"/>
          <p:cNvCxnSpPr/>
          <p:nvPr/>
        </p:nvCxnSpPr>
        <p:spPr bwMode="auto">
          <a:xfrm flipV="1">
            <a:off x="5573114" y="2977307"/>
            <a:ext cx="168675" cy="7948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4" name="Rectangle 63"/>
          <p:cNvSpPr/>
          <p:nvPr/>
        </p:nvSpPr>
        <p:spPr>
          <a:xfrm>
            <a:off x="5567211" y="3022462"/>
            <a:ext cx="315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66" name="Straight Connector 65"/>
          <p:cNvCxnSpPr/>
          <p:nvPr/>
        </p:nvCxnSpPr>
        <p:spPr bwMode="auto">
          <a:xfrm flipV="1">
            <a:off x="5544480" y="2748813"/>
            <a:ext cx="372527" cy="7948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7" name="Rectangle 66"/>
          <p:cNvSpPr/>
          <p:nvPr/>
        </p:nvSpPr>
        <p:spPr>
          <a:xfrm>
            <a:off x="5788478" y="2511763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25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32571" y="1034083"/>
            <a:ext cx="622780" cy="374571"/>
            <a:chOff x="463684" y="1185737"/>
            <a:chExt cx="622780" cy="374571"/>
          </a:xfrm>
        </p:grpSpPr>
        <p:sp>
          <p:nvSpPr>
            <p:cNvPr id="81" name="TextBox 80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5" name="Curved Up Arrow 4"/>
          <p:cNvSpPr/>
          <p:nvPr/>
        </p:nvSpPr>
        <p:spPr>
          <a:xfrm rot="21443969">
            <a:off x="1678126" y="2463255"/>
            <a:ext cx="3325571" cy="505093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>
            <p:custDataLst>
              <p:tags r:id="rId1"/>
            </p:custDataLst>
          </p:nvPr>
        </p:nvSpPr>
        <p:spPr>
          <a:xfrm>
            <a:off x="901284" y="285054"/>
            <a:ext cx="3566160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Rounded Rectangle 82"/>
          <p:cNvSpPr/>
          <p:nvPr>
            <p:custDataLst>
              <p:tags r:id="rId2"/>
            </p:custDataLst>
          </p:nvPr>
        </p:nvSpPr>
        <p:spPr>
          <a:xfrm>
            <a:off x="3262073" y="523949"/>
            <a:ext cx="3447288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Rounded Rectangle 84"/>
          <p:cNvSpPr/>
          <p:nvPr>
            <p:custDataLst>
              <p:tags r:id="rId3"/>
            </p:custDataLst>
          </p:nvPr>
        </p:nvSpPr>
        <p:spPr>
          <a:xfrm>
            <a:off x="853267" y="776496"/>
            <a:ext cx="4480560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59556" y="285750"/>
            <a:ext cx="6463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A football team won 10 matches out of the total number of </a:t>
            </a:r>
            <a:endParaRPr lang="en-US" sz="1600" b="1" dirty="0" smtClean="0">
              <a:latin typeface="Bookman Old Style" pitchFamily="18" charset="0"/>
            </a:endParaRPr>
          </a:p>
          <a:p>
            <a:r>
              <a:rPr lang="en-US" sz="1600" b="1" dirty="0" smtClean="0">
                <a:latin typeface="Bookman Old Style" pitchFamily="18" charset="0"/>
              </a:rPr>
              <a:t>matches they </a:t>
            </a:r>
            <a:r>
              <a:rPr lang="en-US" sz="1600" b="1" dirty="0">
                <a:latin typeface="Bookman Old Style" pitchFamily="18" charset="0"/>
              </a:rPr>
              <a:t>played . If their win percentage was 40, then how </a:t>
            </a:r>
            <a:r>
              <a:rPr lang="en-US" sz="1600" b="1" dirty="0" smtClean="0">
                <a:latin typeface="Bookman Old Style" pitchFamily="18" charset="0"/>
              </a:rPr>
              <a:t>many matches </a:t>
            </a:r>
            <a:r>
              <a:rPr lang="en-US" sz="1600" b="1" dirty="0">
                <a:latin typeface="Bookman Old Style" pitchFamily="18" charset="0"/>
              </a:rPr>
              <a:t>did they play in all ?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4853500" y="1546049"/>
            <a:ext cx="472478" cy="22770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4883176" y="1214006"/>
            <a:ext cx="299268" cy="23228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9066" y="117863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09066" y="1506012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40%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5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69" grpId="0" animBg="1"/>
      <p:bldP spid="41" grpId="0" animBg="1"/>
      <p:bldP spid="41" grpId="1" animBg="1"/>
      <p:bldP spid="40" grpId="0" animBg="1"/>
      <p:bldP spid="40" grpId="1" animBg="1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  <p:bldP spid="22" grpId="0"/>
      <p:bldP spid="29" grpId="0"/>
      <p:bldP spid="30" grpId="0"/>
      <p:bldP spid="31" grpId="0"/>
      <p:bldP spid="33" grpId="0"/>
      <p:bldP spid="47" grpId="0"/>
      <p:bldP spid="48" grpId="0"/>
      <p:bldP spid="49" grpId="0"/>
      <p:bldP spid="50" grpId="0"/>
      <p:bldP spid="51" grpId="0"/>
      <p:bldP spid="55" grpId="0"/>
      <p:bldP spid="64" grpId="0"/>
      <p:bldP spid="67" grpId="0"/>
      <p:bldP spid="5" grpId="0" animBg="1"/>
      <p:bldP spid="5" grpId="1" animBg="1"/>
      <p:bldP spid="70" grpId="0" animBg="1"/>
      <p:bldP spid="70" grpId="1" animBg="1"/>
      <p:bldP spid="83" grpId="0" animBg="1"/>
      <p:bldP spid="83" grpId="1" animBg="1"/>
      <p:bldP spid="85" grpId="0" animBg="1"/>
      <p:bldP spid="85" grpId="1" animBg="1"/>
      <p:bldP spid="77" grpId="0"/>
      <p:bldP spid="87" grpId="0" animBg="1"/>
      <p:bldP spid="87" grpId="1" animBg="1"/>
      <p:bldP spid="88" grpId="0" animBg="1"/>
      <p:bldP spid="88" grpId="1" animBg="1"/>
      <p:bldP spid="8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506554" y="877896"/>
            <a:ext cx="7037248" cy="3869786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54244" y="277498"/>
            <a:ext cx="7089557" cy="566415"/>
            <a:chOff x="1240361" y="2194005"/>
            <a:chExt cx="7089557" cy="566415"/>
          </a:xfrm>
        </p:grpSpPr>
        <p:sp>
          <p:nvSpPr>
            <p:cNvPr id="82" name="Rectangle 81"/>
            <p:cNvSpPr/>
            <p:nvPr/>
          </p:nvSpPr>
          <p:spPr>
            <a:xfrm>
              <a:off x="1584780" y="2194005"/>
              <a:ext cx="6745138" cy="566415"/>
            </a:xfrm>
            <a:prstGeom prst="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240361" y="2286877"/>
              <a:ext cx="422279" cy="422279"/>
              <a:chOff x="1240361" y="2286877"/>
              <a:chExt cx="422279" cy="422279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1240361" y="228687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1279034" y="232555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276184" y="2311303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4066555" y="1161288"/>
            <a:ext cx="477736" cy="210312"/>
          </a:xfrm>
          <a:prstGeom prst="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5719" y="835564"/>
            <a:ext cx="26100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Amount left with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Chameli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136667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9384" y="1366675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% of money left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7600" y="136667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9489" y="136667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657600" y="86096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57863" y="1092848"/>
            <a:ext cx="1859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% of money spent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57600" y="111825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19614" y="1118251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75%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36902" y="136667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24400" y="136667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75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57600" y="16483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424686" y="2000817"/>
            <a:ext cx="248366" cy="210312"/>
          </a:xfrm>
          <a:prstGeom prst="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56178" y="1998338"/>
            <a:ext cx="465114" cy="210312"/>
          </a:xfrm>
          <a:prstGeom prst="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3400" y="194561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0091" y="1945613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25% of [Total money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in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beginning]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53594" y="1945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27023" y="194561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600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52287" y="2371121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48311" y="228937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82821" y="252820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949578" y="2569707"/>
            <a:ext cx="4193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583176" y="2371121"/>
            <a:ext cx="2747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[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Total money in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beginning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]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53594" y="237112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27023" y="237112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600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53594" y="32879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27023" y="328792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600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640503" y="2823157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Total money in beginning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53594" y="282315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327023" y="282315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600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748464" y="2823157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968578" y="270921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27890" y="296171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5048220" y="3002300"/>
            <a:ext cx="38125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 bwMode="auto">
          <a:xfrm flipV="1">
            <a:off x="5103126" y="3088454"/>
            <a:ext cx="271654" cy="65693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9" name="Rectangle 78"/>
          <p:cNvSpPr/>
          <p:nvPr/>
        </p:nvSpPr>
        <p:spPr>
          <a:xfrm>
            <a:off x="5204695" y="3063957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 bwMode="auto">
          <a:xfrm flipV="1">
            <a:off x="5080942" y="2817616"/>
            <a:ext cx="350938" cy="10579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6" name="Rectangle 85"/>
          <p:cNvSpPr/>
          <p:nvPr/>
        </p:nvSpPr>
        <p:spPr>
          <a:xfrm>
            <a:off x="5196261" y="2579596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4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748464" y="3287922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951179" y="328792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153594" y="362448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63933" y="3624489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2400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1745957" y="3971770"/>
            <a:ext cx="3626977" cy="25990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714500" y="3940373"/>
            <a:ext cx="4253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Total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money in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beginning =  </a:t>
            </a:r>
            <a:r>
              <a:rPr lang="en-US" sz="14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2400</a:t>
            </a: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437595" y="795330"/>
            <a:ext cx="622780" cy="374571"/>
            <a:chOff x="463684" y="1185737"/>
            <a:chExt cx="622780" cy="374571"/>
          </a:xfrm>
        </p:grpSpPr>
        <p:sp>
          <p:nvSpPr>
            <p:cNvPr id="99" name="TextBox 98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77" name="Rectangle 76"/>
          <p:cNvSpPr/>
          <p:nvPr/>
        </p:nvSpPr>
        <p:spPr>
          <a:xfrm>
            <a:off x="4087676" y="1704766"/>
            <a:ext cx="477736" cy="210312"/>
          </a:xfrm>
          <a:prstGeom prst="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049112" y="914629"/>
            <a:ext cx="727854" cy="210312"/>
          </a:xfrm>
          <a:prstGeom prst="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01389" y="860967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 600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39489" y="1648363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25%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Curved Up Arrow 86"/>
          <p:cNvSpPr/>
          <p:nvPr/>
        </p:nvSpPr>
        <p:spPr>
          <a:xfrm rot="21443969">
            <a:off x="1274523" y="2633605"/>
            <a:ext cx="3325571" cy="505093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>
            <p:custDataLst>
              <p:tags r:id="rId1"/>
            </p:custDataLst>
          </p:nvPr>
        </p:nvSpPr>
        <p:spPr>
          <a:xfrm>
            <a:off x="867659" y="279477"/>
            <a:ext cx="2926080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ounded Rectangle 101"/>
          <p:cNvSpPr/>
          <p:nvPr>
            <p:custDataLst>
              <p:tags r:id="rId2"/>
            </p:custDataLst>
          </p:nvPr>
        </p:nvSpPr>
        <p:spPr>
          <a:xfrm>
            <a:off x="3719145" y="274928"/>
            <a:ext cx="3840480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Rounded Rectangle 102"/>
          <p:cNvSpPr/>
          <p:nvPr>
            <p:custDataLst>
              <p:tags r:id="rId3"/>
            </p:custDataLst>
          </p:nvPr>
        </p:nvSpPr>
        <p:spPr>
          <a:xfrm>
            <a:off x="870570" y="518207"/>
            <a:ext cx="4663440" cy="33832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9557" y="264234"/>
            <a:ext cx="67604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If </a:t>
            </a:r>
            <a:r>
              <a:rPr lang="en-US" sz="1600" b="1" dirty="0" err="1">
                <a:latin typeface="Bookman Old Style" pitchFamily="18" charset="0"/>
              </a:rPr>
              <a:t>Chameli</a:t>
            </a:r>
            <a:r>
              <a:rPr lang="en-US" sz="1600" b="1" dirty="0">
                <a:latin typeface="Bookman Old Style" pitchFamily="18" charset="0"/>
              </a:rPr>
              <a:t> had </a:t>
            </a:r>
            <a:r>
              <a:rPr lang="en-US" sz="1600" b="1" dirty="0" err="1">
                <a:latin typeface="Bookman Old Style" pitchFamily="18" charset="0"/>
              </a:rPr>
              <a:t>Rs</a:t>
            </a:r>
            <a:r>
              <a:rPr lang="en-US" sz="1600" b="1" dirty="0">
                <a:latin typeface="Bookman Old Style" pitchFamily="18" charset="0"/>
              </a:rPr>
              <a:t> 600 left after spending 75 % of her money, </a:t>
            </a:r>
          </a:p>
          <a:p>
            <a:r>
              <a:rPr lang="en-US" sz="1600" b="1" dirty="0" smtClean="0">
                <a:latin typeface="Bookman Old Style" pitchFamily="18" charset="0"/>
              </a:rPr>
              <a:t>how </a:t>
            </a:r>
            <a:r>
              <a:rPr lang="en-US" sz="1600" b="1" dirty="0">
                <a:latin typeface="Bookman Old Style" pitchFamily="18" charset="0"/>
              </a:rPr>
              <a:t>much did she have in the beginning 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3400" y="234566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3400" y="282315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7200" y="394037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500"/>
                            </p:stCondLst>
                            <p:childTnLst>
                              <p:par>
                                <p:cTn id="3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4" grpId="0" animBg="1"/>
      <p:bldP spid="44" grpId="1" animBg="1"/>
      <p:bldP spid="10" grpId="0"/>
      <p:bldP spid="11" grpId="0"/>
      <p:bldP spid="12" grpId="0"/>
      <p:bldP spid="13" grpId="0"/>
      <p:bldP spid="14" grpId="0"/>
      <p:bldP spid="34" grpId="0"/>
      <p:bldP spid="38" grpId="0"/>
      <p:bldP spid="39" grpId="0"/>
      <p:bldP spid="40" grpId="0"/>
      <p:bldP spid="42" grpId="0"/>
      <p:bldP spid="43" grpId="0"/>
      <p:bldP spid="45" grpId="0"/>
      <p:bldP spid="47" grpId="0" animBg="1"/>
      <p:bldP spid="47" grpId="1" animBg="1"/>
      <p:bldP spid="48" grpId="0" animBg="1"/>
      <p:bldP spid="48" grpId="1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1" grpId="0"/>
      <p:bldP spid="69" grpId="0"/>
      <p:bldP spid="70" grpId="0"/>
      <p:bldP spid="71" grpId="0"/>
      <p:bldP spid="72" grpId="0"/>
      <p:bldP spid="73" grpId="0"/>
      <p:bldP spid="74" grpId="0"/>
      <p:bldP spid="79" grpId="0"/>
      <p:bldP spid="86" grpId="0"/>
      <p:bldP spid="88" grpId="0"/>
      <p:bldP spid="89" grpId="0"/>
      <p:bldP spid="90" grpId="0"/>
      <p:bldP spid="91" grpId="0"/>
      <p:bldP spid="98" grpId="0" animBg="1"/>
      <p:bldP spid="92" grpId="0"/>
      <p:bldP spid="77" grpId="0" animBg="1"/>
      <p:bldP spid="77" grpId="1" animBg="1"/>
      <p:bldP spid="81" grpId="0" animBg="1"/>
      <p:bldP spid="81" grpId="1" animBg="1"/>
      <p:bldP spid="35" grpId="0"/>
      <p:bldP spid="46" grpId="0"/>
      <p:bldP spid="87" grpId="0" animBg="1"/>
      <p:bldP spid="87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97" grpId="0"/>
      <p:bldP spid="66" grpId="0"/>
      <p:bldP spid="67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506553" y="1180983"/>
            <a:ext cx="8104047" cy="3676767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54244" y="282438"/>
            <a:ext cx="7074278" cy="864040"/>
            <a:chOff x="1240361" y="2187639"/>
            <a:chExt cx="7074278" cy="864040"/>
          </a:xfrm>
        </p:grpSpPr>
        <p:sp>
          <p:nvSpPr>
            <p:cNvPr id="54" name="Rectangle 53"/>
            <p:cNvSpPr/>
            <p:nvPr/>
          </p:nvSpPr>
          <p:spPr>
            <a:xfrm>
              <a:off x="1601411" y="2187639"/>
              <a:ext cx="6713228" cy="864040"/>
            </a:xfrm>
            <a:prstGeom prst="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240361" y="2445391"/>
              <a:ext cx="422279" cy="422279"/>
              <a:chOff x="1240361" y="2445391"/>
              <a:chExt cx="422279" cy="422279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1240361" y="2445391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79034" y="2484064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276183" y="2469817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4210311" y="219871"/>
            <a:ext cx="1676021" cy="361624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37006" y="231648"/>
            <a:ext cx="3440820" cy="338710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8819" y="1127829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% of people who like cricket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842" y="172279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Symbol" pitchFamily="82" charset="2"/>
                <a:ea typeface="Cambria Math"/>
              </a:rPr>
              <a:t>\</a:t>
            </a:r>
            <a:endParaRPr lang="en-US" sz="1400" b="1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1506" y="1722799"/>
            <a:ext cx="3321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% of people who like other games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2317" y="172279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68015" y="1722799"/>
            <a:ext cx="638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[100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12317" y="11278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3935" y="1417999"/>
            <a:ext cx="287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% of people who like football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12317" y="141799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2317" y="199488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8015" y="1994883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[100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12317" y="22608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1842" y="226080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Symbol" pitchFamily="82" charset="2"/>
                <a:ea typeface="Cambria Math"/>
              </a:rPr>
              <a:t>\</a:t>
            </a:r>
            <a:endParaRPr lang="en-US" sz="1400" b="1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0319" y="2260804"/>
            <a:ext cx="3321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% of people who like other games</a:t>
            </a: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29911" y="1107016"/>
            <a:ext cx="622780" cy="374571"/>
            <a:chOff x="463684" y="1185737"/>
            <a:chExt cx="622780" cy="374571"/>
          </a:xfrm>
        </p:grpSpPr>
        <p:sp>
          <p:nvSpPr>
            <p:cNvPr id="65" name="TextBox 64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841620" y="687550"/>
            <a:ext cx="909210" cy="340665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978994" y="418694"/>
            <a:ext cx="3566160" cy="382264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58308" y="1994883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 90]%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024685" y="1476007"/>
            <a:ext cx="455947" cy="2111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030998" y="1180255"/>
            <a:ext cx="438159" cy="2111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68015" y="1127829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68015" y="1417999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492822" y="1775621"/>
            <a:ext cx="897398" cy="2111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34556" y="172279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 60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1756" y="1722799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 30]%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832176" y="460279"/>
            <a:ext cx="2770640" cy="361623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653094" y="655599"/>
            <a:ext cx="3946217" cy="376306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48791" y="2534713"/>
            <a:ext cx="3036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Total  no. of people in the city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807147" y="25347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50319" y="2821502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No. of people who like cricket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529225" y="32491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265512" y="3205045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21842" y="282150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529225" y="3578601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30,00,000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3803902" y="2874887"/>
            <a:ext cx="459115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9" name="Rounded Rectangle 188"/>
          <p:cNvSpPr/>
          <p:nvPr>
            <p:custDataLst>
              <p:tags r:id="rId1"/>
            </p:custDataLst>
          </p:nvPr>
        </p:nvSpPr>
        <p:spPr>
          <a:xfrm>
            <a:off x="4053690" y="2563097"/>
            <a:ext cx="1005773" cy="2467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529225" y="282150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748879" y="2821502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60%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4239993" y="2875638"/>
            <a:ext cx="273950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4479023" y="2877429"/>
            <a:ext cx="1368826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187723" y="2821502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of total students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002514" y="2534713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50,00,000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Rounded Rectangle 203"/>
          <p:cNvSpPr/>
          <p:nvPr>
            <p:custDataLst>
              <p:tags r:id="rId2"/>
            </p:custDataLst>
          </p:nvPr>
        </p:nvSpPr>
        <p:spPr>
          <a:xfrm>
            <a:off x="3917598" y="3116663"/>
            <a:ext cx="291335" cy="21429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5" name="Rounded Rectangle 204"/>
          <p:cNvSpPr/>
          <p:nvPr>
            <p:custDataLst>
              <p:tags r:id="rId3"/>
            </p:custDataLst>
          </p:nvPr>
        </p:nvSpPr>
        <p:spPr>
          <a:xfrm>
            <a:off x="4551169" y="3264081"/>
            <a:ext cx="740762" cy="2038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3770734" y="3087081"/>
                <a:ext cx="641522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1400" b="1" i="1" dirty="0">
                          <a:solidFill>
                            <a:prstClr val="black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34" y="3087081"/>
                <a:ext cx="641522" cy="501099"/>
              </a:xfrm>
              <a:prstGeom prst="rect">
                <a:avLst/>
              </a:prstGeom>
              <a:blipFill rotWithShape="1"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Rectangle 179"/>
          <p:cNvSpPr/>
          <p:nvPr/>
        </p:nvSpPr>
        <p:spPr>
          <a:xfrm>
            <a:off x="4487758" y="3201183"/>
            <a:ext cx="1136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50,00,000</a:t>
            </a:r>
          </a:p>
        </p:txBody>
      </p:sp>
      <p:cxnSp>
        <p:nvCxnSpPr>
          <p:cNvPr id="196" name="Straight Connector 195"/>
          <p:cNvCxnSpPr/>
          <p:nvPr/>
        </p:nvCxnSpPr>
        <p:spPr bwMode="auto">
          <a:xfrm flipV="1">
            <a:off x="4122657" y="3431374"/>
            <a:ext cx="145061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7" name="Straight Connector 196"/>
          <p:cNvCxnSpPr/>
          <p:nvPr/>
        </p:nvCxnSpPr>
        <p:spPr bwMode="auto">
          <a:xfrm flipV="1">
            <a:off x="5397200" y="3321831"/>
            <a:ext cx="136654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2" name="Straight Connector 201"/>
          <p:cNvCxnSpPr/>
          <p:nvPr/>
        </p:nvCxnSpPr>
        <p:spPr bwMode="auto">
          <a:xfrm flipV="1">
            <a:off x="4000735" y="3429400"/>
            <a:ext cx="145061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3" name="Straight Connector 202"/>
          <p:cNvCxnSpPr/>
          <p:nvPr/>
        </p:nvCxnSpPr>
        <p:spPr bwMode="auto">
          <a:xfrm flipV="1">
            <a:off x="5277804" y="3315561"/>
            <a:ext cx="136654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6" name="TextBox 205"/>
          <p:cNvSpPr txBox="1"/>
          <p:nvPr/>
        </p:nvSpPr>
        <p:spPr>
          <a:xfrm>
            <a:off x="661859" y="3851005"/>
            <a:ext cx="3015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No. of people who like football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3529225" y="42786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277052" y="4234548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421842" y="385100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3529225" y="4608104"/>
            <a:ext cx="1305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15,00,000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3815442" y="3904390"/>
            <a:ext cx="459115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3529225" y="385100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760419" y="385100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30%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4251533" y="3905141"/>
            <a:ext cx="273950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4490563" y="3906932"/>
            <a:ext cx="1368826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199263" y="3851005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of total students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7" name="Rounded Rectangle 216"/>
          <p:cNvSpPr/>
          <p:nvPr>
            <p:custDataLst>
              <p:tags r:id="rId4"/>
            </p:custDataLst>
          </p:nvPr>
        </p:nvSpPr>
        <p:spPr>
          <a:xfrm>
            <a:off x="3929138" y="4146166"/>
            <a:ext cx="291335" cy="21429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>
            <p:custDataLst>
              <p:tags r:id="rId5"/>
            </p:custDataLst>
          </p:nvPr>
        </p:nvSpPr>
        <p:spPr>
          <a:xfrm>
            <a:off x="4568647" y="4281708"/>
            <a:ext cx="740762" cy="2038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3782274" y="4116584"/>
                <a:ext cx="641522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1400" b="1" i="1" dirty="0">
                          <a:solidFill>
                            <a:prstClr val="black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274" y="4116584"/>
                <a:ext cx="641522" cy="501099"/>
              </a:xfrm>
              <a:prstGeom prst="rect">
                <a:avLst/>
              </a:prstGeom>
              <a:blipFill rotWithShape="1">
                <a:blip r:embed="rId11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Rectangle 219"/>
          <p:cNvSpPr/>
          <p:nvPr/>
        </p:nvSpPr>
        <p:spPr>
          <a:xfrm>
            <a:off x="4499298" y="4230686"/>
            <a:ext cx="1136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50,00,000</a:t>
            </a:r>
          </a:p>
        </p:txBody>
      </p:sp>
      <p:cxnSp>
        <p:nvCxnSpPr>
          <p:cNvPr id="221" name="Straight Connector 220"/>
          <p:cNvCxnSpPr/>
          <p:nvPr/>
        </p:nvCxnSpPr>
        <p:spPr bwMode="auto">
          <a:xfrm flipV="1">
            <a:off x="4134197" y="4460877"/>
            <a:ext cx="145061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2" name="Straight Connector 221"/>
          <p:cNvCxnSpPr/>
          <p:nvPr/>
        </p:nvCxnSpPr>
        <p:spPr bwMode="auto">
          <a:xfrm flipV="1">
            <a:off x="5408740" y="4351334"/>
            <a:ext cx="136654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3" name="Straight Connector 222"/>
          <p:cNvCxnSpPr/>
          <p:nvPr/>
        </p:nvCxnSpPr>
        <p:spPr bwMode="auto">
          <a:xfrm flipV="1">
            <a:off x="4012275" y="4458903"/>
            <a:ext cx="145061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4" name="Straight Connector 223"/>
          <p:cNvCxnSpPr/>
          <p:nvPr/>
        </p:nvCxnSpPr>
        <p:spPr bwMode="auto">
          <a:xfrm flipV="1">
            <a:off x="5289344" y="4345064"/>
            <a:ext cx="136654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5" name="Rectangle 224"/>
          <p:cNvSpPr/>
          <p:nvPr/>
        </p:nvSpPr>
        <p:spPr>
          <a:xfrm>
            <a:off x="820432" y="897770"/>
            <a:ext cx="3522121" cy="309695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5565433" y="656206"/>
            <a:ext cx="1438998" cy="347513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4034125" y="2307222"/>
            <a:ext cx="455947" cy="2111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990841" y="1221415"/>
            <a:ext cx="2401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No. of people who like other game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6284932" y="21779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7032759" y="2133878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5808134" y="122141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6284932" y="2507434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5,00,000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6571149" y="1803720"/>
            <a:ext cx="459115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284932" y="175033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6516126" y="175033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7007240" y="1804471"/>
            <a:ext cx="273950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7246270" y="1806262"/>
            <a:ext cx="1368826" cy="21214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6954970" y="1750335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of total students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9" name="Rounded Rectangle 238"/>
          <p:cNvSpPr/>
          <p:nvPr>
            <p:custDataLst>
              <p:tags r:id="rId6"/>
            </p:custDataLst>
          </p:nvPr>
        </p:nvSpPr>
        <p:spPr>
          <a:xfrm>
            <a:off x="6684845" y="2045496"/>
            <a:ext cx="291335" cy="21429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40" name="Rounded Rectangle 239"/>
          <p:cNvSpPr/>
          <p:nvPr>
            <p:custDataLst>
              <p:tags r:id="rId7"/>
            </p:custDataLst>
          </p:nvPr>
        </p:nvSpPr>
        <p:spPr>
          <a:xfrm>
            <a:off x="7324354" y="2181038"/>
            <a:ext cx="740762" cy="2038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6537981" y="2015914"/>
                <a:ext cx="641522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1400" b="1" i="1" dirty="0">
                          <a:solidFill>
                            <a:prstClr val="black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981" y="2015914"/>
                <a:ext cx="641522" cy="501099"/>
              </a:xfrm>
              <a:prstGeom prst="rect">
                <a:avLst/>
              </a:prstGeom>
              <a:blipFill rotWithShape="1">
                <a:blip r:embed="rId1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/>
          <p:cNvSpPr/>
          <p:nvPr/>
        </p:nvSpPr>
        <p:spPr>
          <a:xfrm>
            <a:off x="7255005" y="2130016"/>
            <a:ext cx="1136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50,00,000</a:t>
            </a:r>
          </a:p>
        </p:txBody>
      </p:sp>
      <p:cxnSp>
        <p:nvCxnSpPr>
          <p:cNvPr id="243" name="Straight Connector 242"/>
          <p:cNvCxnSpPr/>
          <p:nvPr/>
        </p:nvCxnSpPr>
        <p:spPr bwMode="auto">
          <a:xfrm flipV="1">
            <a:off x="6889904" y="2360207"/>
            <a:ext cx="145061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4" name="Straight Connector 243"/>
          <p:cNvCxnSpPr/>
          <p:nvPr/>
        </p:nvCxnSpPr>
        <p:spPr bwMode="auto">
          <a:xfrm flipV="1">
            <a:off x="8164447" y="2250664"/>
            <a:ext cx="136654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5" name="Straight Connector 244"/>
          <p:cNvCxnSpPr/>
          <p:nvPr/>
        </p:nvCxnSpPr>
        <p:spPr bwMode="auto">
          <a:xfrm flipV="1">
            <a:off x="6767982" y="2358233"/>
            <a:ext cx="145061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6" name="Straight Connector 245"/>
          <p:cNvCxnSpPr/>
          <p:nvPr/>
        </p:nvCxnSpPr>
        <p:spPr bwMode="auto">
          <a:xfrm flipV="1">
            <a:off x="8045051" y="2244394"/>
            <a:ext cx="136654" cy="8743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3" name="TextBox 42"/>
          <p:cNvSpPr txBox="1"/>
          <p:nvPr/>
        </p:nvSpPr>
        <p:spPr>
          <a:xfrm>
            <a:off x="3968015" y="2260804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5808134" y="280011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Symbol" pitchFamily="82" charset="2"/>
                <a:ea typeface="Cambria Math"/>
              </a:rPr>
              <a:t>\</a:t>
            </a:r>
            <a:endParaRPr lang="en-US" sz="1400" b="1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6089653" y="2781000"/>
            <a:ext cx="2500042" cy="1602965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077643" y="2800112"/>
            <a:ext cx="2644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% of people who like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other games is 10%.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25688" y="224918"/>
            <a:ext cx="68366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If 60% people in a city like cricket, 30% like football and </a:t>
            </a:r>
            <a:r>
              <a:rPr lang="en-US" sz="1400" b="1" dirty="0" smtClean="0">
                <a:latin typeface="Bookman Old Style" pitchFamily="18" charset="0"/>
              </a:rPr>
              <a:t>the remaining </a:t>
            </a:r>
            <a:r>
              <a:rPr lang="en-US" sz="1400" b="1" dirty="0">
                <a:latin typeface="Bookman Old Style" pitchFamily="18" charset="0"/>
              </a:rPr>
              <a:t>like other games, then what percent of the people </a:t>
            </a:r>
            <a:r>
              <a:rPr lang="en-US" sz="1400" b="1" dirty="0" smtClean="0">
                <a:latin typeface="Bookman Old Style" pitchFamily="18" charset="0"/>
              </a:rPr>
              <a:t>like other </a:t>
            </a:r>
            <a:r>
              <a:rPr lang="en-US" sz="1400" b="1" dirty="0">
                <a:latin typeface="Bookman Old Style" pitchFamily="18" charset="0"/>
              </a:rPr>
              <a:t>games ? If the total number of people are 50 </a:t>
            </a:r>
            <a:r>
              <a:rPr lang="en-US" sz="1400" b="1" dirty="0" smtClean="0">
                <a:latin typeface="Bookman Old Style" pitchFamily="18" charset="0"/>
              </a:rPr>
              <a:t>lakh, find </a:t>
            </a:r>
            <a:r>
              <a:rPr lang="en-US" sz="1400" b="1" dirty="0">
                <a:latin typeface="Bookman Old Style" pitchFamily="18" charset="0"/>
              </a:rPr>
              <a:t>the exact number who like each type of game. </a:t>
            </a:r>
          </a:p>
        </p:txBody>
      </p:sp>
      <p:cxnSp>
        <p:nvCxnSpPr>
          <p:cNvPr id="250" name="Straight Connector 249"/>
          <p:cNvCxnSpPr/>
          <p:nvPr/>
        </p:nvCxnSpPr>
        <p:spPr>
          <a:xfrm>
            <a:off x="5865102" y="1194399"/>
            <a:ext cx="0" cy="3657600"/>
          </a:xfrm>
          <a:prstGeom prst="line">
            <a:avLst/>
          </a:prstGeom>
          <a:ln>
            <a:solidFill>
              <a:srgbClr val="7030A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6077643" y="3233900"/>
            <a:ext cx="2644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No. of people who like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cricket, football and other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games are 30,00,000,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15,00,000 and 5,00,000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respectively.</a:t>
            </a: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96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500"/>
                            </p:stCondLst>
                            <p:childTnLst>
                              <p:par>
                                <p:cTn id="5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500"/>
                            </p:stCondLst>
                            <p:childTnLst>
                              <p:par>
                                <p:cTn id="5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9" dur="5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500"/>
                            </p:stCondLst>
                            <p:childTnLst>
                              <p:par>
                                <p:cTn id="5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3" dur="5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500"/>
                            </p:stCondLst>
                            <p:childTnLst>
                              <p:par>
                                <p:cTn id="5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2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1000"/>
                            </p:stCondLst>
                            <p:childTnLst>
                              <p:par>
                                <p:cTn id="5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6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000"/>
                            </p:stCondLst>
                            <p:childTnLst>
                              <p:par>
                                <p:cTn id="5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500"/>
                            </p:stCondLst>
                            <p:childTnLst>
                              <p:par>
                                <p:cTn id="5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0" grpId="0" animBg="1"/>
      <p:bldP spid="50" grpId="1" animBg="1"/>
      <p:bldP spid="49" grpId="0" animBg="1"/>
      <p:bldP spid="49" grpId="1" animBg="1"/>
      <p:bldP spid="10" grpId="0"/>
      <p:bldP spid="11" grpId="0"/>
      <p:bldP spid="12" grpId="0"/>
      <p:bldP spid="13" grpId="0"/>
      <p:bldP spid="14" grpId="0"/>
      <p:bldP spid="32" grpId="0"/>
      <p:bldP spid="34" grpId="0"/>
      <p:bldP spid="35" grpId="0"/>
      <p:bldP spid="40" grpId="0"/>
      <p:bldP spid="41" grpId="0"/>
      <p:bldP spid="42" grpId="0"/>
      <p:bldP spid="52" grpId="0"/>
      <p:bldP spid="53" grpId="0"/>
      <p:bldP spid="44" grpId="0" animBg="1"/>
      <p:bldP spid="44" grpId="1" animBg="1"/>
      <p:bldP spid="46" grpId="0" animBg="1"/>
      <p:bldP spid="46" grpId="1" animBg="1"/>
      <p:bldP spid="61" grpId="0"/>
      <p:bldP spid="62" grpId="0" animBg="1"/>
      <p:bldP spid="62" grpId="1" animBg="1"/>
      <p:bldP spid="62" grpId="2" animBg="1"/>
      <p:bldP spid="62" grpId="3" animBg="1"/>
      <p:bldP spid="63" grpId="0" animBg="1"/>
      <p:bldP spid="63" grpId="1" animBg="1"/>
      <p:bldP spid="63" grpId="2" animBg="1"/>
      <p:bldP spid="63" grpId="3" animBg="1"/>
      <p:bldP spid="33" grpId="0"/>
      <p:bldP spid="36" grpId="0"/>
      <p:bldP spid="67" grpId="0" animBg="1"/>
      <p:bldP spid="67" grpId="1" animBg="1"/>
      <p:bldP spid="37" grpId="0"/>
      <p:bldP spid="39" grpId="0"/>
      <p:bldP spid="69" grpId="0" animBg="1"/>
      <p:bldP spid="69" grpId="1" animBg="1"/>
      <p:bldP spid="70" grpId="0" animBg="1"/>
      <p:bldP spid="70" grpId="1" animBg="1"/>
      <p:bldP spid="71" grpId="0"/>
      <p:bldP spid="72" grpId="0"/>
      <p:bldP spid="173" grpId="0"/>
      <p:bldP spid="174" grpId="0"/>
      <p:bldP spid="176" grpId="0"/>
      <p:bldP spid="181" grpId="0"/>
      <p:bldP spid="186" grpId="0"/>
      <p:bldP spid="188" grpId="0" animBg="1"/>
      <p:bldP spid="188" grpId="1" animBg="1"/>
      <p:bldP spid="189" grpId="0" animBg="1"/>
      <p:bldP spid="189" grpId="1" animBg="1"/>
      <p:bldP spid="189" grpId="2" animBg="1"/>
      <p:bldP spid="189" grpId="3" animBg="1"/>
      <p:bldP spid="189" grpId="4" animBg="1"/>
      <p:bldP spid="189" grpId="5" animBg="1"/>
      <p:bldP spid="190" grpId="0"/>
      <p:bldP spid="191" grpId="0"/>
      <p:bldP spid="192" grpId="0" animBg="1"/>
      <p:bldP spid="192" grpId="1" animBg="1"/>
      <p:bldP spid="193" grpId="0" animBg="1"/>
      <p:bldP spid="193" grpId="1" animBg="1"/>
      <p:bldP spid="194" grpId="0"/>
      <p:bldP spid="73" grpId="0"/>
      <p:bldP spid="204" grpId="0" animBg="1"/>
      <p:bldP spid="204" grpId="1" animBg="1"/>
      <p:bldP spid="205" grpId="0" animBg="1"/>
      <p:bldP spid="205" grpId="1" animBg="1"/>
      <p:bldP spid="175" grpId="0"/>
      <p:bldP spid="180" grpId="0"/>
      <p:bldP spid="206" grpId="0"/>
      <p:bldP spid="207" grpId="0"/>
      <p:bldP spid="208" grpId="0"/>
      <p:bldP spid="209" grpId="0"/>
      <p:bldP spid="210" grpId="0"/>
      <p:bldP spid="211" grpId="0" animBg="1"/>
      <p:bldP spid="211" grpId="1" animBg="1"/>
      <p:bldP spid="212" grpId="0"/>
      <p:bldP spid="213" grpId="0"/>
      <p:bldP spid="214" grpId="0" animBg="1"/>
      <p:bldP spid="214" grpId="1" animBg="1"/>
      <p:bldP spid="215" grpId="0" animBg="1"/>
      <p:bldP spid="215" grpId="1" animBg="1"/>
      <p:bldP spid="216" grpId="0"/>
      <p:bldP spid="217" grpId="0" animBg="1"/>
      <p:bldP spid="217" grpId="1" animBg="1"/>
      <p:bldP spid="218" grpId="0" animBg="1"/>
      <p:bldP spid="218" grpId="1" animBg="1"/>
      <p:bldP spid="219" grpId="0"/>
      <p:bldP spid="220" grpId="0"/>
      <p:bldP spid="225" grpId="0" animBg="1"/>
      <p:bldP spid="226" grpId="0" animBg="1"/>
      <p:bldP spid="227" grpId="2" animBg="1"/>
      <p:bldP spid="227" grpId="3" animBg="1"/>
      <p:bldP spid="228" grpId="0"/>
      <p:bldP spid="229" grpId="0"/>
      <p:bldP spid="230" grpId="0"/>
      <p:bldP spid="231" grpId="0"/>
      <p:bldP spid="232" grpId="0"/>
      <p:bldP spid="233" grpId="0" animBg="1"/>
      <p:bldP spid="233" grpId="1" animBg="1"/>
      <p:bldP spid="234" grpId="0"/>
      <p:bldP spid="235" grpId="0"/>
      <p:bldP spid="236" grpId="0" animBg="1"/>
      <p:bldP spid="236" grpId="1" animBg="1"/>
      <p:bldP spid="237" grpId="0" animBg="1"/>
      <p:bldP spid="237" grpId="1" animBg="1"/>
      <p:bldP spid="238" grpId="0"/>
      <p:bldP spid="239" grpId="0" animBg="1"/>
      <p:bldP spid="239" grpId="1" animBg="1"/>
      <p:bldP spid="240" grpId="0" animBg="1"/>
      <p:bldP spid="240" grpId="1" animBg="1"/>
      <p:bldP spid="241" grpId="0"/>
      <p:bldP spid="242" grpId="0"/>
      <p:bldP spid="43" grpId="0"/>
      <p:bldP spid="247" grpId="0"/>
      <p:bldP spid="248" grpId="0" animBg="1"/>
      <p:bldP spid="249" grpId="0" uiExpand="1" build="p"/>
      <p:bldP spid="59" grpId="0"/>
      <p:bldP spid="10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214756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Exercise 8.2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637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214756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Exercise 8.1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988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6046" y="307632"/>
            <a:ext cx="533190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0033CC"/>
                </a:solidFill>
              </a:rPr>
              <a:t>Finding Increase or Decrease 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0669" y="799996"/>
            <a:ext cx="4270721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>
              <a:defRPr lang="en-US"/>
            </a:defPPr>
            <a:lvl1pPr>
              <a:defRPr sz="2800" b="1">
                <a:ln>
                  <a:solidFill>
                    <a:prstClr val="black"/>
                  </a:solidFill>
                </a:ln>
                <a:solidFill>
                  <a:srgbClr val="0033C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sz="200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We </a:t>
            </a:r>
            <a:r>
              <a:rPr lang="en-US" sz="20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often come across statement as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299" y="4021443"/>
            <a:ext cx="2230301" cy="408623"/>
          </a:xfrm>
          <a:prstGeom prst="wedgeRoundRectCallout">
            <a:avLst>
              <a:gd name="adj1" fmla="val -33311"/>
              <a:gd name="adj2" fmla="val -168573"/>
              <a:gd name="adj3" fmla="val 16667"/>
            </a:avLst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50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/>
              <a:t>10% of marked price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1230599"/>
            <a:ext cx="2904571" cy="408623"/>
          </a:xfrm>
          <a:prstGeom prst="wedgeRoundRectCallout">
            <a:avLst>
              <a:gd name="adj1" fmla="val -7341"/>
              <a:gd name="adj2" fmla="val 72337"/>
              <a:gd name="adj3" fmla="val 16667"/>
            </a:avLst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50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33C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15% hike in the petrol price</a:t>
            </a:r>
            <a:endParaRPr lang="en-US" b="1" dirty="0">
              <a:solidFill>
                <a:srgbClr val="0033CC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94" y="1063470"/>
            <a:ext cx="2631282" cy="2639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285" y="1899424"/>
            <a:ext cx="1981200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50" y="3185986"/>
            <a:ext cx="1381773" cy="1075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96499" y="3435351"/>
            <a:ext cx="2285301" cy="695258"/>
          </a:xfrm>
          <a:prstGeom prst="wedgeRoundRectCallout">
            <a:avLst>
              <a:gd name="adj1" fmla="val -34018"/>
              <a:gd name="adj2" fmla="val -74848"/>
              <a:gd name="adj3" fmla="val 16667"/>
            </a:avLst>
          </a:prstGeom>
          <a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>
              <a:defRPr sz="1400" b="1" kern="0">
                <a:solidFill>
                  <a:srgbClr val="FFFF00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It means the increase or decrease in price is given in terms of 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8147" y="1523517"/>
            <a:ext cx="1737527" cy="556293"/>
          </a:xfrm>
          <a:prstGeom prst="wedgeRoundRectCallout">
            <a:avLst>
              <a:gd name="adj1" fmla="val -65157"/>
              <a:gd name="adj2" fmla="val -38041"/>
              <a:gd name="adj3" fmla="val 16667"/>
            </a:avLst>
          </a:prstGeom>
          <a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>
              <a:defRPr sz="1400" b="1" kern="0">
                <a:solidFill>
                  <a:srgbClr val="FFFF00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What does that mean ?</a:t>
            </a:r>
          </a:p>
        </p:txBody>
      </p:sp>
    </p:spTree>
    <p:extLst>
      <p:ext uri="{BB962C8B-B14F-4D97-AF65-F5344CB8AC3E}">
        <p14:creationId xmlns:p14="http://schemas.microsoft.com/office/powerpoint/2010/main" val="213181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7355" y="971550"/>
            <a:ext cx="4977645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 Antiqua" pitchFamily="18" charset="0"/>
              </a:rPr>
              <a:t>When increase or decrease is given in %,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6046" y="307632"/>
            <a:ext cx="533190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>
                <a:solidFill>
                  <a:srgbClr val="0033CC"/>
                </a:solidFill>
              </a:rPr>
              <a:t>Finding Increase or Decrease %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76170" y="1560552"/>
            <a:ext cx="5910430" cy="385472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86928" y="2174126"/>
            <a:ext cx="7205830" cy="829161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1556075"/>
            <a:ext cx="6629400" cy="366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461963" algn="l"/>
              </a:tabLst>
            </a:pPr>
            <a:r>
              <a:rPr lang="en-US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	</a:t>
            </a:r>
            <a:r>
              <a:rPr lang="en-US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 </a:t>
            </a:r>
            <a:r>
              <a:rPr lang="en-US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have to calculate </a:t>
            </a:r>
            <a:r>
              <a:rPr lang="en-US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amount of Increase / decrease.</a:t>
            </a:r>
            <a:endParaRPr lang="en-US" b="1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6252" y="2159153"/>
            <a:ext cx="737814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461963" algn="l"/>
              </a:tabLst>
            </a:pPr>
            <a:r>
              <a:rPr lang="en-US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(2)	</a:t>
            </a:r>
            <a:r>
              <a:rPr lang="en-US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Add</a:t>
            </a:r>
            <a:r>
              <a:rPr lang="en-US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the amount in </a:t>
            </a:r>
            <a:r>
              <a:rPr lang="en-US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</a:t>
            </a:r>
            <a:r>
              <a:rPr lang="en-US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en-US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original price, if there is an increase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0" y="262111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461963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Subtract</a:t>
            </a:r>
            <a:r>
              <a:rPr lang="en-US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amount in </a:t>
            </a:r>
            <a:r>
              <a:rPr lang="en-US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Step </a:t>
            </a:r>
            <a:r>
              <a:rPr lang="en-US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(1)</a:t>
            </a:r>
            <a:r>
              <a:rPr lang="en-US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 original price, if there is </a:t>
            </a:r>
            <a:r>
              <a:rPr lang="en-US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decrease</a:t>
            </a:r>
            <a:endParaRPr lang="en-US" b="1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9" grpId="0" animBg="1"/>
      <p:bldP spid="10" grpId="0" animBg="1"/>
      <p:bldP spid="5" grpId="0" build="allAtOnce"/>
      <p:bldP spid="6" grpId="0" build="allAtOnce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377940" y="1409700"/>
            <a:ext cx="8427741" cy="352425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394991" y="767624"/>
            <a:ext cx="8410691" cy="597409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472736" y="2249507"/>
            <a:ext cx="277323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937580" y="2249507"/>
            <a:ext cx="491295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89620" y="2258472"/>
            <a:ext cx="1469969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74682" y="1502782"/>
            <a:ext cx="1150699" cy="234884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62314" y="999953"/>
            <a:ext cx="2456306" cy="374534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02957" y="749194"/>
            <a:ext cx="2911713" cy="403150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7016" y="774306"/>
            <a:ext cx="5280757" cy="374534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388114" y="320461"/>
            <a:ext cx="1257300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 :</a:t>
            </a:r>
            <a:endParaRPr lang="en-US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0950" y="761056"/>
            <a:ext cx="8599659" cy="5914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  <a:tab pos="571500" algn="l"/>
              </a:tabLst>
            </a:pPr>
            <a:r>
              <a:rPr lang="en-US" sz="1600" b="1" dirty="0" smtClean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 </a:t>
            </a:r>
            <a:r>
              <a:rPr lang="en-US" sz="1600" b="1" dirty="0" smtClean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The price of the scooter was Rs.34000 last year. If it has increased by 20% </a:t>
            </a:r>
          </a:p>
          <a:p>
            <a:pPr>
              <a:tabLst>
                <a:tab pos="228600" algn="ctr"/>
                <a:tab pos="571500" algn="l"/>
              </a:tabLst>
            </a:pPr>
            <a:r>
              <a:rPr lang="en-US" sz="1600" b="1" dirty="0" smtClean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 this year, what is the price now ?</a:t>
            </a:r>
            <a:endParaRPr lang="en-US" sz="1600" b="1" dirty="0">
              <a:solidFill>
                <a:srgbClr val="80008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9064" y="2829444"/>
            <a:ext cx="1943774" cy="19830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70577" y="142875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  <a:endParaRPr lang="en-US" b="1" dirty="0">
              <a:solidFill>
                <a:srgbClr val="80008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49669" y="1413677"/>
            <a:ext cx="3395472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Original price of the scooter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74811" y="1413677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69163" y="1793838"/>
            <a:ext cx="2971800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Increase in %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811" y="1793838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79707" y="1793838"/>
            <a:ext cx="1337656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20%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65563" y="2190750"/>
            <a:ext cx="2971800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20% of original price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74811" y="21907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76107" y="2190750"/>
            <a:ext cx="1808504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20% of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74811" y="26479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855811" y="2531648"/>
                <a:ext cx="523859" cy="613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811" y="2531648"/>
                <a:ext cx="523859" cy="6136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330941" y="2643602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81311" y="2676664"/>
            <a:ext cx="1003300" cy="3148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34000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309586" y="2776772"/>
            <a:ext cx="101422" cy="129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586" y="2776772"/>
            <a:ext cx="101422" cy="129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204576" y="2938920"/>
            <a:ext cx="118429" cy="10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077576" y="2938920"/>
            <a:ext cx="118429" cy="10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474811" y="3100387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30941" y="3100387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681311" y="3133449"/>
            <a:ext cx="850900" cy="3148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340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38361" y="3100387"/>
            <a:ext cx="51507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74811" y="3404186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804258" y="2829444"/>
            <a:ext cx="2654577" cy="822595"/>
          </a:xfrm>
          <a:prstGeom prst="roundRect">
            <a:avLst/>
          </a:prstGeom>
          <a:blipFill>
            <a:blip r:embed="rId8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Here, increase % is given. Hence we will calculate the amount of increase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096915" y="3790950"/>
            <a:ext cx="1428696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New price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74811" y="37909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334593" y="37909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474811" y="40957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57292" y="4095750"/>
            <a:ext cx="989119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34000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694011" y="40957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76492" y="4095750"/>
            <a:ext cx="760519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6800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74811" y="44005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57292" y="4400550"/>
            <a:ext cx="1370119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40,800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Cloud Callout 56" hidden="1"/>
          <p:cNvSpPr/>
          <p:nvPr/>
        </p:nvSpPr>
        <p:spPr>
          <a:xfrm>
            <a:off x="4572000" y="1309992"/>
            <a:ext cx="2628294" cy="747814"/>
          </a:xfrm>
          <a:prstGeom prst="cloudCallout">
            <a:avLst>
              <a:gd name="adj1" fmla="val -61067"/>
              <a:gd name="adj2" fmla="val -57654"/>
            </a:avLst>
          </a:prstGeom>
          <a:blipFill>
            <a:blip r:embed="rId8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 err="1">
                <a:solidFill>
                  <a:srgbClr val="FFFF00"/>
                </a:solidFill>
                <a:latin typeface="Bookman Old Style" pitchFamily="18" charset="0"/>
              </a:rPr>
              <a:t>i.e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 </a:t>
            </a:r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original</a:t>
            </a:r>
          </a:p>
          <a:p>
            <a:pPr algn="ctr"/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 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price + increase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1730275" y="2484773"/>
            <a:ext cx="2858024" cy="1073303"/>
          </a:xfrm>
          <a:prstGeom prst="cloudCallout">
            <a:avLst>
              <a:gd name="adj1" fmla="val -53548"/>
              <a:gd name="adj2" fmla="val 60687"/>
            </a:avLst>
          </a:prstGeom>
          <a:blipFill>
            <a:blip r:embed="rId8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Let us see how to calculate increase/decrease in%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70843" y="2266950"/>
            <a:ext cx="750112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28025" y="2213387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34000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900426" y="3848350"/>
            <a:ext cx="1535558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986025" y="1495926"/>
            <a:ext cx="1127983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670930" y="3865471"/>
            <a:ext cx="956656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76351" y="3468181"/>
            <a:ext cx="639712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64354" y="3790950"/>
            <a:ext cx="1729613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Original price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25193" y="1428750"/>
            <a:ext cx="1337656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34000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642355" y="3790950"/>
            <a:ext cx="1109056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Increase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44711" y="3437248"/>
            <a:ext cx="794518" cy="3148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6800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0" grpId="0" animBg="1"/>
      <p:bldP spid="45" grpId="0" animBg="1"/>
      <p:bldP spid="45" grpId="1" animBg="1"/>
      <p:bldP spid="44" grpId="0" animBg="1"/>
      <p:bldP spid="44" grpId="1" animBg="1"/>
      <p:bldP spid="43" grpId="0" animBg="1"/>
      <p:bldP spid="43" grpId="1" animBg="1"/>
      <p:bldP spid="22" grpId="0" animBg="1"/>
      <p:bldP spid="22" grpId="1" animBg="1"/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4" grpId="0" animBg="1"/>
      <p:bldP spid="5" grpId="0"/>
      <p:bldP spid="9" grpId="0" animBg="1"/>
      <p:bldP spid="10" grpId="0"/>
      <p:bldP spid="11" grpId="0"/>
      <p:bldP spid="13" grpId="0"/>
      <p:bldP spid="14" grpId="0"/>
      <p:bldP spid="15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5" grpId="0"/>
      <p:bldP spid="36" grpId="0"/>
      <p:bldP spid="37" grpId="0"/>
      <p:bldP spid="38" grpId="0"/>
      <p:bldP spid="39" grpId="0"/>
      <p:bldP spid="41" grpId="0" animBg="1"/>
      <p:bldP spid="41" grpId="1" animBg="1"/>
      <p:bldP spid="46" grpId="0"/>
      <p:bldP spid="47" grpId="0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7" grpId="1" animBg="1"/>
      <p:bldP spid="7" grpId="0" animBg="1"/>
      <p:bldP spid="7" grpId="1" animBg="1"/>
      <p:bldP spid="62" grpId="0" animBg="1"/>
      <p:bldP spid="62" grpId="1" animBg="1"/>
      <p:bldP spid="2" grpId="0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48" grpId="0"/>
      <p:bldP spid="12" grpId="0"/>
      <p:bldP spid="50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/>
          <p:cNvSpPr/>
          <p:nvPr/>
        </p:nvSpPr>
        <p:spPr>
          <a:xfrm>
            <a:off x="494271" y="760937"/>
            <a:ext cx="5974328" cy="4097804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454244" y="263204"/>
            <a:ext cx="6014355" cy="470814"/>
            <a:chOff x="1240361" y="2241067"/>
            <a:chExt cx="6014355" cy="470814"/>
          </a:xfrm>
        </p:grpSpPr>
        <p:sp>
          <p:nvSpPr>
            <p:cNvPr id="98" name="Rounded Rectangle 97"/>
            <p:cNvSpPr/>
            <p:nvPr/>
          </p:nvSpPr>
          <p:spPr>
            <a:xfrm>
              <a:off x="1584779" y="2241067"/>
              <a:ext cx="5669937" cy="470814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240361" y="2277149"/>
              <a:ext cx="422279" cy="422279"/>
              <a:chOff x="1240361" y="2277149"/>
              <a:chExt cx="422279" cy="422279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240361" y="2277149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279034" y="2315822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276183" y="2301575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51" name="Rounded Rectangle 50"/>
          <p:cNvSpPr/>
          <p:nvPr/>
        </p:nvSpPr>
        <p:spPr>
          <a:xfrm>
            <a:off x="2388226" y="2439511"/>
            <a:ext cx="846873" cy="2366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3255" y="2435205"/>
            <a:ext cx="1444787" cy="2444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591392" y="1009995"/>
            <a:ext cx="255703" cy="2327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129579" y="1009995"/>
            <a:ext cx="439670" cy="2327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14128" y="439689"/>
            <a:ext cx="2615535" cy="34551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91600" y="207960"/>
            <a:ext cx="1240127" cy="34551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762" y="212409"/>
            <a:ext cx="4354830" cy="34551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22" y="97248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2459" y="972488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Increase in salary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6592" y="9724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1225" y="972488"/>
            <a:ext cx="82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10% of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6592" y="128966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16946" y="1206850"/>
                <a:ext cx="601447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946" y="1206850"/>
                <a:ext cx="601447" cy="501099"/>
              </a:xfrm>
              <a:prstGeom prst="rect">
                <a:avLst/>
              </a:prstGeom>
              <a:blipFill rotWithShape="1"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490508" y="1339914"/>
                <a:ext cx="3706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508" y="1339914"/>
                <a:ext cx="370614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787086" y="1349570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 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88438" y="2393984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154000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5912" y="239398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01068" y="2686670"/>
            <a:ext cx="356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 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46589" y="268667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46592" y="17219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1845" y="2393984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Original salary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98428" y="239398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41030" y="2393984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Increase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8022" y="272509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05912" y="272509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412156" y="2725090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154000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082112" y="1708699"/>
            <a:ext cx="354484" cy="38270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02381" y="442518"/>
            <a:ext cx="2475589" cy="34551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7498" y="189798"/>
            <a:ext cx="5735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 man got a 10% increase in his salary. If his new salary is </a:t>
            </a:r>
            <a:r>
              <a:rPr lang="en-US" sz="16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1,54,000. find his original salary. </a:t>
            </a:r>
            <a:endParaRPr lang="en-US" sz="16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20386" y="687298"/>
            <a:ext cx="622780" cy="374571"/>
            <a:chOff x="463684" y="1185737"/>
            <a:chExt cx="622780" cy="374571"/>
          </a:xfrm>
        </p:grpSpPr>
        <p:sp>
          <p:nvSpPr>
            <p:cNvPr id="112" name="TextBox 111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797853" y="972488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3748993" y="804945"/>
            <a:ext cx="175657" cy="211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1581" y="728905"/>
            <a:ext cx="2986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Let the original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salary be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5" name="Straight Connector 114"/>
          <p:cNvCxnSpPr/>
          <p:nvPr/>
        </p:nvCxnSpPr>
        <p:spPr bwMode="auto">
          <a:xfrm flipV="1">
            <a:off x="3374473" y="1562628"/>
            <a:ext cx="131874" cy="78701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6" name="Straight Connector 115"/>
          <p:cNvCxnSpPr/>
          <p:nvPr/>
        </p:nvCxnSpPr>
        <p:spPr bwMode="auto">
          <a:xfrm flipV="1">
            <a:off x="3313343" y="1310219"/>
            <a:ext cx="124231" cy="78701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7" name="TextBox 116"/>
          <p:cNvSpPr txBox="1"/>
          <p:nvPr/>
        </p:nvSpPr>
        <p:spPr>
          <a:xfrm>
            <a:off x="3113889" y="162424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45994" y="182882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3131341" y="1881220"/>
            <a:ext cx="2656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1" name="Rounded Rectangle 120"/>
          <p:cNvSpPr/>
          <p:nvPr/>
        </p:nvSpPr>
        <p:spPr>
          <a:xfrm>
            <a:off x="1753540" y="2154172"/>
            <a:ext cx="1053566" cy="22219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695005" y="2092060"/>
            <a:ext cx="2478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New salary =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154000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89344" y="2616624"/>
            <a:ext cx="421910" cy="524709"/>
            <a:chOff x="3886874" y="1886702"/>
            <a:chExt cx="421910" cy="524709"/>
          </a:xfrm>
        </p:grpSpPr>
        <p:sp>
          <p:nvSpPr>
            <p:cNvPr id="122" name="TextBox 121"/>
            <p:cNvSpPr txBox="1"/>
            <p:nvPr/>
          </p:nvSpPr>
          <p:spPr>
            <a:xfrm>
              <a:off x="3954769" y="1886702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tabLst>
                  <a:tab pos="231775" algn="ctr"/>
                  <a:tab pos="573088" algn="l"/>
                </a:tabLst>
              </a:pPr>
              <a:r>
                <a:rPr lang="en-US" sz="1400" b="1" i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x</a:t>
              </a:r>
              <a:endParaRPr lang="en-US" sz="1400" b="1" i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886874" y="2103634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tabLst>
                  <a:tab pos="231775" algn="ctr"/>
                  <a:tab pos="573088" algn="l"/>
                </a:tabLst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3966043" y="2143677"/>
              <a:ext cx="26563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8" name="Rectangle 127"/>
          <p:cNvSpPr/>
          <p:nvPr/>
        </p:nvSpPr>
        <p:spPr>
          <a:xfrm>
            <a:off x="3205912" y="364709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3386861" y="3647093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154000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652778" y="378312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2675154" y="3814459"/>
            <a:ext cx="39341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2603289" y="3545570"/>
            <a:ext cx="529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11</a:t>
            </a:r>
            <a:r>
              <a:rPr lang="en-US" sz="1400" b="1" i="1" dirty="0" smtClean="0">
                <a:latin typeface="Bookman Old Style" pitchFamily="18" charset="0"/>
                <a:ea typeface="Cambria Math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2294401" y="2912878"/>
            <a:ext cx="290464" cy="284693"/>
            <a:chOff x="58842" y="4054338"/>
            <a:chExt cx="290464" cy="284693"/>
          </a:xfrm>
        </p:grpSpPr>
        <p:cxnSp>
          <p:nvCxnSpPr>
            <p:cNvPr id="137" name="Straight Connector 136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>
            <a:off x="2520105" y="2870888"/>
            <a:ext cx="390961" cy="131471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2557835" y="2830135"/>
            <a:ext cx="374858" cy="183573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2497312" y="3032729"/>
            <a:ext cx="41501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2668282" y="2949161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2585493" y="2851603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2710670" y="3076541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205912" y="3155784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389750" y="3155784"/>
            <a:ext cx="96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154000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2302392" y="3386234"/>
            <a:ext cx="8147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551033" y="332733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2329203" y="3198936"/>
            <a:ext cx="763682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241766" y="3135068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679849" y="3135068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488022" y="319716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88022" y="362817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59" name="Curved Up Arrow 158"/>
          <p:cNvSpPr/>
          <p:nvPr/>
        </p:nvSpPr>
        <p:spPr>
          <a:xfrm flipV="1">
            <a:off x="2904001" y="3438503"/>
            <a:ext cx="1030411" cy="257541"/>
          </a:xfrm>
          <a:prstGeom prst="curvedUp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382182" y="3951221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154000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199042" y="3908128"/>
            <a:ext cx="312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460601" y="383578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456310" y="404203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4549880" y="4092755"/>
            <a:ext cx="260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 bwMode="auto">
          <a:xfrm flipV="1">
            <a:off x="4537715" y="4171145"/>
            <a:ext cx="246958" cy="65693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6" name="Rectangle 165"/>
          <p:cNvSpPr/>
          <p:nvPr/>
        </p:nvSpPr>
        <p:spPr>
          <a:xfrm>
            <a:off x="4650048" y="4168993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Cambria Math" pitchFamily="18" charset="0"/>
                <a:ea typeface="Cambria Math" pitchFamily="18" charset="0"/>
              </a:rPr>
              <a:t>1</a:t>
            </a:r>
            <a:endParaRPr lang="en-US" sz="1200" dirty="0">
              <a:solidFill>
                <a:srgbClr val="0033CC"/>
              </a:solidFill>
              <a:latin typeface="Arial Rounded MT Bold" pitchFamily="34" charset="0"/>
            </a:endParaRPr>
          </a:p>
        </p:txBody>
      </p:sp>
      <p:cxnSp>
        <p:nvCxnSpPr>
          <p:cNvPr id="167" name="Straight Connector 166"/>
          <p:cNvCxnSpPr/>
          <p:nvPr/>
        </p:nvCxnSpPr>
        <p:spPr bwMode="auto">
          <a:xfrm flipV="1">
            <a:off x="3489465" y="4066440"/>
            <a:ext cx="705893" cy="7282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8" name="Rectangle 167"/>
          <p:cNvSpPr/>
          <p:nvPr/>
        </p:nvSpPr>
        <p:spPr>
          <a:xfrm>
            <a:off x="3370498" y="3811074"/>
            <a:ext cx="7829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14000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2904001" y="394745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x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205912" y="394235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445546" y="4273695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140000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921031" y="426992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205912" y="426482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1634401" y="4575687"/>
            <a:ext cx="3255794" cy="25990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595474" y="4549455"/>
            <a:ext cx="3365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The original salary is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1,40,000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88022" y="394745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88022" y="4269924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488022" y="454945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500"/>
                            </p:stCondLst>
                            <p:childTnLst>
                              <p:par>
                                <p:cTn id="4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00"/>
                            </p:stCondLst>
                            <p:childTnLst>
                              <p:par>
                                <p:cTn id="4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00"/>
                            </p:stCondLst>
                            <p:childTnLst>
                              <p:par>
                                <p:cTn id="4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51" grpId="0" animBg="1"/>
      <p:bldP spid="51" grpId="1" animBg="1"/>
      <p:bldP spid="52" grpId="0" animBg="1"/>
      <p:bldP spid="52" grpId="1" animBg="1"/>
      <p:bldP spid="43" grpId="0" animBg="1"/>
      <p:bldP spid="43" grpId="1" animBg="1"/>
      <p:bldP spid="44" grpId="0" animBg="1"/>
      <p:bldP spid="44" grpId="1" animBg="1"/>
      <p:bldP spid="41" grpId="0" animBg="1"/>
      <p:bldP spid="41" grpId="1" animBg="1"/>
      <p:bldP spid="39" grpId="0" animBg="1"/>
      <p:bldP spid="39" grpId="1" animBg="1"/>
      <p:bldP spid="37" grpId="0" animBg="1"/>
      <p:bldP spid="37" grpId="1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45" grpId="0"/>
      <p:bldP spid="47" grpId="0"/>
      <p:bldP spid="48" grpId="0"/>
      <p:bldP spid="49" grpId="0"/>
      <p:bldP spid="50" grpId="0"/>
      <p:bldP spid="75" grpId="0"/>
      <p:bldP spid="76" grpId="0"/>
      <p:bldP spid="79" grpId="0" animBg="1"/>
      <p:bldP spid="79" grpId="1" animBg="1"/>
      <p:bldP spid="108" grpId="0" animBg="1"/>
      <p:bldP spid="108" grpId="1" animBg="1"/>
      <p:bldP spid="3" grpId="0"/>
      <p:bldP spid="95" grpId="0"/>
      <p:bldP spid="114" grpId="0" animBg="1"/>
      <p:bldP spid="114" grpId="1" animBg="1"/>
      <p:bldP spid="114" grpId="2" animBg="1"/>
      <p:bldP spid="114" grpId="3" animBg="1"/>
      <p:bldP spid="5" grpId="0"/>
      <p:bldP spid="117" grpId="0"/>
      <p:bldP spid="118" grpId="0"/>
      <p:bldP spid="121" grpId="0" animBg="1"/>
      <p:bldP spid="121" grpId="1" animBg="1"/>
      <p:bldP spid="120" grpId="0"/>
      <p:bldP spid="128" grpId="0"/>
      <p:bldP spid="129" grpId="0"/>
      <p:bldP spid="130" grpId="0"/>
      <p:bldP spid="132" grpId="0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/>
      <p:bldP spid="146" grpId="0"/>
      <p:bldP spid="148" grpId="0"/>
      <p:bldP spid="152" grpId="0" animBg="1"/>
      <p:bldP spid="152" grpId="1" animBg="1"/>
      <p:bldP spid="153" grpId="0"/>
      <p:bldP spid="154" grpId="0"/>
      <p:bldP spid="156" grpId="0"/>
      <p:bldP spid="158" grpId="0"/>
      <p:bldP spid="159" grpId="0" animBg="1"/>
      <p:bldP spid="159" grpId="1" animBg="1"/>
      <p:bldP spid="160" grpId="0"/>
      <p:bldP spid="161" grpId="0"/>
      <p:bldP spid="162" grpId="0"/>
      <p:bldP spid="163" grpId="0"/>
      <p:bldP spid="166" grpId="0"/>
      <p:bldP spid="168" grpId="0"/>
      <p:bldP spid="169" grpId="0"/>
      <p:bldP spid="170" grpId="0"/>
      <p:bldP spid="171" grpId="0"/>
      <p:bldP spid="172" grpId="0"/>
      <p:bldP spid="173" grpId="0"/>
      <p:bldP spid="174" grpId="0" animBg="1"/>
      <p:bldP spid="175" grpId="0"/>
      <p:bldP spid="176" grpId="0"/>
      <p:bldP spid="177" grpId="0"/>
      <p:bldP spid="17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494271" y="1129148"/>
            <a:ext cx="6948089" cy="373854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720" y="1161449"/>
            <a:ext cx="2954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 of visitors on Sunday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6710" y="11614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4042" y="1432264"/>
            <a:ext cx="2996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 of visitors on Monday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710" y="143226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58" y="1775893"/>
            <a:ext cx="3414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Decrease in the number of visitors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96710" y="17758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7943" y="223221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845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38209" y="2232219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09" y="2232219"/>
                <a:ext cx="335348" cy="307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936664" y="223221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169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96710" y="25399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042" y="303468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0744" y="3034685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Per cent decrease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86044" y="303468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42903" y="3034685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903" y="3034685"/>
                <a:ext cx="373820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841358" y="303468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96710" y="22322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44785" y="3296461"/>
            <a:ext cx="5820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169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3955282" y="3135509"/>
            <a:ext cx="331163" cy="8820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5" name="Rectangle 44"/>
          <p:cNvSpPr/>
          <p:nvPr/>
        </p:nvSpPr>
        <p:spPr>
          <a:xfrm>
            <a:off x="3813369" y="2905824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 flipV="1">
            <a:off x="3385356" y="3376781"/>
            <a:ext cx="323057" cy="11260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5" name="Rectangle 54"/>
          <p:cNvSpPr/>
          <p:nvPr/>
        </p:nvSpPr>
        <p:spPr>
          <a:xfrm>
            <a:off x="3552461" y="3373352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13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889120" y="2783211"/>
            <a:ext cx="499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52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86044" y="35939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887797" y="3593901"/>
                <a:ext cx="10289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4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dirty="0">
                        <a:solidFill>
                          <a:prstClr val="black"/>
                        </a:solidFill>
                        <a:latin typeface="Bookman Old Style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1400" b="1" i="0" dirty="0" smtClean="0">
                        <a:solidFill>
                          <a:prstClr val="black"/>
                        </a:solidFill>
                        <a:latin typeface="Bookman Old Style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20</a:t>
                </a:r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97" y="3593901"/>
                <a:ext cx="1028925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775"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2686044" y="395633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34559" y="3956336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54244" y="284133"/>
            <a:ext cx="6969375" cy="801932"/>
            <a:chOff x="1240361" y="2194005"/>
            <a:chExt cx="6969375" cy="801932"/>
          </a:xfrm>
        </p:grpSpPr>
        <p:sp>
          <p:nvSpPr>
            <p:cNvPr id="72" name="Rounded Rectangle 71"/>
            <p:cNvSpPr/>
            <p:nvPr/>
          </p:nvSpPr>
          <p:spPr>
            <a:xfrm>
              <a:off x="1584779" y="2194005"/>
              <a:ext cx="6624957" cy="80193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240361" y="2418875"/>
              <a:ext cx="422279" cy="422279"/>
              <a:chOff x="1240361" y="2418875"/>
              <a:chExt cx="422279" cy="42227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1240361" y="2418875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79034" y="2457548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276183" y="244330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32" name="Rectangle 31"/>
          <p:cNvSpPr/>
          <p:nvPr/>
        </p:nvSpPr>
        <p:spPr>
          <a:xfrm>
            <a:off x="2721520" y="508655"/>
            <a:ext cx="4685993" cy="35598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60915" y="235019"/>
            <a:ext cx="1939442" cy="370442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79387" y="263608"/>
            <a:ext cx="4553424" cy="35598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20864" y="508549"/>
            <a:ext cx="1882404" cy="35598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47390" y="740828"/>
            <a:ext cx="3269084" cy="366774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22579" y="4291130"/>
            <a:ext cx="6226694" cy="25990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612" y="4263135"/>
            <a:ext cx="6367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Percent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decrease in the people visiting the Zoo on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Monday is 80%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20386" y="1057275"/>
            <a:ext cx="622780" cy="374571"/>
            <a:chOff x="463684" y="1185737"/>
            <a:chExt cx="622780" cy="374571"/>
          </a:xfrm>
        </p:grpSpPr>
        <p:sp>
          <p:nvSpPr>
            <p:cNvPr id="66" name="TextBox 65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68" name="Rectangle 67"/>
          <p:cNvSpPr/>
          <p:nvPr/>
        </p:nvSpPr>
        <p:spPr>
          <a:xfrm>
            <a:off x="4933250" y="565101"/>
            <a:ext cx="2448701" cy="2232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926" y="255068"/>
            <a:ext cx="6614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231775" algn="ctr"/>
                <a:tab pos="573088" algn="l"/>
              </a:tabLst>
            </a:pP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	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On Sunday 845 people went to the Zoo. On Monday only 169 people went. What is the percent decrease in the people visiting the Zoo on Monday ?</a:t>
            </a:r>
            <a:endParaRPr lang="en-US" sz="16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891284" y="1755706"/>
            <a:ext cx="1350397" cy="4192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247301" y="1756092"/>
            <a:ext cx="1353241" cy="43300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269474" y="1479102"/>
            <a:ext cx="389932" cy="21602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4260809" y="1207553"/>
            <a:ext cx="406031" cy="211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96283" y="116144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845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6283" y="143226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169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4899" y="1695216"/>
            <a:ext cx="1658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No. of visitors on Sunday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487670" y="1802938"/>
                <a:ext cx="4601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670" y="1802938"/>
                <a:ext cx="460116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5817603" y="1695216"/>
            <a:ext cx="1520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No. of visitors </a:t>
            </a:r>
          </a:p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on Monday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056920" y="317382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845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3128785" y="3205158"/>
            <a:ext cx="39341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056920" y="293626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676</a:t>
            </a:r>
            <a:endParaRPr lang="en-US" sz="14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V="1">
            <a:off x="3140917" y="3287767"/>
            <a:ext cx="355363" cy="6992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7" name="Straight Connector 56"/>
          <p:cNvCxnSpPr/>
          <p:nvPr/>
        </p:nvCxnSpPr>
        <p:spPr bwMode="auto">
          <a:xfrm flipV="1">
            <a:off x="3137442" y="3052258"/>
            <a:ext cx="331163" cy="6627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6" name="Rounded Rectangle 85"/>
          <p:cNvSpPr/>
          <p:nvPr/>
        </p:nvSpPr>
        <p:spPr>
          <a:xfrm>
            <a:off x="4250536" y="2585870"/>
            <a:ext cx="413920" cy="21602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86490" y="253999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676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V="1">
            <a:off x="3612940" y="3464330"/>
            <a:ext cx="323057" cy="11260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8" name="Rectangle 87"/>
          <p:cNvSpPr/>
          <p:nvPr/>
        </p:nvSpPr>
        <p:spPr>
          <a:xfrm>
            <a:off x="3745320" y="3426176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720050" y="2659525"/>
            <a:ext cx="4994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4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 flipV="1">
            <a:off x="2978942" y="2890534"/>
            <a:ext cx="331163" cy="6627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699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"/>
                            </p:stCondLst>
                            <p:childTnLst>
                              <p:par>
                                <p:cTn id="2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5" grpId="0"/>
      <p:bldP spid="6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2" grpId="0"/>
      <p:bldP spid="23" grpId="0"/>
      <p:bldP spid="35" grpId="0"/>
      <p:bldP spid="42" grpId="0"/>
      <p:bldP spid="45" grpId="0"/>
      <p:bldP spid="55" grpId="0"/>
      <p:bldP spid="58" grpId="0"/>
      <p:bldP spid="60" grpId="0"/>
      <p:bldP spid="61" grpId="0"/>
      <p:bldP spid="62" grpId="0"/>
      <p:bldP spid="63" grpId="0"/>
      <p:bldP spid="32" grpId="0" animBg="1"/>
      <p:bldP spid="32" grpId="1" animBg="1"/>
      <p:bldP spid="30" grpId="0" animBg="1"/>
      <p:bldP spid="30" grpId="1" animBg="1"/>
      <p:bldP spid="29" grpId="0" animBg="1"/>
      <p:bldP spid="29" grpId="1" animBg="1"/>
      <p:bldP spid="77" grpId="0" animBg="1"/>
      <p:bldP spid="77" grpId="1" animBg="1"/>
      <p:bldP spid="78" grpId="0" animBg="1"/>
      <p:bldP spid="78" grpId="1" animBg="1"/>
      <p:bldP spid="81" grpId="0" animBg="1"/>
      <p:bldP spid="64" grpId="0"/>
      <p:bldP spid="68" grpId="0" animBg="1"/>
      <p:bldP spid="68" grpId="1" animBg="1"/>
      <p:bldP spid="3" grpId="0"/>
      <p:bldP spid="69" grpId="0" animBg="1"/>
      <p:bldP spid="69" grpId="1" animBg="1"/>
      <p:bldP spid="70" grpId="0" animBg="1"/>
      <p:bldP spid="70" grpId="1" animBg="1"/>
      <p:bldP spid="80" grpId="0" animBg="1"/>
      <p:bldP spid="80" grpId="1" animBg="1"/>
      <p:bldP spid="82" grpId="2" animBg="1"/>
      <p:bldP spid="82" grpId="3" animBg="1"/>
      <p:bldP spid="82" grpId="4" animBg="1"/>
      <p:bldP spid="82" grpId="5" animBg="1"/>
      <p:bldP spid="7" grpId="0"/>
      <p:bldP spid="10" grpId="0"/>
      <p:bldP spid="36" grpId="0"/>
      <p:bldP spid="37" grpId="0"/>
      <p:bldP spid="38" grpId="0"/>
      <p:bldP spid="83" grpId="0"/>
      <p:bldP spid="85" grpId="0"/>
      <p:bldP spid="86" grpId="0" animBg="1"/>
      <p:bldP spid="86" grpId="1" animBg="1"/>
      <p:bldP spid="17" grpId="0"/>
      <p:bldP spid="88" grpId="0"/>
      <p:bldP spid="8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209800" y="285750"/>
            <a:ext cx="5237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  <a:latin typeface="Adobe Gothic Std B" pitchFamily="34" charset="-128"/>
                <a:ea typeface="Adobe Gothic Std B" pitchFamily="34" charset="-128"/>
              </a:rPr>
              <a:t>WHAT IS DISCOUNT ?</a:t>
            </a: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reflection blurRad="12700" stA="28000" endPos="45000" dist="1000" dir="5400000" sy="-100000" algn="bl" rotWithShape="0"/>
              </a:effectLst>
              <a:latin typeface="Adobe Gothic Std B" pitchFamily="34" charset="-128"/>
              <a:ea typeface="Adobe Gothic Std B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2000" y="1091294"/>
            <a:ext cx="7696200" cy="651668"/>
          </a:xfrm>
          <a:prstGeom prst="rect">
            <a:avLst/>
          </a:prstGeom>
          <a:solidFill>
            <a:srgbClr val="FFCC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33CC"/>
                </a:solidFill>
                <a:latin typeface="Bookman Old Style" pitchFamily="18" charset="0"/>
              </a:rPr>
              <a:t>The difference between the marked price and the selling price is called discount.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37354" y="1156422"/>
            <a:ext cx="1274890" cy="279796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63189" y="1406769"/>
            <a:ext cx="1146711" cy="312650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171700" y="1903217"/>
            <a:ext cx="4953000" cy="338555"/>
          </a:xfrm>
          <a:prstGeom prst="rect">
            <a:avLst/>
          </a:prstGeom>
          <a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kern="0" dirty="0">
                <a:solidFill>
                  <a:srgbClr val="FFFF00"/>
                </a:solidFill>
                <a:latin typeface="Bookman Old Style" pitchFamily="18" charset="0"/>
              </a:rPr>
              <a:t>Discount = Marked price – Selling price</a:t>
            </a:r>
          </a:p>
        </p:txBody>
      </p:sp>
      <p:sp>
        <p:nvSpPr>
          <p:cNvPr id="9" name="Oval 8"/>
          <p:cNvSpPr/>
          <p:nvPr/>
        </p:nvSpPr>
        <p:spPr>
          <a:xfrm>
            <a:off x="6292269" y="2397372"/>
            <a:ext cx="1563150" cy="60023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FF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</a:rPr>
              <a:t>Rs</a:t>
            </a:r>
            <a:r>
              <a:rPr lang="en-US" sz="16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</a:rPr>
              <a:t>. 28,000</a:t>
            </a:r>
            <a:endParaRPr lang="en-US" sz="16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259965" y="3078287"/>
            <a:ext cx="1563150" cy="60023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FF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</a:rPr>
              <a:t>Rs</a:t>
            </a:r>
            <a:r>
              <a:rPr lang="en-US" sz="16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</a:rPr>
              <a:t>. 23,800</a:t>
            </a:r>
            <a:endParaRPr lang="en-US" sz="16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3407" y="2420842"/>
            <a:ext cx="3945071" cy="2137454"/>
            <a:chOff x="523407" y="2420842"/>
            <a:chExt cx="3945071" cy="2137454"/>
          </a:xfrm>
        </p:grpSpPr>
        <p:sp>
          <p:nvSpPr>
            <p:cNvPr id="2" name="Rectangle 1"/>
            <p:cNvSpPr/>
            <p:nvPr/>
          </p:nvSpPr>
          <p:spPr>
            <a:xfrm>
              <a:off x="2571225" y="2827457"/>
              <a:ext cx="1897253" cy="130751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3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23407" y="2420842"/>
              <a:ext cx="3853695" cy="2137454"/>
              <a:chOff x="542901" y="2623166"/>
              <a:chExt cx="3853695" cy="2137454"/>
            </a:xfrm>
          </p:grpSpPr>
          <p:sp>
            <p:nvSpPr>
              <p:cNvPr id="36" name="TextBox 35"/>
              <p:cNvSpPr txBox="1"/>
              <p:nvPr/>
            </p:nvSpPr>
            <p:spPr bwMode="auto">
              <a:xfrm>
                <a:off x="3002378" y="3362985"/>
                <a:ext cx="1039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tabLst>
                    <a:tab pos="515938" algn="l"/>
                  </a:tabLst>
                  <a:defRPr sz="1200" b="1" kern="0">
                    <a:ln>
                      <a:solidFill>
                        <a:schemeClr val="tx1"/>
                      </a:solidFill>
                    </a:ln>
                    <a:solidFill>
                      <a:srgbClr val="3333CC"/>
                    </a:solidFill>
                    <a:latin typeface="Bookman Old Style" pitchFamily="18" charset="0"/>
                    <a:cs typeface="Agent Orange" pitchFamily="2" charset="0"/>
                  </a:defRPr>
                </a:lvl1pPr>
              </a:lstStyle>
              <a:p>
                <a:r>
                  <a:rPr lang="en-US" dirty="0"/>
                  <a:t>DISCOUNT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542901" y="2623166"/>
                <a:ext cx="3853695" cy="2137454"/>
                <a:chOff x="542901" y="2623166"/>
                <a:chExt cx="3853695" cy="2137454"/>
              </a:xfrm>
            </p:grpSpPr>
            <p:pic>
              <p:nvPicPr>
                <p:cNvPr id="3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7396" b="86287" l="7282" r="90129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92" t="7340" r="9357" b="13474"/>
                <a:stretch/>
              </p:blipFill>
              <p:spPr bwMode="auto">
                <a:xfrm flipH="1">
                  <a:off x="542901" y="2623166"/>
                  <a:ext cx="2124099" cy="21374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8" name="TextBox 37"/>
                <p:cNvSpPr txBox="1"/>
                <p:nvPr/>
              </p:nvSpPr>
              <p:spPr bwMode="auto">
                <a:xfrm>
                  <a:off x="3229311" y="3612274"/>
                  <a:ext cx="116728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tabLst>
                      <a:tab pos="515938" algn="l"/>
                    </a:tabLst>
                    <a:defRPr sz="1200" b="1" kern="0">
                      <a:ln>
                        <a:solidFill>
                          <a:schemeClr val="tx1"/>
                        </a:solidFill>
                      </a:ln>
                      <a:solidFill>
                        <a:srgbClr val="3333CC"/>
                      </a:solidFill>
                      <a:latin typeface="Bookman Old Style" pitchFamily="18" charset="0"/>
                      <a:cs typeface="Agent Orange" pitchFamily="2" charset="0"/>
                    </a:defRPr>
                  </a:lvl1pPr>
                </a:lstStyle>
                <a:p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Rs.28,000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 bwMode="auto">
                <a:xfrm>
                  <a:off x="2832908" y="3650746"/>
                  <a:ext cx="460382" cy="2308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sz="900" b="1" dirty="0" smtClean="0">
                      <a:solidFill>
                        <a:srgbClr val="FF0000"/>
                      </a:solidFill>
                      <a:latin typeface="Bookman Old Style" pitchFamily="18" charset="0"/>
                    </a:rPr>
                    <a:t>MRP</a:t>
                  </a: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 bwMode="auto">
                <a:xfrm>
                  <a:off x="3007066" y="3928158"/>
                  <a:ext cx="13895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tabLst>
                      <a:tab pos="515938" algn="l"/>
                    </a:tabLst>
                    <a:defRPr sz="1200" b="1" kern="0">
                      <a:ln>
                        <a:solidFill>
                          <a:schemeClr val="tx1"/>
                        </a:solidFill>
                      </a:ln>
                      <a:solidFill>
                        <a:srgbClr val="3333CC"/>
                      </a:solidFill>
                      <a:latin typeface="Bookman Old Style" pitchFamily="18" charset="0"/>
                      <a:cs typeface="Agent Orange" pitchFamily="2" charset="0"/>
                    </a:defRPr>
                  </a:lvl1pPr>
                </a:lstStyle>
                <a:p>
                  <a:r>
                    <a:rPr lang="en-US" sz="1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Rs.23,800</a:t>
                  </a:r>
                </a:p>
              </p:txBody>
            </p: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3286209" y="3705100"/>
                  <a:ext cx="1047091" cy="9745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Oval 34"/>
              <p:cNvSpPr/>
              <p:nvPr/>
            </p:nvSpPr>
            <p:spPr>
              <a:xfrm>
                <a:off x="3180176" y="3039196"/>
                <a:ext cx="817546" cy="31623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FF0000"/>
                    </a:solidFill>
                    <a:latin typeface="Bookman Old Style" pitchFamily="18" charset="0"/>
                  </a:rPr>
                  <a:t>15%</a:t>
                </a:r>
                <a:endParaRPr lang="en-US" sz="1400" dirty="0">
                  <a:solidFill>
                    <a:srgbClr val="FF0000"/>
                  </a:solidFill>
                  <a:latin typeface="Bookman Old Style" pitchFamily="18" charset="0"/>
                </a:endParaRPr>
              </a:p>
            </p:txBody>
          </p:sp>
        </p:grpSp>
      </p:grpSp>
      <p:sp>
        <p:nvSpPr>
          <p:cNvPr id="8" name="Oval 7"/>
          <p:cNvSpPr/>
          <p:nvPr/>
        </p:nvSpPr>
        <p:spPr>
          <a:xfrm>
            <a:off x="3201628" y="3401403"/>
            <a:ext cx="1141929" cy="308315"/>
          </a:xfrm>
          <a:prstGeom prst="ellipse">
            <a:avLst/>
          </a:prstGeom>
          <a:noFill/>
          <a:ln w="19050">
            <a:solidFill>
              <a:srgbClr val="0303BD"/>
            </a:solidFill>
          </a:ln>
          <a:effectLst>
            <a:glow rad="508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39033" y="3706240"/>
            <a:ext cx="1320420" cy="383991"/>
          </a:xfrm>
          <a:prstGeom prst="ellipse">
            <a:avLst/>
          </a:prstGeom>
          <a:noFill/>
          <a:ln w="19050">
            <a:solidFill>
              <a:srgbClr val="0303BD"/>
            </a:solidFill>
          </a:ln>
          <a:effectLst>
            <a:glow rad="508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ounded Rectangular Callout 30"/>
          <p:cNvSpPr/>
          <p:nvPr/>
        </p:nvSpPr>
        <p:spPr>
          <a:xfrm>
            <a:off x="4256629" y="2821704"/>
            <a:ext cx="1958942" cy="518393"/>
          </a:xfrm>
          <a:prstGeom prst="wedgeRoundRectCallout">
            <a:avLst>
              <a:gd name="adj1" fmla="val -43186"/>
              <a:gd name="adj2" fmla="val 96039"/>
              <a:gd name="adj3" fmla="val 16667"/>
            </a:avLst>
          </a:prstGeom>
          <a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400" b="1" kern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4377102" y="2836872"/>
            <a:ext cx="1915167" cy="992990"/>
          </a:xfrm>
          <a:prstGeom prst="wedgeEllipseCallout">
            <a:avLst>
              <a:gd name="adj1" fmla="val -65896"/>
              <a:gd name="adj2" fmla="val 58504"/>
            </a:avLst>
          </a:prstGeom>
          <a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What is the selling price here?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4407787" y="2397372"/>
            <a:ext cx="1915167" cy="992990"/>
          </a:xfrm>
          <a:prstGeom prst="wedgeEllipseCallout">
            <a:avLst>
              <a:gd name="adj1" fmla="val -65896"/>
              <a:gd name="adj2" fmla="val 58504"/>
            </a:avLst>
          </a:prstGeom>
          <a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What is the marked price here?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152886" y="1155865"/>
            <a:ext cx="1630667" cy="277026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82140" y="1161200"/>
            <a:ext cx="1582710" cy="285420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4451746" y="2800350"/>
            <a:ext cx="7777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400" b="1" dirty="0" smtClean="0">
                <a:solidFill>
                  <a:srgbClr val="F9F8DF"/>
                </a:solidFill>
                <a:latin typeface="Bookman Old Style" pitchFamily="18" charset="0"/>
                <a:ea typeface="Cambria Math" pitchFamily="18" charset="0"/>
              </a:rPr>
              <a:t>28000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5119932" y="2800350"/>
            <a:ext cx="2744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400" b="1" dirty="0" smtClean="0">
                <a:solidFill>
                  <a:srgbClr val="F9F8DF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5322776" y="2800350"/>
            <a:ext cx="7777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400" b="1" dirty="0" smtClean="0">
                <a:solidFill>
                  <a:srgbClr val="F9F8DF"/>
                </a:solidFill>
                <a:latin typeface="Bookman Old Style" pitchFamily="18" charset="0"/>
                <a:ea typeface="Cambria Math" pitchFamily="18" charset="0"/>
              </a:rPr>
              <a:t>23800</a:t>
            </a:r>
          </a:p>
        </p:txBody>
      </p:sp>
      <p:sp>
        <p:nvSpPr>
          <p:cNvPr id="29" name="TextBox 28"/>
          <p:cNvSpPr txBox="1"/>
          <p:nvPr/>
        </p:nvSpPr>
        <p:spPr bwMode="auto">
          <a:xfrm>
            <a:off x="4281587" y="3078287"/>
            <a:ext cx="2920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400" b="1" dirty="0" smtClean="0">
                <a:solidFill>
                  <a:srgbClr val="F9F8DF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4472986" y="3078287"/>
            <a:ext cx="65915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1400" b="1" dirty="0" smtClean="0">
                <a:solidFill>
                  <a:srgbClr val="F9F8DF"/>
                </a:solidFill>
                <a:latin typeface="Bookman Old Style" pitchFamily="18" charset="0"/>
                <a:ea typeface="Cambria Math" pitchFamily="18" charset="0"/>
              </a:rPr>
              <a:t>4200</a:t>
            </a:r>
          </a:p>
        </p:txBody>
      </p:sp>
    </p:spTree>
    <p:extLst>
      <p:ext uri="{BB962C8B-B14F-4D97-AF65-F5344CB8AC3E}">
        <p14:creationId xmlns:p14="http://schemas.microsoft.com/office/powerpoint/2010/main" val="72915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2" grpId="0" animBg="1"/>
      <p:bldP spid="24" grpId="0" animBg="1"/>
      <p:bldP spid="32" grpId="0" animBg="1"/>
      <p:bldP spid="9" grpId="0" animBg="1"/>
      <p:bldP spid="9" grpId="1" animBg="1"/>
      <p:bldP spid="21" grpId="0" animBg="1"/>
      <p:bldP spid="21" grpId="1" animBg="1"/>
      <p:bldP spid="8" grpId="0" animBg="1"/>
      <p:bldP spid="8" grpId="1" animBg="1"/>
      <p:bldP spid="23" grpId="0" animBg="1"/>
      <p:bldP spid="23" grpId="1" animBg="1"/>
      <p:bldP spid="31" grpId="0" animBg="1"/>
      <p:bldP spid="31" grpId="1" animBg="1"/>
      <p:bldP spid="20" grpId="0" animBg="1"/>
      <p:bldP spid="20" grpId="1" animBg="1"/>
      <p:bldP spid="6" grpId="0" animBg="1"/>
      <p:bldP spid="6" grpId="1" animBg="1"/>
      <p:bldP spid="43" grpId="0" animBg="1"/>
      <p:bldP spid="44" grpId="0" animBg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7700" y="895350"/>
            <a:ext cx="6743700" cy="369332"/>
          </a:xfrm>
          <a:prstGeom prst="rect">
            <a:avLst/>
          </a:prstGeom>
          <a:solidFill>
            <a:srgbClr val="FFCC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33CC"/>
                </a:solidFill>
                <a:latin typeface="Bookman Old Style" pitchFamily="18" charset="0"/>
              </a:rPr>
              <a:t>The rate of discount is usually given as a percent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97890" y="307042"/>
            <a:ext cx="1427356" cy="442674"/>
          </a:xfrm>
          <a:prstGeom prst="roundRect">
            <a:avLst/>
          </a:prstGeom>
          <a:solidFill>
            <a:srgbClr val="F9F8DF"/>
          </a:solidFill>
          <a:ln w="28575">
            <a:solidFill>
              <a:srgbClr val="00FFFF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2000" b="1" dirty="0" smtClean="0">
                <a:solidFill>
                  <a:srgbClr val="C00000"/>
                </a:solidFill>
                <a:latin typeface="Cambria Math" pitchFamily="18" charset="0"/>
                <a:ea typeface="Cambria Math" pitchFamily="18" charset="0"/>
              </a:rPr>
              <a:t>Remember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6333" y1="16835" x2="56333" y2="16835"/>
                        <a14:foregroundMark x1="39333" y1="18855" x2="85333" y2="14141"/>
                        <a14:foregroundMark x1="51000" y1="8081" x2="76333" y2="5051"/>
                        <a14:foregroundMark x1="49333" y1="41414" x2="49333" y2="41414"/>
                        <a14:foregroundMark x1="51333" y1="37374" x2="57000" y2="44108"/>
                        <a14:foregroundMark x1="72333" y1="41414" x2="79000" y2="40404"/>
                        <a14:foregroundMark x1="18000" y1="16835" x2="21000" y2="57239"/>
                        <a14:foregroundMark x1="5333" y1="45118" x2="21333" y2="59596"/>
                        <a14:foregroundMark x1="11000" y1="39394" x2="18333" y2="53535"/>
                        <a14:foregroundMark x1="20000" y1="36364" x2="28333" y2="48485"/>
                        <a14:foregroundMark x1="31333" y1="42088" x2="27333" y2="54545"/>
                        <a14:foregroundMark x1="14000" y1="12121" x2="29000" y2="38384"/>
                        <a14:foregroundMark x1="16000" y1="67340" x2="27000" y2="63300"/>
                        <a14:foregroundMark x1="20333" y1="73737" x2="26000" y2="76768"/>
                        <a14:foregroundMark x1="37333" y1="17172" x2="43000" y2="17845"/>
                        <a14:foregroundMark x1="38333" y1="16835" x2="49333" y2="15825"/>
                        <a14:foregroundMark x1="48667" y1="3030" x2="49000" y2="7407"/>
                        <a14:foregroundMark x1="73667" y1="1347" x2="73667" y2="1347"/>
                        <a14:foregroundMark x1="55000" y1="20202" x2="84333" y2="18182"/>
                        <a14:foregroundMark x1="73667" y1="21212" x2="80000" y2="21549"/>
                        <a14:foregroundMark x1="90000" y1="14478" x2="90000" y2="22222"/>
                        <a14:foregroundMark x1="68667" y1="43771" x2="67333" y2="52525"/>
                        <a14:foregroundMark x1="38333" y1="15825" x2="38333" y2="17508"/>
                        <a14:foregroundMark x1="38333" y1="18182" x2="40000" y2="16162"/>
                        <a14:backgroundMark x1="81333" y1="16162" x2="81333" y2="16835"/>
                        <a14:backgroundMark x1="81333" y1="20875" x2="82000" y2="18182"/>
                        <a14:backgroundMark x1="80333" y1="18855" x2="80667" y2="18519"/>
                        <a14:backgroundMark x1="67000" y1="14815" x2="67000" y2="17845"/>
                        <a14:backgroundMark x1="72000" y1="15825" x2="73000" y2="19865"/>
                        <a14:backgroundMark x1="48000" y1="15152" x2="48667" y2="18519"/>
                        <a14:backgroundMark x1="47000" y1="16162" x2="48333" y2="18855"/>
                        <a14:backgroundMark x1="49333" y1="15825" x2="49333" y2="17172"/>
                        <a14:backgroundMark x1="39667" y1="16162" x2="43000" y2="17508"/>
                        <a14:backgroundMark x1="62000" y1="17508" x2="63000" y2="20202"/>
                        <a14:backgroundMark x1="72333" y1="4714" x2="74333" y2="5387"/>
                        <a14:backgroundMark x1="71000" y1="5724" x2="74000" y2="6397"/>
                        <a14:backgroundMark x1="56333" y1="5387" x2="55333" y2="9428"/>
                        <a14:backgroundMark x1="59333" y1="6397" x2="60000" y2="6734"/>
                        <a14:backgroundMark x1="60000" y1="7744" x2="59000" y2="7407"/>
                        <a14:backgroundMark x1="58333" y1="16498" x2="57000" y2="16498"/>
                        <a14:backgroundMark x1="57000" y1="20202" x2="58333" y2="20202"/>
                        <a14:backgroundMark x1="57333" y1="17508" x2="58667" y2="16835"/>
                        <a14:backgroundMark x1="61333" y1="19192" x2="62333" y2="20202"/>
                        <a14:backgroundMark x1="68333" y1="15825" x2="71667" y2="15488"/>
                        <a14:backgroundMark x1="72000" y1="18519" x2="72000" y2="19865"/>
                        <a14:backgroundMark x1="80000" y1="14141" x2="81333" y2="15152"/>
                        <a14:backgroundMark x1="82000" y1="14815" x2="83000" y2="14815"/>
                        <a14:backgroundMark x1="53000" y1="17172" x2="53667" y2="17845"/>
                        <a14:backgroundMark x1="43333" y1="18519" x2="43333" y2="19529"/>
                        <a14:backgroundMark x1="39000" y1="16162" x2="39333" y2="17508"/>
                        <a14:backgroundMark x1="43000" y1="17508" x2="43667" y2="19192"/>
                        <a14:backgroundMark x1="41333" y1="16162" x2="43333" y2="16162"/>
                        <a14:backgroundMark x1="67000" y1="6734" x2="68000" y2="6397"/>
                        <a14:backgroundMark x1="80333" y1="21212" x2="80333" y2="22222"/>
                        <a14:backgroundMark x1="82667" y1="18182" x2="83000" y2="19192"/>
                        <a14:backgroundMark x1="91000" y1="19529" x2="91000" y2="20202"/>
                        <a14:backgroundMark x1="47000" y1="15825" x2="47667" y2="15825"/>
                        <a14:backgroundMark x1="46667" y1="17845" x2="47333" y2="18855"/>
                        <a14:backgroundMark x1="41333" y1="17508" x2="43000" y2="17508"/>
                        <a14:backgroundMark x1="56000" y1="7744" x2="56667" y2="8081"/>
                        <a14:backgroundMark x1="66000" y1="15488" x2="66000" y2="17172"/>
                        <a14:backgroundMark x1="52667" y1="17172" x2="52000" y2="18182"/>
                        <a14:backgroundMark x1="39000" y1="16162" x2="41667" y2="16162"/>
                        <a14:backgroundMark x1="72333" y1="15152" x2="72667" y2="16162"/>
                        <a14:backgroundMark x1="56333" y1="19529" x2="56333" y2="20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659" y="1024476"/>
            <a:ext cx="1904820" cy="188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6172200" y="3038112"/>
            <a:ext cx="2063387" cy="936448"/>
          </a:xfrm>
          <a:prstGeom prst="wedgeEllipseCallout">
            <a:avLst>
              <a:gd name="adj1" fmla="val -35214"/>
              <a:gd name="adj2" fmla="val -69757"/>
            </a:avLst>
          </a:prstGeom>
          <a:blipFill>
            <a:blip r:embed="rId6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So discount can also be calculated as.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8800" y="1793888"/>
            <a:ext cx="5448300" cy="3539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700" b="1" dirty="0" smtClean="0">
                <a:solidFill>
                  <a:srgbClr val="7030A0"/>
                </a:solidFill>
                <a:latin typeface="Bookman Old Style" pitchFamily="18" charset="0"/>
                <a:ea typeface="Cambria Math" pitchFamily="18" charset="0"/>
                <a:cs typeface="Times New Roman" pitchFamily="18" charset="0"/>
              </a:rPr>
              <a:t>Discount = Marked price </a:t>
            </a:r>
            <a:r>
              <a:rPr lang="pt-BR" sz="1700" b="1" dirty="0">
                <a:solidFill>
                  <a:srgbClr val="7030A0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sz="1700" b="1" dirty="0" smtClean="0">
                <a:solidFill>
                  <a:srgbClr val="7030A0"/>
                </a:solidFill>
                <a:latin typeface="Bookman Old Style" pitchFamily="18" charset="0"/>
                <a:ea typeface="Cambria Math" pitchFamily="18" charset="0"/>
                <a:cs typeface="Times New Roman" pitchFamily="18" charset="0"/>
              </a:rPr>
              <a:t> Discount percent</a:t>
            </a:r>
            <a:endParaRPr lang="en-US" sz="1700" b="1" dirty="0">
              <a:solidFill>
                <a:srgbClr val="7030A0"/>
              </a:solidFill>
              <a:latin typeface="Bookman Old Style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69560" y="1334050"/>
            <a:ext cx="4953000" cy="369332"/>
          </a:xfrm>
          <a:prstGeom prst="rect">
            <a:avLst/>
          </a:prstGeom>
          <a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kern="0" dirty="0">
                <a:solidFill>
                  <a:srgbClr val="FFFF00"/>
                </a:solidFill>
                <a:latin typeface="Bookman Old Style" pitchFamily="18" charset="0"/>
              </a:rPr>
              <a:t>Discount = Marked price – Selling price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19600" y="2222081"/>
            <a:ext cx="3124201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  <a:cs typeface="Times New Roman" pitchFamily="18" charset="0"/>
              </a:rPr>
              <a:t>Discount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  <a:cs typeface="Times New Roman" pitchFamily="18" charset="0"/>
              </a:rPr>
              <a:t>= 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  <a:cs typeface="Times New Roman" pitchFamily="18" charset="0"/>
              </a:rPr>
              <a:t>28000 – 23800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50758" y="2571750"/>
            <a:ext cx="1084512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  <a:cs typeface="Times New Roman" pitchFamily="18" charset="0"/>
              </a:rPr>
              <a:t>= 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  <a:cs typeface="Times New Roman" pitchFamily="18" charset="0"/>
              </a:rPr>
              <a:t>4200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45814" y="3105150"/>
            <a:ext cx="1149726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  <a:cs typeface="Times New Roman" pitchFamily="18" charset="0"/>
              </a:rPr>
              <a:t>28000 </a:t>
            </a:r>
            <a:r>
              <a:rPr lang="pt-BR" sz="1600" b="1" dirty="0" smtClean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 bwMode="auto">
              <a:xfrm>
                <a:off x="5681338" y="3001082"/>
                <a:ext cx="601447" cy="5032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Bookman Old Style" pitchFamily="18" charset="0"/>
                            </a:rPr>
                            <m:t>15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Bookman Old Style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accent2">
                      <a:lumMod val="50000"/>
                    </a:schemeClr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338" y="3001082"/>
                <a:ext cx="601447" cy="503215"/>
              </a:xfrm>
              <a:prstGeom prst="rect">
                <a:avLst/>
              </a:prstGeom>
              <a:blipFill rotWithShape="1">
                <a:blip r:embed="rId7"/>
                <a:stretch>
                  <a:fillRect b="-120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038850" y="3105150"/>
            <a:ext cx="1138660" cy="338554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  <a:cs typeface="Times New Roman" pitchFamily="18" charset="0"/>
              </a:rPr>
              <a:t>= 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  <a:cs typeface="Times New Roman" pitchFamily="18" charset="0"/>
              </a:rPr>
              <a:t>4200</a:t>
            </a:r>
            <a:endParaRPr lang="en-US" sz="1600" b="1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531370" y="2562021"/>
            <a:ext cx="960985" cy="440977"/>
          </a:xfrm>
          <a:prstGeom prst="ellipse">
            <a:avLst/>
          </a:prstGeom>
          <a:noFill/>
          <a:ln w="19050">
            <a:solidFill>
              <a:srgbClr val="0303BD"/>
            </a:solidFill>
          </a:ln>
          <a:effectLst>
            <a:glow rad="508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Curved Right Arrow 1"/>
          <p:cNvSpPr/>
          <p:nvPr/>
        </p:nvSpPr>
        <p:spPr>
          <a:xfrm rot="18718463" flipH="1" flipV="1">
            <a:off x="6775792" y="2208248"/>
            <a:ext cx="579175" cy="1020516"/>
          </a:xfrm>
          <a:prstGeom prst="curvedRightArrow">
            <a:avLst/>
          </a:prstGeom>
          <a:solidFill>
            <a:srgbClr val="7030A0"/>
          </a:solidFill>
          <a:ln w="19050">
            <a:solidFill>
              <a:srgbClr val="F9F8DF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23407" y="2420842"/>
            <a:ext cx="3945071" cy="2137454"/>
            <a:chOff x="523407" y="2420842"/>
            <a:chExt cx="3945071" cy="2137454"/>
          </a:xfrm>
        </p:grpSpPr>
        <p:sp>
          <p:nvSpPr>
            <p:cNvPr id="51" name="Rectangle 50"/>
            <p:cNvSpPr/>
            <p:nvPr/>
          </p:nvSpPr>
          <p:spPr>
            <a:xfrm>
              <a:off x="2571225" y="2827457"/>
              <a:ext cx="1897253" cy="1307517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3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3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523407" y="2420842"/>
              <a:ext cx="3853695" cy="2137454"/>
              <a:chOff x="542901" y="2623166"/>
              <a:chExt cx="3853695" cy="2137454"/>
            </a:xfrm>
          </p:grpSpPr>
          <p:sp>
            <p:nvSpPr>
              <p:cNvPr id="53" name="TextBox 52"/>
              <p:cNvSpPr txBox="1"/>
              <p:nvPr/>
            </p:nvSpPr>
            <p:spPr bwMode="auto">
              <a:xfrm>
                <a:off x="3002378" y="3362985"/>
                <a:ext cx="10390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tabLst>
                    <a:tab pos="515938" algn="l"/>
                  </a:tabLst>
                  <a:defRPr sz="1200" b="1" kern="0">
                    <a:ln>
                      <a:solidFill>
                        <a:schemeClr val="tx1"/>
                      </a:solidFill>
                    </a:ln>
                    <a:solidFill>
                      <a:srgbClr val="3333CC"/>
                    </a:solidFill>
                    <a:latin typeface="Bookman Old Style" pitchFamily="18" charset="0"/>
                    <a:cs typeface="Agent Orange" pitchFamily="2" charset="0"/>
                  </a:defRPr>
                </a:lvl1pPr>
              </a:lstStyle>
              <a:p>
                <a:r>
                  <a:rPr lang="en-US" dirty="0"/>
                  <a:t>DISCOUNT</a:t>
                </a: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542901" y="2623166"/>
                <a:ext cx="3853695" cy="2137454"/>
                <a:chOff x="542901" y="2623166"/>
                <a:chExt cx="3853695" cy="2137454"/>
              </a:xfrm>
            </p:grpSpPr>
            <p:pic>
              <p:nvPicPr>
                <p:cNvPr id="5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7396" b="86287" l="7282" r="90129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92" t="7340" r="9357" b="13474"/>
                <a:stretch/>
              </p:blipFill>
              <p:spPr bwMode="auto">
                <a:xfrm flipH="1">
                  <a:off x="542901" y="2623166"/>
                  <a:ext cx="2124099" cy="21374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7" name="TextBox 56"/>
                <p:cNvSpPr txBox="1"/>
                <p:nvPr/>
              </p:nvSpPr>
              <p:spPr bwMode="auto">
                <a:xfrm>
                  <a:off x="3229311" y="3612274"/>
                  <a:ext cx="116728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tabLst>
                      <a:tab pos="515938" algn="l"/>
                    </a:tabLst>
                    <a:defRPr sz="1200" b="1" kern="0">
                      <a:ln>
                        <a:solidFill>
                          <a:schemeClr val="tx1"/>
                        </a:solidFill>
                      </a:ln>
                      <a:solidFill>
                        <a:srgbClr val="3333CC"/>
                      </a:solidFill>
                      <a:latin typeface="Bookman Old Style" pitchFamily="18" charset="0"/>
                      <a:cs typeface="Agent Orange" pitchFamily="2" charset="0"/>
                    </a:defRPr>
                  </a:lvl1pPr>
                </a:lstStyle>
                <a:p>
                  <a:r>
                    <a:rPr lang="en-US" sz="1400" dirty="0">
                      <a:ln>
                        <a:noFill/>
                      </a:ln>
                      <a:solidFill>
                        <a:srgbClr val="7030A0"/>
                      </a:solidFill>
                    </a:rPr>
                    <a:t>Rs.28,000</a:t>
                  </a: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 bwMode="auto">
                <a:xfrm>
                  <a:off x="2832908" y="3650746"/>
                  <a:ext cx="460382" cy="2308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kumimoji="1" lang="en-US" sz="900" b="1" dirty="0" smtClean="0">
                      <a:solidFill>
                        <a:srgbClr val="FF0000"/>
                      </a:solidFill>
                      <a:latin typeface="Bookman Old Style" pitchFamily="18" charset="0"/>
                    </a:rPr>
                    <a:t>MRP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 bwMode="auto">
                <a:xfrm>
                  <a:off x="3007066" y="3928158"/>
                  <a:ext cx="13895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tabLst>
                      <a:tab pos="515938" algn="l"/>
                    </a:tabLst>
                    <a:defRPr sz="1200" b="1" kern="0">
                      <a:ln>
                        <a:solidFill>
                          <a:schemeClr val="tx1"/>
                        </a:solidFill>
                      </a:ln>
                      <a:solidFill>
                        <a:srgbClr val="3333CC"/>
                      </a:solidFill>
                      <a:latin typeface="Bookman Old Style" pitchFamily="18" charset="0"/>
                      <a:cs typeface="Agent Orange" pitchFamily="2" charset="0"/>
                    </a:defRPr>
                  </a:lvl1pPr>
                </a:lstStyle>
                <a:p>
                  <a:r>
                    <a:rPr lang="en-US" sz="1600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Rs.23,800</a:t>
                  </a:r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3286209" y="3705100"/>
                  <a:ext cx="1047091" cy="9745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3180176" y="3039196"/>
                <a:ext cx="817546" cy="316234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FF0000"/>
                    </a:solidFill>
                    <a:latin typeface="Bookman Old Style" pitchFamily="18" charset="0"/>
                  </a:rPr>
                  <a:t>15%</a:t>
                </a:r>
                <a:endParaRPr lang="en-US" sz="1400" dirty="0">
                  <a:solidFill>
                    <a:srgbClr val="FF0000"/>
                  </a:solidFill>
                  <a:latin typeface="Bookman Old Style" pitchFamily="18" charset="0"/>
                </a:endParaRPr>
              </a:p>
            </p:txBody>
          </p:sp>
        </p:grpSp>
      </p:grpSp>
      <p:sp>
        <p:nvSpPr>
          <p:cNvPr id="12" name="Oval 11"/>
          <p:cNvSpPr/>
          <p:nvPr/>
        </p:nvSpPr>
        <p:spPr>
          <a:xfrm>
            <a:off x="2958119" y="3730546"/>
            <a:ext cx="1299831" cy="354531"/>
          </a:xfrm>
          <a:prstGeom prst="ellipse">
            <a:avLst/>
          </a:prstGeom>
          <a:noFill/>
          <a:ln w="19050">
            <a:solidFill>
              <a:srgbClr val="0303BD"/>
            </a:solidFill>
          </a:ln>
          <a:effectLst>
            <a:glow rad="508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48883" y="3400425"/>
            <a:ext cx="1070423" cy="325070"/>
          </a:xfrm>
          <a:prstGeom prst="ellipse">
            <a:avLst/>
          </a:prstGeom>
          <a:noFill/>
          <a:ln w="19050">
            <a:solidFill>
              <a:srgbClr val="0303BD"/>
            </a:solidFill>
          </a:ln>
          <a:effectLst>
            <a:glow rad="508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4501297" y="2684079"/>
            <a:ext cx="1232526" cy="753581"/>
          </a:xfrm>
          <a:prstGeom prst="wedgeEllipseCallout">
            <a:avLst>
              <a:gd name="adj1" fmla="val -86355"/>
              <a:gd name="adj2" fmla="val 54903"/>
            </a:avLst>
          </a:prstGeom>
          <a:blipFill>
            <a:blip r:embed="rId6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Marked price</a:t>
            </a:r>
          </a:p>
        </p:txBody>
      </p:sp>
      <p:sp>
        <p:nvSpPr>
          <p:cNvPr id="16" name="Oval Callout 15"/>
          <p:cNvSpPr/>
          <p:nvPr/>
        </p:nvSpPr>
        <p:spPr>
          <a:xfrm>
            <a:off x="4476142" y="3679254"/>
            <a:ext cx="1181100" cy="565930"/>
          </a:xfrm>
          <a:prstGeom prst="wedgeEllipseCallout">
            <a:avLst>
              <a:gd name="adj1" fmla="val -72688"/>
              <a:gd name="adj2" fmla="val -7445"/>
            </a:avLst>
          </a:prstGeom>
          <a:blipFill>
            <a:blip r:embed="rId6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Selling Price</a:t>
            </a:r>
          </a:p>
        </p:txBody>
      </p:sp>
      <p:sp>
        <p:nvSpPr>
          <p:cNvPr id="19" name="Oval Callout 18"/>
          <p:cNvSpPr/>
          <p:nvPr/>
        </p:nvSpPr>
        <p:spPr>
          <a:xfrm>
            <a:off x="4114800" y="2910247"/>
            <a:ext cx="1373980" cy="789915"/>
          </a:xfrm>
          <a:prstGeom prst="wedgeEllipseCallout">
            <a:avLst>
              <a:gd name="adj1" fmla="val 65381"/>
              <a:gd name="adj2" fmla="val -59731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rgbClr val="FFFF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</a:rPr>
              <a:t>15% of 28000</a:t>
            </a:r>
          </a:p>
        </p:txBody>
      </p:sp>
      <p:sp>
        <p:nvSpPr>
          <p:cNvPr id="18" name="Oval Callout 17"/>
          <p:cNvSpPr/>
          <p:nvPr/>
        </p:nvSpPr>
        <p:spPr>
          <a:xfrm>
            <a:off x="3793812" y="2097058"/>
            <a:ext cx="2225988" cy="788457"/>
          </a:xfrm>
          <a:prstGeom prst="wedgeEllipseCallout">
            <a:avLst>
              <a:gd name="adj1" fmla="val -45833"/>
              <a:gd name="adj2" fmla="val 58797"/>
            </a:avLst>
          </a:prstGeom>
          <a:blipFill>
            <a:blip r:embed="rId6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Discount given as a percent</a:t>
            </a:r>
          </a:p>
        </p:txBody>
      </p:sp>
    </p:spTree>
    <p:extLst>
      <p:ext uri="{BB962C8B-B14F-4D97-AF65-F5344CB8AC3E}">
        <p14:creationId xmlns:p14="http://schemas.microsoft.com/office/powerpoint/2010/main" val="414805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9" grpId="0" animBg="1"/>
      <p:bldP spid="14" grpId="0" animBg="1"/>
      <p:bldP spid="17" grpId="0"/>
      <p:bldP spid="7" grpId="0"/>
      <p:bldP spid="20" grpId="0"/>
      <p:bldP spid="21" grpId="0"/>
      <p:bldP spid="22" grpId="0"/>
      <p:bldP spid="23" grpId="0" animBg="1"/>
      <p:bldP spid="23" grpId="1" animBg="1"/>
      <p:bldP spid="2" grpId="0" animBg="1"/>
      <p:bldP spid="12" grpId="0" animBg="1"/>
      <p:bldP spid="12" grpId="1" animBg="1"/>
      <p:bldP spid="11" grpId="0" animBg="1"/>
      <p:bldP spid="11" grpId="1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9" grpId="0" animBg="1"/>
      <p:bldP spid="19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4902" y="1408745"/>
            <a:ext cx="5129349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33CC"/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Times New Roman" pitchFamily="18" charset="0"/>
              </a:rPr>
              <a:t>Discount = Marked price </a:t>
            </a:r>
            <a:r>
              <a:rPr lang="pt-BR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Times New Roman" pitchFamily="18" charset="0"/>
              </a:rPr>
              <a:t> Discount percent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902" y="885251"/>
            <a:ext cx="452192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33CC"/>
            </a:solidFill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Times New Roman" pitchFamily="18" charset="0"/>
              </a:rPr>
              <a:t>Discount = Marked price – Selling price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544902" y="373618"/>
            <a:ext cx="3403496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BD00BC"/>
                </a:solidFill>
                <a:latin typeface="Berlin Sans FB Demi" pitchFamily="34" charset="0"/>
              </a:defRPr>
            </a:lvl1pPr>
          </a:lstStyle>
          <a:p>
            <a:r>
              <a:rPr lang="en-US" sz="1400" dirty="0">
                <a:solidFill>
                  <a:srgbClr val="0033CC"/>
                </a:solidFill>
                <a:latin typeface="Bookman Old Style" pitchFamily="18" charset="0"/>
              </a:rPr>
              <a:t>Two ways of calculating discount :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544902" y="2249751"/>
            <a:ext cx="2741456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BD00BC"/>
                </a:solidFill>
                <a:latin typeface="Berlin Sans FB Demi" pitchFamily="34" charset="0"/>
              </a:defRPr>
            </a:lvl1pPr>
          </a:lstStyle>
          <a:p>
            <a:r>
              <a:rPr lang="en-US" sz="1400" dirty="0">
                <a:solidFill>
                  <a:srgbClr val="0033CC"/>
                </a:solidFill>
                <a:latin typeface="Bookman Old Style" pitchFamily="18" charset="0"/>
              </a:rPr>
              <a:t>Other important formulae :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4902" y="2772032"/>
            <a:ext cx="452845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33CC"/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Times New Roman" pitchFamily="18" charset="0"/>
              </a:rPr>
              <a:t>Selling price = Marked price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Times New Roman" pitchFamily="18" charset="0"/>
              </a:rPr>
              <a:t> –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Times New Roman" pitchFamily="18" charset="0"/>
              </a:rPr>
              <a:t>Discount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44902" y="3324542"/>
            <a:ext cx="4528457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33CC"/>
            </a:solidFill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Times New Roman" pitchFamily="18" charset="0"/>
              </a:rPr>
              <a:t>Marked price = Selling price + Discount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  <a:cs typeface="Times New Roman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44902" y="3886132"/>
            <a:ext cx="4392017" cy="617084"/>
            <a:chOff x="544902" y="2436090"/>
            <a:chExt cx="4392017" cy="617084"/>
          </a:xfrm>
          <a:effectLst/>
        </p:grpSpPr>
        <p:sp>
          <p:nvSpPr>
            <p:cNvPr id="47" name="Rounded Rectangle 8"/>
            <p:cNvSpPr/>
            <p:nvPr/>
          </p:nvSpPr>
          <p:spPr>
            <a:xfrm>
              <a:off x="544902" y="2436090"/>
              <a:ext cx="4392017" cy="6170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rgbClr val="0033CC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6215" y="2446848"/>
              <a:ext cx="11486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  <a:tab pos="9144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Rate of 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  <a:p>
              <a:pPr>
                <a:tabLst>
                  <a:tab pos="520700" algn="l"/>
                  <a:tab pos="9144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discount</a:t>
              </a:r>
              <a:endPara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69866" y="2508421"/>
              <a:ext cx="381000" cy="380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tabLst>
                  <a:tab pos="520700" algn="l"/>
                  <a:tab pos="914400" algn="l"/>
                </a:tabLst>
              </a:pPr>
              <a:r>
                <a:rPr lang="pt-BR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=	</a:t>
              </a:r>
              <a:endParaRPr lang="pt-BR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58396" y="2569508"/>
              <a:ext cx="3289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×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779686" y="2569508"/>
              <a:ext cx="609601" cy="338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tabLst>
                  <a:tab pos="520700" algn="l"/>
                  <a:tab pos="9144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100</a:t>
              </a:r>
              <a:endParaRPr lang="pt-BR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 bwMode="auto">
                <a:xfrm>
                  <a:off x="1899249" y="2436569"/>
                  <a:ext cx="1871025" cy="60676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tabLst>
                      <a:tab pos="520700" algn="l"/>
                      <a:tab pos="914400" algn="l"/>
                    </a:tabLst>
                    <a:defRPr sz="2000" b="1">
                      <a:latin typeface="Cambria Math" panose="02040503050406030204" pitchFamily="18" charset="0"/>
                      <a:ea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i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Discount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1600" i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arked</m:t>
                            </m:r>
                            <m:r>
                              <m:rPr>
                                <m:nor/>
                              </m:rPr>
                              <a:rPr lang="en-US" sz="1600" i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600" i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price</m:t>
                            </m:r>
                          </m:den>
                        </m:f>
                      </m:oMath>
                    </m:oMathPara>
                  </a14:m>
                  <a:endParaRPr lang="en-US" sz="1600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99249" y="2436569"/>
                  <a:ext cx="1871025" cy="60676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57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28" grpId="0" animBg="1"/>
      <p:bldP spid="29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494271" y="1337200"/>
            <a:ext cx="6211329" cy="3520550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430202" y="284132"/>
            <a:ext cx="6275398" cy="992217"/>
            <a:chOff x="1240361" y="2194004"/>
            <a:chExt cx="6414305" cy="992217"/>
          </a:xfrm>
        </p:grpSpPr>
        <p:sp>
          <p:nvSpPr>
            <p:cNvPr id="93" name="Rounded Rectangle 92"/>
            <p:cNvSpPr/>
            <p:nvPr/>
          </p:nvSpPr>
          <p:spPr>
            <a:xfrm>
              <a:off x="1584779" y="2194004"/>
              <a:ext cx="6069887" cy="99221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1240361" y="2418875"/>
              <a:ext cx="422279" cy="422279"/>
              <a:chOff x="1240361" y="2418875"/>
              <a:chExt cx="422279" cy="422279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1240361" y="2418875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1279034" y="2457548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272099" y="2443301"/>
                <a:ext cx="377180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66" name="Rectangle 65"/>
          <p:cNvSpPr/>
          <p:nvPr/>
        </p:nvSpPr>
        <p:spPr>
          <a:xfrm>
            <a:off x="806448" y="728746"/>
            <a:ext cx="5577840" cy="336764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76320" y="970943"/>
            <a:ext cx="4416801" cy="330129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812051" y="480372"/>
            <a:ext cx="2689149" cy="34696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19779" y="1292496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Total marked price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32946" y="1292495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274747" y="1292496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1,450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32946" y="1553138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74747" y="1553139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1,450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868284" y="155313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083042" y="1553139"/>
            <a:ext cx="720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1,700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932946" y="1829483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754033" y="2093635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Discount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%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932946" y="2093634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274747" y="209363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10%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1868961" y="3424581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Price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932946" y="3424580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868961" y="4004920"/>
            <a:ext cx="1107996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Price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2932946" y="3724141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200400" y="3724141"/>
            <a:ext cx="659155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3150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3750726" y="3724141"/>
            <a:ext cx="310896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964696" y="3724141"/>
            <a:ext cx="540533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315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880664" y="4004920"/>
            <a:ext cx="340157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932946" y="4004920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3200400" y="4004920"/>
            <a:ext cx="952505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2835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472661" y="4312698"/>
            <a:ext cx="3776922" cy="272461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384685" y="4287357"/>
            <a:ext cx="395973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just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The </a:t>
            </a:r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customer will have to pay </a:t>
            </a:r>
            <a:r>
              <a:rPr lang="en-US" sz="1400" b="1" dirty="0" err="1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2,835.</a:t>
            </a:r>
            <a:endParaRPr lang="en-US" sz="1400" b="1" dirty="0">
              <a:solidFill>
                <a:schemeClr val="tx1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420386" y="1263729"/>
            <a:ext cx="622780" cy="374571"/>
            <a:chOff x="463684" y="1185737"/>
            <a:chExt cx="622780" cy="374571"/>
          </a:xfrm>
        </p:grpSpPr>
        <p:sp>
          <p:nvSpPr>
            <p:cNvPr id="85" name="TextBox 84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88" name="Rectangle 87"/>
          <p:cNvSpPr/>
          <p:nvPr/>
        </p:nvSpPr>
        <p:spPr>
          <a:xfrm>
            <a:off x="818651" y="489010"/>
            <a:ext cx="3078178" cy="343533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336936" y="251392"/>
            <a:ext cx="4368664" cy="34696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50504" y="554369"/>
            <a:ext cx="2916752" cy="227738"/>
          </a:xfrm>
          <a:prstGeom prst="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23580" y="773382"/>
            <a:ext cx="1015898" cy="236984"/>
          </a:xfrm>
          <a:prstGeom prst="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37897" y="1030736"/>
            <a:ext cx="505260" cy="232315"/>
          </a:xfrm>
          <a:prstGeom prst="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303711" y="1024563"/>
            <a:ext cx="1141735" cy="230015"/>
          </a:xfrm>
          <a:prstGeom prst="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451130" y="1021308"/>
            <a:ext cx="2560320" cy="239354"/>
          </a:xfrm>
          <a:prstGeom prst="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4119973" y="1350572"/>
            <a:ext cx="807144" cy="21800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858280" y="12924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073038" y="129249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279062" y="1292496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467727" y="129249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54033" y="2374995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Discount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32946" y="2374994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932946" y="2724313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138671" y="288858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3234913" y="2919188"/>
            <a:ext cx="348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551569" y="2741979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932946" y="3161095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3198299" y="2434445"/>
            <a:ext cx="424375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3650136" y="2432341"/>
            <a:ext cx="232503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475081" y="3000801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3348480" y="3001843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3808209" y="2792006"/>
            <a:ext cx="374448" cy="19778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730704" y="2744279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3150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4181105" y="2858885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197982" y="265426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332965" y="1881769"/>
            <a:ext cx="874194" cy="21847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3882373" y="2437644"/>
            <a:ext cx="1259954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120473" y="2374995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10%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of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marked price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377209" y="305691"/>
            <a:ext cx="3529270" cy="227738"/>
          </a:xfrm>
          <a:prstGeom prst="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4362" y="231514"/>
            <a:ext cx="64259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During </a:t>
            </a: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a sale, a shop offered a discount of 10% on the 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marked prices of the items. What would a customer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have to pay for a pair of jeans marked at </a:t>
            </a:r>
            <a:r>
              <a:rPr lang="en-US" sz="16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1450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and two shirts marked at </a:t>
            </a:r>
            <a:r>
              <a:rPr lang="en-US" sz="16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850 each ?</a:t>
            </a:r>
            <a:endParaRPr lang="en-US" sz="16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74747" y="1829484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3,150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3411679" y="2772068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880664" y="4284238"/>
            <a:ext cx="340157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3170669" y="3213417"/>
            <a:ext cx="460258" cy="21847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4661496" y="3479185"/>
            <a:ext cx="877864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211014" y="3475393"/>
            <a:ext cx="1285280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152968" y="3424581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Marked Price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4453536" y="3424580"/>
            <a:ext cx="310896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4589680" y="3424581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Discount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120473" y="316636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315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93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00"/>
                            </p:stCondLst>
                            <p:childTnLst>
                              <p:par>
                                <p:cTn id="4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66" grpId="0" animBg="1"/>
      <p:bldP spid="66" grpId="1" animBg="1"/>
      <p:bldP spid="61" grpId="0" animBg="1"/>
      <p:bldP spid="61" grpId="1" animBg="1"/>
      <p:bldP spid="60" grpId="0" animBg="1"/>
      <p:bldP spid="60" grpId="1" animBg="1"/>
      <p:bldP spid="69" grpId="0"/>
      <p:bldP spid="70" grpId="0"/>
      <p:bldP spid="71" grpId="0"/>
      <p:bldP spid="76" grpId="0"/>
      <p:bldP spid="77" grpId="0"/>
      <p:bldP spid="78" grpId="0"/>
      <p:bldP spid="79" grpId="0"/>
      <p:bldP spid="80" grpId="0"/>
      <p:bldP spid="119" grpId="0"/>
      <p:bldP spid="120" grpId="0"/>
      <p:bldP spid="121" grpId="0"/>
      <p:bldP spid="206" grpId="0"/>
      <p:bldP spid="207" grpId="0"/>
      <p:bldP spid="211" grpId="0"/>
      <p:bldP spid="212" grpId="0"/>
      <p:bldP spid="213" grpId="0"/>
      <p:bldP spid="214" grpId="0"/>
      <p:bldP spid="215" grpId="0"/>
      <p:bldP spid="216" grpId="0"/>
      <p:bldP spid="222" grpId="0"/>
      <p:bldP spid="223" grpId="0"/>
      <p:bldP spid="103" grpId="0" animBg="1"/>
      <p:bldP spid="224" grpId="0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8" grpId="0" animBg="1"/>
      <p:bldP spid="98" grpId="1" animBg="1"/>
      <p:bldP spid="99" grpId="0" animBg="1"/>
      <p:bldP spid="99" grpId="1" animBg="1"/>
      <p:bldP spid="101" grpId="0" animBg="1"/>
      <p:bldP spid="101" grpId="1" animBg="1"/>
      <p:bldP spid="102" grpId="2" animBg="1"/>
      <p:bldP spid="102" grpId="3" animBg="1"/>
      <p:bldP spid="72" grpId="0"/>
      <p:bldP spid="73" grpId="0"/>
      <p:bldP spid="74" grpId="0"/>
      <p:bldP spid="75" grpId="0"/>
      <p:bldP spid="104" grpId="0"/>
      <p:bldP spid="105" grpId="0"/>
      <p:bldP spid="106" grpId="0"/>
      <p:bldP spid="107" grpId="0"/>
      <p:bldP spid="109" grpId="0"/>
      <p:bldP spid="110" grpId="0"/>
      <p:bldP spid="111" grpId="0" animBg="1"/>
      <p:bldP spid="111" grpId="1" animBg="1"/>
      <p:bldP spid="112" grpId="0" animBg="1"/>
      <p:bldP spid="112" grpId="1" animBg="1"/>
      <p:bldP spid="116" grpId="0" animBg="1"/>
      <p:bldP spid="116" grpId="1" animBg="1"/>
      <p:bldP spid="126" grpId="0"/>
      <p:bldP spid="133" grpId="0"/>
      <p:bldP spid="134" grpId="0" animBg="1"/>
      <p:bldP spid="134" grpId="1" animBg="1"/>
      <p:bldP spid="134" grpId="2" animBg="1"/>
      <p:bldP spid="134" grpId="3" animBg="1"/>
      <p:bldP spid="135" grpId="0" animBg="1"/>
      <p:bldP spid="135" grpId="1" animBg="1"/>
      <p:bldP spid="136" grpId="0"/>
      <p:bldP spid="139" grpId="0" animBg="1"/>
      <p:bldP spid="139" grpId="1" animBg="1"/>
      <p:bldP spid="3" grpId="0"/>
      <p:bldP spid="81" grpId="0"/>
      <p:bldP spid="146" grpId="0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208" grpId="0"/>
      <p:bldP spid="209" grpId="0"/>
      <p:bldP spid="210" grpId="0"/>
      <p:bldP spid="1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/>
          <p:cNvSpPr/>
          <p:nvPr/>
        </p:nvSpPr>
        <p:spPr>
          <a:xfrm>
            <a:off x="513155" y="1099764"/>
            <a:ext cx="6881413" cy="3740056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483464" y="302857"/>
            <a:ext cx="6911104" cy="767710"/>
            <a:chOff x="1240361" y="2212729"/>
            <a:chExt cx="6911104" cy="767710"/>
          </a:xfrm>
        </p:grpSpPr>
        <p:sp>
          <p:nvSpPr>
            <p:cNvPr id="118" name="Rounded Rectangle 117"/>
            <p:cNvSpPr/>
            <p:nvPr/>
          </p:nvSpPr>
          <p:spPr>
            <a:xfrm>
              <a:off x="1584779" y="2212729"/>
              <a:ext cx="6566686" cy="767710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1240361" y="2286877"/>
              <a:ext cx="422279" cy="422279"/>
              <a:chOff x="1240361" y="2286877"/>
              <a:chExt cx="422279" cy="42227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1240361" y="228687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279034" y="232555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76183" y="2311303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61335" y="786607"/>
            <a:ext cx="2523381" cy="340132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546383" y="536663"/>
            <a:ext cx="3700266" cy="340132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6021" y="289842"/>
            <a:ext cx="6567556" cy="340132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887446" y="532973"/>
            <a:ext cx="1729501" cy="357481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201" y="276225"/>
            <a:ext cx="6602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231775" algn="ctr"/>
                <a:tab pos="573088" algn="l"/>
              </a:tabLst>
            </a:pPr>
            <a:r>
              <a:rPr lang="en-US" sz="1600" b="1" dirty="0" err="1" smtClean="0">
                <a:latin typeface="Bookman Old Style" pitchFamily="18" charset="0"/>
                <a:ea typeface="Cambria Math" panose="02040503050406030204" pitchFamily="18" charset="0"/>
              </a:rPr>
              <a:t>Arun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bought a pair of 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skates </a:t>
            </a: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at a sale where the 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discount given was 20%. If the amount he pays is </a:t>
            </a:r>
            <a:r>
              <a:rPr lang="en-US" sz="16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1,600. </a:t>
            </a:r>
          </a:p>
          <a:p>
            <a:pPr algn="just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find the marked price.</a:t>
            </a:r>
            <a:endParaRPr lang="en-US" sz="16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439270" y="1026125"/>
            <a:ext cx="622780" cy="374571"/>
            <a:chOff x="463684" y="1185737"/>
            <a:chExt cx="622780" cy="374571"/>
          </a:xfrm>
        </p:grpSpPr>
        <p:sp>
          <p:nvSpPr>
            <p:cNvPr id="135" name="TextBox 134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885025" y="1302351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Discount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%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063938" y="1302350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240506" y="1302351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%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999953" y="2633297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Price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063938" y="2633296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999953" y="3168563"/>
            <a:ext cx="1107996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Price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063938" y="2907101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331392" y="290710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762889" y="2907101"/>
            <a:ext cx="310896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976859" y="290710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97877" y="3168563"/>
            <a:ext cx="340157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063938" y="3168563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85025" y="1583711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Discount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063938" y="1583710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063938" y="1933029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269663" y="209729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85" name="Straight Connector 184"/>
          <p:cNvCxnSpPr/>
          <p:nvPr/>
        </p:nvCxnSpPr>
        <p:spPr>
          <a:xfrm>
            <a:off x="2365905" y="2127904"/>
            <a:ext cx="348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2682561" y="195069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063938" y="2369811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2329291" y="1643161"/>
            <a:ext cx="424375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2781128" y="1641057"/>
            <a:ext cx="232503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2398579" y="2216748"/>
            <a:ext cx="311971" cy="688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ounded Rectangle 191"/>
          <p:cNvSpPr/>
          <p:nvPr/>
        </p:nvSpPr>
        <p:spPr>
          <a:xfrm>
            <a:off x="2391983" y="1915167"/>
            <a:ext cx="315682" cy="21881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861696" y="195299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4" name="Straight Connector 193"/>
          <p:cNvCxnSpPr/>
          <p:nvPr/>
        </p:nvCxnSpPr>
        <p:spPr>
          <a:xfrm flipV="1">
            <a:off x="2995771" y="2074214"/>
            <a:ext cx="295125" cy="62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ounded Rectangle 195"/>
          <p:cNvSpPr/>
          <p:nvPr/>
        </p:nvSpPr>
        <p:spPr>
          <a:xfrm>
            <a:off x="3013365" y="1646360"/>
            <a:ext cx="1259954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2251465" y="1583711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20%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of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marked price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2289615" y="2414743"/>
            <a:ext cx="684532" cy="23325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0" name="Rounded Rectangle 199"/>
          <p:cNvSpPr/>
          <p:nvPr/>
        </p:nvSpPr>
        <p:spPr>
          <a:xfrm>
            <a:off x="3792488" y="2687901"/>
            <a:ext cx="877864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2342006" y="2684109"/>
            <a:ext cx="1285280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2283960" y="2633297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Marked Price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584528" y="2633296"/>
            <a:ext cx="310896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3720672" y="2633297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Discount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251465" y="2375076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20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2328974" y="186297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3271648" y="1115562"/>
            <a:ext cx="774228" cy="22537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7425" y="1064225"/>
            <a:ext cx="3272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Let the marked price be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2040540" y="3568935"/>
            <a:ext cx="1177978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price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551518" y="3568934"/>
            <a:ext cx="160020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Marked price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2442358" y="3953818"/>
            <a:ext cx="483948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852448" y="3925716"/>
            <a:ext cx="68967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2246968" y="4277668"/>
            <a:ext cx="881407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1600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12" name="Table 2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21938"/>
              </p:ext>
            </p:extLst>
          </p:nvPr>
        </p:nvGraphicFramePr>
        <p:xfrm>
          <a:off x="581802" y="3605302"/>
          <a:ext cx="2941516" cy="1005840"/>
        </p:xfrm>
        <a:graphic>
          <a:graphicData uri="http://schemas.openxmlformats.org/drawingml/2006/table">
            <a:tbl>
              <a:tblPr firstRow="1" bandRow="1"/>
              <a:tblGrid>
                <a:gridCol w="1470758"/>
                <a:gridCol w="1470758"/>
              </a:tblGrid>
              <a:tr h="302814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26894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26894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Down Arrow 212"/>
          <p:cNvSpPr/>
          <p:nvPr/>
        </p:nvSpPr>
        <p:spPr>
          <a:xfrm rot="6594163" flipH="1">
            <a:off x="1840594" y="3726802"/>
            <a:ext cx="137160" cy="112471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4" name="Down Arrow 213"/>
          <p:cNvSpPr/>
          <p:nvPr/>
        </p:nvSpPr>
        <p:spPr>
          <a:xfrm rot="4353864" flipV="1">
            <a:off x="1829461" y="3744015"/>
            <a:ext cx="137160" cy="112486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75073" y="4292691"/>
            <a:ext cx="35788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907846" y="1146151"/>
            <a:ext cx="1333062" cy="31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 × 1600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4645946" y="1146151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6309232" y="1146151"/>
            <a:ext cx="840295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80 ×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6073493" y="1146151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645946" y="1638542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6309232" y="1605392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6073493" y="1691664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4645946" y="2065650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5652529" y="2065650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6073493" y="2124919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6309232" y="2124919"/>
            <a:ext cx="659155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2371410" y="3217997"/>
            <a:ext cx="622302" cy="23325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2331392" y="3168563"/>
            <a:ext cx="715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80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5" name="Curved Up Arrow 234"/>
          <p:cNvSpPr/>
          <p:nvPr/>
        </p:nvSpPr>
        <p:spPr>
          <a:xfrm flipH="1">
            <a:off x="5619354" y="1384240"/>
            <a:ext cx="936737" cy="234128"/>
          </a:xfrm>
          <a:prstGeom prst="curvedUp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5312964" y="181802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80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>
            <a:off x="4982456" y="1848635"/>
            <a:ext cx="1114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 bwMode="auto">
          <a:xfrm flipV="1">
            <a:off x="5390893" y="1947964"/>
            <a:ext cx="236570" cy="5253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5" name="Rectangle 224"/>
          <p:cNvSpPr/>
          <p:nvPr/>
        </p:nvSpPr>
        <p:spPr>
          <a:xfrm>
            <a:off x="5296159" y="1960727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6081603" y="1511850"/>
            <a:ext cx="279715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40" name="Rounded Rectangle 239"/>
          <p:cNvSpPr/>
          <p:nvPr/>
        </p:nvSpPr>
        <p:spPr>
          <a:xfrm>
            <a:off x="4956915" y="1639873"/>
            <a:ext cx="424377" cy="19665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4892979" y="158371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 × 1600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26" name="Straight Connector 225"/>
          <p:cNvCxnSpPr/>
          <p:nvPr/>
        </p:nvCxnSpPr>
        <p:spPr bwMode="auto">
          <a:xfrm flipV="1">
            <a:off x="5626776" y="1722167"/>
            <a:ext cx="412849" cy="4526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7" name="Rectangle 226"/>
          <p:cNvSpPr/>
          <p:nvPr/>
        </p:nvSpPr>
        <p:spPr>
          <a:xfrm>
            <a:off x="5887225" y="1485907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4931356" y="2466672"/>
            <a:ext cx="1946232" cy="44238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4610155" y="2430808"/>
            <a:ext cx="2368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r>
              <a:rPr lang="en-US" sz="1400" dirty="0" smtClean="0">
                <a:solidFill>
                  <a:prstClr val="black"/>
                </a:solidFill>
                <a:latin typeface="Symbol" pitchFamily="82" charset="2"/>
                <a:ea typeface="Cambria Math" panose="02040503050406030204" pitchFamily="18" charset="0"/>
                <a:sym typeface="Symbol"/>
              </a:rPr>
              <a:t> 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marked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price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is </a:t>
            </a:r>
            <a:r>
              <a:rPr lang="en-US" sz="14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2000.  </a:t>
            </a: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4705801" y="1105125"/>
            <a:ext cx="0" cy="3749040"/>
          </a:xfrm>
          <a:prstGeom prst="line">
            <a:avLst/>
          </a:prstGeom>
          <a:ln>
            <a:solidFill>
              <a:srgbClr val="7030A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8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500"/>
                            </p:stCondLst>
                            <p:childTnLst>
                              <p:par>
                                <p:cTn id="3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500"/>
                            </p:stCondLst>
                            <p:childTnLst>
                              <p:par>
                                <p:cTn id="3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00"/>
                            </p:stCondLst>
                            <p:childTnLst>
                              <p:par>
                                <p:cTn id="4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44" grpId="0" animBg="1"/>
      <p:bldP spid="44" grpId="1" animBg="1"/>
      <p:bldP spid="41" grpId="0" animBg="1"/>
      <p:bldP spid="41" grpId="1" animBg="1"/>
      <p:bldP spid="39" grpId="0" animBg="1"/>
      <p:bldP spid="39" grpId="1" animBg="1"/>
      <p:bldP spid="132" grpId="0" animBg="1"/>
      <p:bldP spid="132" grpId="1" animBg="1"/>
      <p:bldP spid="3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1" grpId="0"/>
      <p:bldP spid="182" grpId="0"/>
      <p:bldP spid="183" grpId="0"/>
      <p:bldP spid="184" grpId="0"/>
      <p:bldP spid="186" grpId="0"/>
      <p:bldP spid="187" grpId="0"/>
      <p:bldP spid="188" grpId="0" animBg="1"/>
      <p:bldP spid="188" grpId="1" animBg="1"/>
      <p:bldP spid="189" grpId="0" animBg="1"/>
      <p:bldP spid="189" grpId="1" animBg="1"/>
      <p:bldP spid="192" grpId="0" animBg="1"/>
      <p:bldP spid="192" grpId="1" animBg="1"/>
      <p:bldP spid="193" grpId="0"/>
      <p:bldP spid="196" grpId="0" animBg="1"/>
      <p:bldP spid="196" grpId="1" animBg="1"/>
      <p:bldP spid="197" grpId="0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/>
      <p:bldP spid="203" grpId="0"/>
      <p:bldP spid="204" grpId="0"/>
      <p:bldP spid="205" grpId="0"/>
      <p:bldP spid="195" grpId="0"/>
      <p:bldP spid="206" grpId="0" animBg="1"/>
      <p:bldP spid="206" grpId="1" animBg="1"/>
      <p:bldP spid="206" grpId="2" animBg="1"/>
      <p:bldP spid="206" grpId="3" animBg="1"/>
      <p:bldP spid="206" grpId="4" animBg="1"/>
      <p:bldP spid="206" grpId="5" animBg="1"/>
      <p:bldP spid="46" grpId="0"/>
      <p:bldP spid="207" grpId="0"/>
      <p:bldP spid="208" grpId="0"/>
      <p:bldP spid="209" grpId="0"/>
      <p:bldP spid="210" grpId="0"/>
      <p:bldP spid="211" grpId="0"/>
      <p:bldP spid="213" grpId="0" animBg="1"/>
      <p:bldP spid="213" grpId="1" animBg="1"/>
      <p:bldP spid="214" grpId="0" animBg="1"/>
      <p:bldP spid="214" grpId="1" animBg="1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3" grpId="0"/>
      <p:bldP spid="228" grpId="0"/>
      <p:bldP spid="229" grpId="0"/>
      <p:bldP spid="230" grpId="0"/>
      <p:bldP spid="231" grpId="0"/>
      <p:bldP spid="234" grpId="0" animBg="1"/>
      <p:bldP spid="234" grpId="1" animBg="1"/>
      <p:bldP spid="180" grpId="0"/>
      <p:bldP spid="235" grpId="0" animBg="1"/>
      <p:bldP spid="235" grpId="1" animBg="1"/>
      <p:bldP spid="236" grpId="0"/>
      <p:bldP spid="225" grpId="0"/>
      <p:bldP spid="239" grpId="0" animBg="1"/>
      <p:bldP spid="239" grpId="1" animBg="1"/>
      <p:bldP spid="240" grpId="0" animBg="1"/>
      <p:bldP spid="240" grpId="1" animBg="1"/>
      <p:bldP spid="238" grpId="0"/>
      <p:bldP spid="227" grpId="0"/>
      <p:bldP spid="241" grpId="0" animBg="1"/>
      <p:bldP spid="2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3689" y="57150"/>
            <a:ext cx="6401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Understanding ratios and percentages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164" y="2741215"/>
            <a:ext cx="4733636" cy="3352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So the ratio of </a:t>
            </a:r>
            <a:r>
              <a:rPr lang="en-US" sz="1600" b="1" dirty="0" smtClean="0">
                <a:solidFill>
                  <a:srgbClr val="9900CC"/>
                </a:solidFill>
                <a:latin typeface="Bookman Old Style" pitchFamily="18" charset="0"/>
                <a:ea typeface="Cambria Math" panose="02040503050406030204" pitchFamily="18" charset="0"/>
              </a:rPr>
              <a:t>oranges  to apples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 5 : 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3874" y="3928036"/>
                <a:ext cx="6105526" cy="487954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190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>
                <a:defPPr>
                  <a:defRPr lang="en-US"/>
                </a:defPPr>
                <a:lvl1pPr>
                  <a:defRPr sz="1600" b="1">
                    <a:solidFill>
                      <a:srgbClr val="0033CC"/>
                    </a:solidFill>
                    <a:latin typeface="Bookman Old Style" pitchFamily="18" charset="0"/>
                    <a:ea typeface="Cambria Math" panose="02040503050406030204" pitchFamily="18" charset="0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US" dirty="0"/>
                  <a:t>This implies, the number of oranges are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4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:r>
                  <a:rPr lang="en-US" dirty="0" err="1"/>
                  <a:t>th</a:t>
                </a:r>
                <a:r>
                  <a:rPr lang="en-US" dirty="0"/>
                  <a:t> of apples.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4" y="3928036"/>
                <a:ext cx="6105526" cy="487954"/>
              </a:xfrm>
              <a:prstGeom prst="rect">
                <a:avLst/>
              </a:prstGeom>
              <a:blipFill rotWithShape="1">
                <a:blip r:embed="rId4"/>
                <a:stretch>
                  <a:fillRect l="-498" b="-3614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520874" y="3183241"/>
            <a:ext cx="1789631" cy="646331"/>
          </a:xfrm>
          <a:prstGeom prst="rect">
            <a:avLst/>
          </a:prstGeom>
          <a:solidFill>
            <a:srgbClr val="F9F8DF"/>
          </a:solidFill>
          <a:ln w="19050">
            <a:solidFill>
              <a:srgbClr val="0033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tabLst>
                <a:tab pos="1255713" algn="l"/>
              </a:tabLst>
            </a:pPr>
            <a:endParaRPr lang="en-US" b="1" dirty="0" smtClean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tabLst>
                <a:tab pos="1255713" algn="l"/>
              </a:tabLst>
            </a:pP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3399" y="330921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itchFamily="82" charset="2"/>
                <a:ea typeface="Cambria Math" panose="02040503050406030204" pitchFamily="18" charset="0"/>
              </a:rPr>
              <a:t>\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12446" y="320293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42975" y="344701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027772" y="3492611"/>
            <a:ext cx="2860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368302" y="331738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59698" y="320293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59698" y="347135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15002" y="3492611"/>
            <a:ext cx="2103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026293" y="3600206"/>
            <a:ext cx="258169" cy="806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5732" y="3566962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1066800" y="3326796"/>
            <a:ext cx="176333" cy="887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219200" y="317210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/>
              <p:cNvSpPr/>
              <p:nvPr/>
            </p:nvSpPr>
            <p:spPr>
              <a:xfrm>
                <a:off x="5376059" y="2266708"/>
                <a:ext cx="1866698" cy="610083"/>
              </a:xfrm>
              <a:prstGeom prst="roundRect">
                <a:avLst/>
              </a:prstGeom>
              <a:blipFill>
                <a:blip r:embed="rId5" cstate="print">
                  <a:duotone>
                    <a:srgbClr val="4F81BD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1400" b="1" kern="0" dirty="0">
                    <a:solidFill>
                      <a:srgbClr val="FFFF00"/>
                    </a:solidFill>
                    <a:latin typeface="Bookman Old Style" pitchFamily="18" charset="0"/>
                  </a:rPr>
                  <a:t>5 : 20 can also be </a:t>
                </a:r>
              </a:p>
              <a:p>
                <a:pPr algn="ctr"/>
                <a:r>
                  <a:rPr lang="en-US" sz="1400" b="1" kern="0" dirty="0">
                    <a:solidFill>
                      <a:srgbClr val="FFFF00"/>
                    </a:solidFill>
                    <a:latin typeface="Bookman Old Style" pitchFamily="18" charset="0"/>
                  </a:rPr>
                  <a:t>written </a:t>
                </a:r>
                <a:r>
                  <a:rPr lang="en-US" sz="14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dirty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dirty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endParaRPr lang="en-US" sz="1400" b="1" kern="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0" name="Rounded 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59" y="2266708"/>
                <a:ext cx="1866698" cy="610083"/>
              </a:xfrm>
              <a:prstGeom prst="roundRect">
                <a:avLst/>
              </a:prstGeom>
              <a:blipFill rotWithShape="1">
                <a:blip r:embed="rId6"/>
                <a:stretch>
                  <a:fillRect t="-3922" r="-1948" b="-5882"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5063612" y="1355561"/>
            <a:ext cx="2491592" cy="553755"/>
          </a:xfrm>
          <a:prstGeom prst="roundRect">
            <a:avLst/>
          </a:prstGeom>
          <a:blipFill>
            <a:blip r:embed="rId5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This basket contains </a:t>
            </a:r>
          </a:p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20 apples </a:t>
            </a:r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and 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5 oranges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08581" y="505883"/>
            <a:ext cx="3530019" cy="2411654"/>
            <a:chOff x="1877865" y="577205"/>
            <a:chExt cx="4752975" cy="3571875"/>
          </a:xfrm>
        </p:grpSpPr>
        <p:pic>
          <p:nvPicPr>
            <p:cNvPr id="53" name="Picture 16" descr="http://vector-draw.oodus.com/wp-content/uploads/2012/03/Basket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67" b="96267" l="9820" r="899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865" y="577205"/>
              <a:ext cx="4752975" cy="357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Group 53"/>
            <p:cNvGrpSpPr/>
            <p:nvPr/>
          </p:nvGrpSpPr>
          <p:grpSpPr>
            <a:xfrm>
              <a:off x="3283679" y="1602699"/>
              <a:ext cx="1346470" cy="1144613"/>
              <a:chOff x="3038946" y="1361212"/>
              <a:chExt cx="1346470" cy="1144613"/>
            </a:xfrm>
          </p:grpSpPr>
          <p:pic>
            <p:nvPicPr>
              <p:cNvPr id="74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0687" y="1475605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0866" y="1361212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8946" y="1675345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1495" y="1777438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2641" y="1937584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590" y="1874540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12" descr="http://www.clker.com/cliparts/2/8/1/4/11949861801973459319orange_simple.svg.med.png"/>
              <p:cNvPicPr>
                <a:picLocks noChangeAspect="1" noChangeArrowheads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8928" y="1475605"/>
                <a:ext cx="586488" cy="5708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5" name="Picture 54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374" y="1507337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114" y="1507337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24" y="1507337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003" y="1923563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743" y="1923563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853" y="1996663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160" y="208370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125" y="208370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615" y="158117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620" y="1752838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497" y="215002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376" y="1771668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680" y="169568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30287" y="1623075"/>
              <a:ext cx="504460" cy="488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12" descr="http://www.clker.com/cliparts/2/8/1/4/11949861801973459319orange_simple.svg.med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859" y="2118357"/>
              <a:ext cx="552183" cy="537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657" y="2209083"/>
              <a:ext cx="524575" cy="50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2" descr="http://www.clker.com/cliparts/2/8/1/4/11949861801973459319orange_simple.svg.me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496" y="1865299"/>
              <a:ext cx="617836" cy="60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165" y="179160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2" descr="http://www.clker.com/cliparts/2/8/1/4/11949861801973459319orange_simple.svg.med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893" y="1746550"/>
              <a:ext cx="617836" cy="60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714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6" grpId="0" animBg="1"/>
      <p:bldP spid="37" grpId="0"/>
      <p:bldP spid="38" grpId="0"/>
      <p:bldP spid="39" grpId="0"/>
      <p:bldP spid="41" grpId="0"/>
      <p:bldP spid="42" grpId="0"/>
      <p:bldP spid="43" grpId="0"/>
      <p:bldP spid="46" grpId="0"/>
      <p:bldP spid="48" grpId="0"/>
      <p:bldP spid="50" grpId="0" animBg="1"/>
      <p:bldP spid="50" grpId="1" animBg="1"/>
      <p:bldP spid="51" grpId="0" animBg="1"/>
      <p:bldP spid="51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0474" y="1200150"/>
            <a:ext cx="7943052" cy="363099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The value of any product expressed in terms of money is called its price.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25931" y="494345"/>
            <a:ext cx="2892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effectLst>
                  <a:glow rad="88900">
                    <a:srgbClr val="FFFF00"/>
                  </a:glow>
                </a:effectLst>
                <a:latin typeface="Algerian" pitchFamily="8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What is price?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208" y="2114550"/>
            <a:ext cx="1570992" cy="183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851814" y="3186154"/>
            <a:ext cx="558261" cy="763059"/>
            <a:chOff x="2742029" y="3638550"/>
            <a:chExt cx="558261" cy="76305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538" b="96692" l="7095" r="83797">
                          <a14:foregroundMark x1="20230" y1="72231" x2="61170" y2="82154"/>
                          <a14:foregroundMark x1="32119" y1="50769" x2="68840" y2="629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0" t="3715" r="16203" b="3426"/>
            <a:stretch/>
          </p:blipFill>
          <p:spPr bwMode="auto">
            <a:xfrm>
              <a:off x="2772409" y="3638550"/>
              <a:ext cx="504192" cy="7630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750020">
              <a:off x="2742029" y="3902990"/>
              <a:ext cx="558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Rs.</a:t>
              </a:r>
            </a:p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500</a:t>
              </a:r>
              <a:endParaRPr lang="en-US" sz="12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1" name="Rounded Rectangular Callout 10"/>
          <p:cNvSpPr/>
          <p:nvPr/>
        </p:nvSpPr>
        <p:spPr>
          <a:xfrm>
            <a:off x="5602758" y="2559590"/>
            <a:ext cx="2279010" cy="790252"/>
          </a:xfrm>
          <a:prstGeom prst="wedgeRoundRectCallout">
            <a:avLst>
              <a:gd name="adj1" fmla="val -101368"/>
              <a:gd name="adj2" fmla="val 95637"/>
              <a:gd name="adj3" fmla="val 16667"/>
            </a:avLst>
          </a:prstGeom>
          <a:solidFill>
            <a:srgbClr val="FFFF00"/>
          </a:solidFill>
          <a:ln w="127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rtlCol="0" anchor="ctr"/>
          <a:lstStyle/>
          <a:p>
            <a:pPr algn="ctr"/>
            <a:r>
              <a:rPr lang="en-US" sz="1400" b="1" kern="0" dirty="0">
                <a:latin typeface="Bookman Old Style" pitchFamily="18" charset="0"/>
              </a:rPr>
              <a:t>Here Rs. 500 denotes the value of the bag in terms of money</a:t>
            </a:r>
          </a:p>
        </p:txBody>
      </p:sp>
      <p:sp>
        <p:nvSpPr>
          <p:cNvPr id="14" name="Oval 13"/>
          <p:cNvSpPr/>
          <p:nvPr/>
        </p:nvSpPr>
        <p:spPr>
          <a:xfrm>
            <a:off x="3808467" y="3339084"/>
            <a:ext cx="644953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3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11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13946" y="329684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effectLst>
                  <a:glow rad="88900">
                    <a:srgbClr val="FFFF00"/>
                  </a:glow>
                </a:effectLst>
                <a:latin typeface="Algerian" pitchFamily="8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CONCEPTS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45" b="95902" l="46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28" t="4709" r="9991" b="4168"/>
          <a:stretch/>
        </p:blipFill>
        <p:spPr>
          <a:xfrm>
            <a:off x="5031565" y="2680279"/>
            <a:ext cx="988236" cy="187345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07813" y="1809750"/>
            <a:ext cx="3997366" cy="3070614"/>
            <a:chOff x="455412" y="1847043"/>
            <a:chExt cx="3997366" cy="307061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99777" l="0" r="100000">
                          <a14:foregroundMark x1="21960" y1="21604" x2="52995" y2="35857"/>
                          <a14:foregroundMark x1="16515" y1="42762" x2="56443" y2="41425"/>
                          <a14:foregroundMark x1="36116" y1="16927" x2="57895" y2="23831"/>
                          <a14:foregroundMark x1="22142" y1="53675" x2="55717" y2="88641"/>
                          <a14:foregroundMark x1="14338" y1="83964" x2="60254" y2="92205"/>
                          <a14:foregroundMark x1="22142" y1="57684" x2="22142" y2="82183"/>
                          <a14:foregroundMark x1="41924" y1="59911" x2="56624" y2="71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33"/>
            <a:stretch/>
          </p:blipFill>
          <p:spPr bwMode="auto">
            <a:xfrm flipH="1">
              <a:off x="455412" y="1847043"/>
              <a:ext cx="3997366" cy="3070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 rot="582802">
              <a:off x="1840992" y="2133181"/>
              <a:ext cx="19869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rgbClr val="FF0000"/>
                  </a:solidFill>
                </a:rPr>
                <a:t>STATIONERY </a:t>
              </a:r>
            </a:p>
            <a:p>
              <a:pPr algn="ctr"/>
              <a:r>
                <a:rPr lang="en-US" sz="2200" b="1" dirty="0" smtClean="0">
                  <a:solidFill>
                    <a:srgbClr val="FF0000"/>
                  </a:solidFill>
                </a:rPr>
                <a:t>SHOP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062230" y="1606109"/>
            <a:ext cx="3416005" cy="332700"/>
          </a:xfrm>
          <a:prstGeom prst="rect">
            <a:avLst/>
          </a:prstGeom>
          <a:solidFill>
            <a:srgbClr val="F9F8D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Vishal bought a box of pencil 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00760" y="3071640"/>
            <a:ext cx="882119" cy="735115"/>
            <a:chOff x="4248359" y="3353826"/>
            <a:chExt cx="882119" cy="7351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86364" l="3200" r="94600">
                          <a14:foregroundMark x1="25200" y1="45455" x2="79000" y2="40260"/>
                          <a14:foregroundMark x1="33800" y1="57143" x2="56400" y2="32468"/>
                          <a14:foregroundMark x1="24800" y1="51082" x2="54800" y2="41126"/>
                          <a14:foregroundMark x1="33800" y1="43723" x2="53000" y2="35931"/>
                          <a14:foregroundMark x1="40000" y1="53247" x2="70800" y2="42857"/>
                          <a14:foregroundMark x1="42000" y1="74242" x2="75200" y2="47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8" r="5833" b="14717"/>
            <a:stretch/>
          </p:blipFill>
          <p:spPr>
            <a:xfrm>
              <a:off x="4282422" y="3353826"/>
              <a:ext cx="848056" cy="7351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0736927">
              <a:off x="4248359" y="3421432"/>
              <a:ext cx="7603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white"/>
                  </a:solidFill>
                </a:rPr>
                <a:t>Rs. 100</a:t>
              </a:r>
              <a:endParaRPr lang="en-US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430906" y="2060173"/>
            <a:ext cx="2795921" cy="3402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Rs. 100 is the cost price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002868" y="2812361"/>
            <a:ext cx="2616701" cy="658587"/>
          </a:xfrm>
          <a:prstGeom prst="wedgeRoundRectCallout">
            <a:avLst>
              <a:gd name="adj1" fmla="val -67750"/>
              <a:gd name="adj2" fmla="val 35502"/>
              <a:gd name="adj3" fmla="val 16667"/>
            </a:avLst>
          </a:prstGeom>
          <a:solidFill>
            <a:srgbClr val="FFFF00"/>
          </a:solidFill>
          <a:ln w="127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chemeClr val="tx1"/>
                </a:solidFill>
                <a:latin typeface="Bookman Old Style" pitchFamily="18" charset="0"/>
              </a:rPr>
              <a:t>Here Rs. 100 denotes the amount for which the pencil box can be bought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026" y="1644547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>
                  <a:solidFill>
                    <a:prstClr val="black"/>
                  </a:solidFill>
                </a:ln>
                <a:solidFill>
                  <a:srgbClr val="0033C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For Example</a:t>
            </a:r>
          </a:p>
        </p:txBody>
      </p:sp>
      <p:sp>
        <p:nvSpPr>
          <p:cNvPr id="15" name="Oval 14"/>
          <p:cNvSpPr/>
          <p:nvPr/>
        </p:nvSpPr>
        <p:spPr>
          <a:xfrm>
            <a:off x="4418219" y="3076145"/>
            <a:ext cx="601558" cy="438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9600" y="666750"/>
            <a:ext cx="1663038" cy="458153"/>
          </a:xfrm>
          <a:prstGeom prst="roundRect">
            <a:avLst>
              <a:gd name="adj" fmla="val 23000"/>
            </a:avLst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1. Cost price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32921" y="1140884"/>
            <a:ext cx="7196679" cy="338554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The amount for which an article is bought is called its cost price.</a:t>
            </a:r>
          </a:p>
        </p:txBody>
      </p:sp>
    </p:spTree>
    <p:extLst>
      <p:ext uri="{BB962C8B-B14F-4D97-AF65-F5344CB8AC3E}">
        <p14:creationId xmlns:p14="http://schemas.microsoft.com/office/powerpoint/2010/main" val="41192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2" grpId="0" animBg="1"/>
      <p:bldP spid="13" grpId="0" animBg="1"/>
      <p:bldP spid="13" grpId="1" animBg="1"/>
      <p:bldP spid="14" grpId="0"/>
      <p:bldP spid="15" grpId="0" animBg="1"/>
      <p:bldP spid="16" grpId="0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513946" y="329684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effectLst>
                  <a:glow rad="88900">
                    <a:srgbClr val="FFFF00"/>
                  </a:glow>
                </a:effectLst>
                <a:latin typeface="Algerian" pitchFamily="8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CONCEPTS 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62230" y="1606109"/>
            <a:ext cx="3416005" cy="332700"/>
          </a:xfrm>
          <a:prstGeom prst="rect">
            <a:avLst/>
          </a:prstGeom>
          <a:solidFill>
            <a:srgbClr val="F9F8D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Vishal bought a box of pencil 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430906" y="2060173"/>
            <a:ext cx="2795921" cy="3402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Rs. 100 is the cost price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45" b="95902" l="46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28" t="4709" r="9991" b="4168"/>
          <a:stretch/>
        </p:blipFill>
        <p:spPr>
          <a:xfrm>
            <a:off x="5031565" y="2680279"/>
            <a:ext cx="988236" cy="1873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6364" l="3200" r="94600">
                        <a14:foregroundMark x1="25200" y1="45455" x2="79000" y2="40260"/>
                        <a14:foregroundMark x1="33800" y1="57143" x2="56400" y2="32468"/>
                        <a14:foregroundMark x1="24800" y1="51082" x2="54800" y2="41126"/>
                        <a14:foregroundMark x1="33800" y1="43723" x2="53000" y2="35931"/>
                        <a14:foregroundMark x1="40000" y1="53247" x2="70800" y2="42857"/>
                        <a14:foregroundMark x1="42000" y1="74242" x2="75200" y2="47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8" r="5833" b="14717"/>
          <a:stretch/>
        </p:blipFill>
        <p:spPr>
          <a:xfrm>
            <a:off x="4434823" y="3071640"/>
            <a:ext cx="848056" cy="7351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736927">
            <a:off x="4400760" y="3139246"/>
            <a:ext cx="7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Rs. 100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418219" y="3076145"/>
            <a:ext cx="601558" cy="438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0448" y="666750"/>
            <a:ext cx="2050673" cy="458153"/>
          </a:xfrm>
          <a:prstGeom prst="roundRect">
            <a:avLst>
              <a:gd name="adj" fmla="val 23000"/>
            </a:avLst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2. Selling  price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1954" y="1112375"/>
            <a:ext cx="7196679" cy="338554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The amount for which an article is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sold,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is called its selling price.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4139" y="2647950"/>
            <a:ext cx="3106278" cy="3454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Rs. 110 is the selling  price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6063899" y="3115306"/>
            <a:ext cx="2819227" cy="719570"/>
          </a:xfrm>
          <a:prstGeom prst="wedgeRoundRectCallout">
            <a:avLst>
              <a:gd name="adj1" fmla="val -67004"/>
              <a:gd name="adj2" fmla="val -13745"/>
              <a:gd name="adj3" fmla="val 16667"/>
            </a:avLst>
          </a:prstGeom>
          <a:solidFill>
            <a:srgbClr val="FFFF00"/>
          </a:solidFill>
          <a:ln w="127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chemeClr val="tx1"/>
                </a:solidFill>
                <a:latin typeface="Bookman Old Style" pitchFamily="18" charset="0"/>
              </a:rPr>
              <a:t>Here Rs. 110 denotes the amount for which Vishal is ready to sell his pencil box.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11" b="95355" l="9500" r="51000">
                        <a14:backgroundMark x1="21250" y1="54645" x2="21750" y2="53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5" t="6549" r="48811" b="4555"/>
          <a:stretch/>
        </p:blipFill>
        <p:spPr>
          <a:xfrm>
            <a:off x="3573673" y="2675606"/>
            <a:ext cx="929854" cy="18781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rot="20736927">
            <a:off x="2134413" y="2020116"/>
            <a:ext cx="7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Rs. 110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7" name="Cloud Callout 16"/>
          <p:cNvSpPr/>
          <p:nvPr/>
        </p:nvSpPr>
        <p:spPr>
          <a:xfrm>
            <a:off x="1207536" y="1504345"/>
            <a:ext cx="2785963" cy="1109015"/>
          </a:xfrm>
          <a:prstGeom prst="cloudCallout">
            <a:avLst>
              <a:gd name="adj1" fmla="val 98516"/>
              <a:gd name="adj2" fmla="val 117847"/>
            </a:avLst>
          </a:prstGeom>
          <a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Vishal decided to sell that box of pencil to his friend at Rs. 110.</a:t>
            </a:r>
          </a:p>
        </p:txBody>
      </p:sp>
    </p:spTree>
    <p:extLst>
      <p:ext uri="{BB962C8B-B14F-4D97-AF65-F5344CB8AC3E}">
        <p14:creationId xmlns:p14="http://schemas.microsoft.com/office/powerpoint/2010/main" val="36611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08642E-6 L 0.25 0.2135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067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8" grpId="0" animBg="1"/>
      <p:bldP spid="19" grpId="0" animBg="1"/>
      <p:bldP spid="20" grpId="0" animBg="1"/>
      <p:bldP spid="20" grpId="1" animBg="1"/>
      <p:bldP spid="22" grpId="0"/>
      <p:bldP spid="22" grpId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45" b="95902" l="46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28" t="4709" r="9991" b="4168"/>
          <a:stretch/>
        </p:blipFill>
        <p:spPr>
          <a:xfrm>
            <a:off x="1991292" y="2908098"/>
            <a:ext cx="988236" cy="1873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6364" l="3200" r="94600">
                        <a14:foregroundMark x1="25200" y1="45455" x2="79000" y2="40260"/>
                        <a14:foregroundMark x1="33800" y1="57143" x2="56400" y2="32468"/>
                        <a14:foregroundMark x1="24800" y1="51082" x2="54800" y2="41126"/>
                        <a14:foregroundMark x1="33800" y1="43723" x2="53000" y2="35931"/>
                        <a14:foregroundMark x1="40000" y1="53247" x2="70800" y2="42857"/>
                        <a14:foregroundMark x1="42000" y1="74242" x2="75200" y2="47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8" r="5833" b="14717"/>
          <a:stretch/>
        </p:blipFill>
        <p:spPr>
          <a:xfrm>
            <a:off x="1394550" y="3299459"/>
            <a:ext cx="848056" cy="7351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736927">
            <a:off x="1360487" y="3367065"/>
            <a:ext cx="7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Rs. 110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377946" y="3303964"/>
            <a:ext cx="601558" cy="438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0448" y="666750"/>
            <a:ext cx="1163255" cy="458153"/>
          </a:xfrm>
          <a:prstGeom prst="roundRect">
            <a:avLst>
              <a:gd name="adj" fmla="val 23000"/>
            </a:avLst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3. Profit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90865" y="1123950"/>
            <a:ext cx="7715813" cy="338554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When the selling price is greater than cost price, then there is a profit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11" b="95355" l="9500" r="51000">
                        <a14:backgroundMark x1="21250" y1="54645" x2="21750" y2="53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5" t="6549" r="48811" b="4555"/>
          <a:stretch/>
        </p:blipFill>
        <p:spPr>
          <a:xfrm>
            <a:off x="533400" y="2903425"/>
            <a:ext cx="929854" cy="18781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rot="20736927">
            <a:off x="2134413" y="2020116"/>
            <a:ext cx="7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Rs. 110</a:t>
            </a:r>
            <a:endParaRPr lang="en-US" sz="1200" b="1" dirty="0">
              <a:solidFill>
                <a:srgbClr val="FF00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45" b="95902" l="46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28" t="4709" r="9991" b="4168"/>
          <a:stretch/>
        </p:blipFill>
        <p:spPr>
          <a:xfrm>
            <a:off x="7622364" y="2908098"/>
            <a:ext cx="988236" cy="18734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86364" l="3200" r="94600">
                        <a14:foregroundMark x1="25200" y1="45455" x2="79000" y2="40260"/>
                        <a14:foregroundMark x1="33800" y1="57143" x2="56400" y2="32468"/>
                        <a14:foregroundMark x1="24800" y1="51082" x2="54800" y2="41126"/>
                        <a14:foregroundMark x1="33800" y1="43723" x2="53000" y2="35931"/>
                        <a14:foregroundMark x1="40000" y1="53247" x2="70800" y2="42857"/>
                        <a14:foregroundMark x1="42000" y1="74242" x2="75200" y2="47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8" r="5833" b="14717"/>
          <a:stretch/>
        </p:blipFill>
        <p:spPr>
          <a:xfrm>
            <a:off x="7025622" y="3299459"/>
            <a:ext cx="848056" cy="7351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20736927">
            <a:off x="6991559" y="3367065"/>
            <a:ext cx="7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Rs. 100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09018" y="3303964"/>
            <a:ext cx="601558" cy="438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11" b="95355" l="9500" r="51000">
                        <a14:backgroundMark x1="21250" y1="54645" x2="21750" y2="53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5" t="6549" r="48811" b="4555"/>
          <a:stretch/>
        </p:blipFill>
        <p:spPr>
          <a:xfrm>
            <a:off x="6164472" y="2903425"/>
            <a:ext cx="929854" cy="187812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3297596" y="4101428"/>
            <a:ext cx="2647013" cy="45152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Now, Lets compare selling price and cost price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33800" y="3943350"/>
            <a:ext cx="1783041" cy="523220"/>
          </a:xfrm>
          <a:prstGeom prst="rect">
            <a:avLst/>
          </a:prstGeom>
          <a:solidFill>
            <a:srgbClr val="00FFFF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Therefore, Vishal made a profit.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64168" y="4144062"/>
            <a:ext cx="2891200" cy="523220"/>
          </a:xfrm>
          <a:prstGeom prst="rect">
            <a:avLst/>
          </a:prstGeom>
          <a:solidFill>
            <a:srgbClr val="EDFBC9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Let us learn the formula  to find amount of profit made ?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21103" y="3043542"/>
            <a:ext cx="3254195" cy="79829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Profit = Selling price – Cost price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306036" y="3992300"/>
            <a:ext cx="2408963" cy="523220"/>
          </a:xfrm>
          <a:prstGeom prst="rect">
            <a:avLst/>
          </a:prstGeom>
          <a:solidFill>
            <a:srgbClr val="00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latin typeface="Bookman Old Style" pitchFamily="18" charset="0"/>
              </a:rPr>
              <a:t>Let us see  amount of profit made by Vishal 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28544" y="3325189"/>
            <a:ext cx="943862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Profit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6744" y="3325189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110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04592" y="3325189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3944" y="332518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–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14864" y="3572078"/>
            <a:ext cx="519638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81400" y="3572078"/>
            <a:ext cx="342900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49011" y="4136234"/>
            <a:ext cx="2408963" cy="523220"/>
          </a:xfrm>
          <a:prstGeom prst="rect">
            <a:avLst/>
          </a:prstGeom>
          <a:blipFill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Bookman Old Style" pitchFamily="18" charset="0"/>
              </a:rPr>
              <a:t>Therefore, </a:t>
            </a:r>
            <a:r>
              <a:rPr lang="en-US" sz="1400" b="1" kern="0" dirty="0" smtClean="0">
                <a:solidFill>
                  <a:schemeClr val="bg1"/>
                </a:solidFill>
                <a:latin typeface="Bookman Old Style" pitchFamily="18" charset="0"/>
              </a:rPr>
              <a:t>Vishal </a:t>
            </a:r>
            <a:r>
              <a:rPr lang="en-US" sz="1400" b="1" kern="0" dirty="0">
                <a:solidFill>
                  <a:schemeClr val="bg1"/>
                </a:solidFill>
                <a:latin typeface="Bookman Old Style" pitchFamily="18" charset="0"/>
              </a:rPr>
              <a:t>made a profit of Rs. 10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276600" y="3939895"/>
            <a:ext cx="2866336" cy="613055"/>
          </a:xfrm>
          <a:prstGeom prst="roundRect">
            <a:avLst/>
          </a:prstGeom>
          <a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Here, selling price is greater than the cost price 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13946" y="329684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effectLst>
                  <a:glow rad="88900">
                    <a:srgbClr val="FFFF00"/>
                  </a:glow>
                </a:effectLst>
                <a:latin typeface="Algerian" pitchFamily="8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CONCEPTS 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062230" y="1606109"/>
            <a:ext cx="3416005" cy="332700"/>
          </a:xfrm>
          <a:prstGeom prst="rect">
            <a:avLst/>
          </a:prstGeom>
          <a:solidFill>
            <a:srgbClr val="F9F8D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Vishal bought a box of pencil 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30906" y="2060173"/>
            <a:ext cx="2795921" cy="3402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Rs. 100 is the cost price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4139" y="2647950"/>
            <a:ext cx="3106278" cy="3454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Rs. 110 is the selling  price</a:t>
            </a:r>
          </a:p>
        </p:txBody>
      </p:sp>
      <p:sp>
        <p:nvSpPr>
          <p:cNvPr id="50" name="Cloud 49"/>
          <p:cNvSpPr/>
          <p:nvPr/>
        </p:nvSpPr>
        <p:spPr>
          <a:xfrm>
            <a:off x="1207536" y="1504345"/>
            <a:ext cx="2785963" cy="1109015"/>
          </a:xfrm>
          <a:prstGeom prst="cloud">
            <a:avLst/>
          </a:prstGeom>
          <a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Vishal decided to sell that box of pencil to his friend at Rs. 110.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75949" y="2698420"/>
            <a:ext cx="893398" cy="251842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462922" y="2104397"/>
            <a:ext cx="963374" cy="251842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8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4" grpId="0" animBg="1"/>
      <p:bldP spid="34" grpId="1" animBg="1"/>
      <p:bldP spid="35" grpId="0"/>
      <p:bldP spid="37" grpId="0"/>
      <p:bldP spid="38" grpId="0"/>
      <p:bldP spid="6" grpId="0"/>
      <p:bldP spid="39" grpId="0"/>
      <p:bldP spid="40" grpId="0"/>
      <p:bldP spid="41" grpId="0" animBg="1"/>
      <p:bldP spid="29" grpId="0" animBg="1"/>
      <p:bldP spid="29" grpId="1" animBg="1"/>
      <p:bldP spid="46" grpId="0" animBg="1"/>
      <p:bldP spid="49" grpId="0" animBg="1"/>
      <p:bldP spid="54" grpId="0" animBg="1"/>
      <p:bldP spid="54" grpId="1" animBg="1"/>
      <p:bldP spid="55" grpId="0" animBg="1"/>
      <p:bldP spid="5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5" b="95902" l="46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28" t="4709" r="9991" b="4168"/>
          <a:stretch/>
        </p:blipFill>
        <p:spPr>
          <a:xfrm>
            <a:off x="1991292" y="2908098"/>
            <a:ext cx="988236" cy="1873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6364" l="3200" r="94600">
                        <a14:foregroundMark x1="25200" y1="45455" x2="79000" y2="40260"/>
                        <a14:foregroundMark x1="33800" y1="57143" x2="56400" y2="32468"/>
                        <a14:foregroundMark x1="24800" y1="51082" x2="54800" y2="41126"/>
                        <a14:foregroundMark x1="33800" y1="43723" x2="53000" y2="35931"/>
                        <a14:foregroundMark x1="40000" y1="53247" x2="70800" y2="42857"/>
                        <a14:foregroundMark x1="42000" y1="74242" x2="75200" y2="47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8" r="5833" b="14717"/>
          <a:stretch/>
        </p:blipFill>
        <p:spPr>
          <a:xfrm>
            <a:off x="1394550" y="3299459"/>
            <a:ext cx="848056" cy="7351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0736927">
            <a:off x="1389985" y="3367065"/>
            <a:ext cx="7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Rs. 80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377946" y="3358548"/>
            <a:ext cx="601558" cy="3298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0448" y="666750"/>
            <a:ext cx="1024736" cy="458153"/>
          </a:xfrm>
          <a:prstGeom prst="roundRect">
            <a:avLst>
              <a:gd name="adj" fmla="val 23000"/>
            </a:avLst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3. </a:t>
            </a:r>
            <a:r>
              <a:rPr lang="en-US" sz="20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Loss</a:t>
            </a:r>
            <a:endParaRPr lang="en-US" sz="2000" b="1" dirty="0">
              <a:ln>
                <a:solidFill>
                  <a:prstClr val="black"/>
                </a:solidFill>
              </a:ln>
              <a:solidFill>
                <a:srgbClr val="BD00BC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ook Antiqu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90865" y="1123950"/>
            <a:ext cx="7715813" cy="338554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When the cost price is greater than selling price, then there is a Loss.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11" b="95355" l="9500" r="51000">
                        <a14:backgroundMark x1="21250" y1="54645" x2="21750" y2="53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5" t="6549" r="48811" b="4555"/>
          <a:stretch/>
        </p:blipFill>
        <p:spPr>
          <a:xfrm>
            <a:off x="533400" y="2903425"/>
            <a:ext cx="929854" cy="1878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45" b="95902" l="46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28" t="4709" r="9991" b="4168"/>
          <a:stretch/>
        </p:blipFill>
        <p:spPr>
          <a:xfrm>
            <a:off x="7622364" y="2908098"/>
            <a:ext cx="988236" cy="18734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6364" l="3200" r="94600">
                        <a14:foregroundMark x1="25200" y1="45455" x2="79000" y2="40260"/>
                        <a14:foregroundMark x1="33800" y1="57143" x2="56400" y2="32468"/>
                        <a14:foregroundMark x1="24800" y1="51082" x2="54800" y2="41126"/>
                        <a14:foregroundMark x1="33800" y1="43723" x2="53000" y2="35931"/>
                        <a14:foregroundMark x1="40000" y1="53247" x2="70800" y2="42857"/>
                        <a14:foregroundMark x1="42000" y1="74242" x2="75200" y2="474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8" r="5833" b="14717"/>
          <a:stretch/>
        </p:blipFill>
        <p:spPr>
          <a:xfrm>
            <a:off x="7025622" y="3299459"/>
            <a:ext cx="848056" cy="7351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20736927">
            <a:off x="6991559" y="3367065"/>
            <a:ext cx="7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Rs. 100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7009018" y="3303964"/>
            <a:ext cx="601558" cy="438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11" b="95355" l="9500" r="51000">
                        <a14:backgroundMark x1="21250" y1="54645" x2="21750" y2="530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15" t="6549" r="48811" b="4555"/>
          <a:stretch/>
        </p:blipFill>
        <p:spPr>
          <a:xfrm>
            <a:off x="6164472" y="2903425"/>
            <a:ext cx="929854" cy="187812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3297596" y="4101428"/>
            <a:ext cx="2647013" cy="45152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Now, Lets compare selling price and cost price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33800" y="3943350"/>
            <a:ext cx="1783041" cy="523220"/>
          </a:xfrm>
          <a:prstGeom prst="rect">
            <a:avLst/>
          </a:prstGeom>
          <a:solidFill>
            <a:srgbClr val="00FFFF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Therefore, Vishal made a Loss.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84840" y="3951915"/>
            <a:ext cx="2891200" cy="523220"/>
          </a:xfrm>
          <a:prstGeom prst="rect">
            <a:avLst/>
          </a:prstGeom>
          <a:solidFill>
            <a:srgbClr val="EDFBC9"/>
          </a:solidFill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Let us learn the formula  to find amount of loss made ?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75870" y="3114929"/>
            <a:ext cx="3254195" cy="73147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Loss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=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Cost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price – Selling price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45134" y="4022694"/>
            <a:ext cx="2202611" cy="523220"/>
          </a:xfrm>
          <a:prstGeom prst="rect">
            <a:avLst/>
          </a:prstGeom>
          <a:solidFill>
            <a:srgbClr val="00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latin typeface="Bookman Old Style" pitchFamily="18" charset="0"/>
              </a:rPr>
              <a:t>Let us see  amount of </a:t>
            </a:r>
            <a:r>
              <a:rPr lang="en-US" sz="1400" b="1" kern="0" dirty="0" smtClean="0">
                <a:latin typeface="Bookman Old Style" pitchFamily="18" charset="0"/>
              </a:rPr>
              <a:t>loss made </a:t>
            </a:r>
            <a:r>
              <a:rPr lang="en-US" sz="1400" b="1" kern="0" dirty="0">
                <a:latin typeface="Bookman Old Style" pitchFamily="18" charset="0"/>
              </a:rPr>
              <a:t>by Vishal 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144294" y="3325189"/>
            <a:ext cx="943862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Loss 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66744" y="332518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04592" y="3325189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80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3944" y="332518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–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14864" y="3572078"/>
            <a:ext cx="519638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81400" y="3572078"/>
            <a:ext cx="342900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237554" y="4065579"/>
            <a:ext cx="2408963" cy="523220"/>
          </a:xfrm>
          <a:prstGeom prst="rect">
            <a:avLst/>
          </a:prstGeom>
          <a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Bookman Old Style" pitchFamily="18" charset="0"/>
              </a:rPr>
              <a:t>Therefore, </a:t>
            </a:r>
            <a:r>
              <a:rPr lang="en-US" sz="1400" b="1" kern="0" dirty="0" smtClean="0">
                <a:solidFill>
                  <a:schemeClr val="bg1"/>
                </a:solidFill>
                <a:latin typeface="Bookman Old Style" pitchFamily="18" charset="0"/>
              </a:rPr>
              <a:t>Vishal </a:t>
            </a:r>
            <a:r>
              <a:rPr lang="en-US" sz="1400" b="1" kern="0" dirty="0">
                <a:solidFill>
                  <a:schemeClr val="bg1"/>
                </a:solidFill>
                <a:latin typeface="Bookman Old Style" pitchFamily="18" charset="0"/>
              </a:rPr>
              <a:t>made a Loss of </a:t>
            </a:r>
            <a:r>
              <a:rPr lang="en-US" sz="1400" b="1" kern="0" dirty="0" err="1">
                <a:solidFill>
                  <a:schemeClr val="bg1"/>
                </a:solidFill>
                <a:latin typeface="Bookman Old Style" pitchFamily="18" charset="0"/>
              </a:rPr>
              <a:t>Rs</a:t>
            </a:r>
            <a:r>
              <a:rPr lang="en-US" sz="1400" b="1" kern="0" dirty="0">
                <a:solidFill>
                  <a:schemeClr val="bg1"/>
                </a:solidFill>
                <a:latin typeface="Bookman Old Style" pitchFamily="18" charset="0"/>
              </a:rPr>
              <a:t>. 20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399032" y="3943350"/>
            <a:ext cx="2700218" cy="571808"/>
          </a:xfrm>
          <a:prstGeom prst="roundRect">
            <a:avLst/>
          </a:prstGeom>
          <a:blipFill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Here, </a:t>
            </a:r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Cost 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price is greater than the </a:t>
            </a:r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selling 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price .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13946" y="329684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effectLst>
                  <a:glow rad="88900">
                    <a:srgbClr val="FFFF00"/>
                  </a:glow>
                </a:effectLst>
                <a:latin typeface="Algerian" pitchFamily="8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CONCEPTS 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062230" y="1606109"/>
            <a:ext cx="3416005" cy="332700"/>
          </a:xfrm>
          <a:prstGeom prst="rect">
            <a:avLst/>
          </a:prstGeom>
          <a:solidFill>
            <a:srgbClr val="F9F8D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Vishal bought a box of pencil 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30906" y="2060173"/>
            <a:ext cx="2795921" cy="3402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Rs. 100 is the cost price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8445" y="2634708"/>
            <a:ext cx="4134457" cy="3109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. 80 is the selling  price for Vishal</a:t>
            </a:r>
          </a:p>
        </p:txBody>
      </p:sp>
      <p:sp>
        <p:nvSpPr>
          <p:cNvPr id="50" name="Cloud 49"/>
          <p:cNvSpPr/>
          <p:nvPr/>
        </p:nvSpPr>
        <p:spPr>
          <a:xfrm>
            <a:off x="1207536" y="1493328"/>
            <a:ext cx="2785963" cy="1109015"/>
          </a:xfrm>
          <a:prstGeom prst="cloud">
            <a:avLst/>
          </a:prstGeom>
          <a:blipFill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Vishal decided to sell that box of pencil to his friend at </a:t>
            </a:r>
            <a:r>
              <a:rPr lang="en-US" sz="1400" b="1" kern="0" dirty="0" err="1">
                <a:solidFill>
                  <a:srgbClr val="FFFF00"/>
                </a:solidFill>
                <a:latin typeface="Bookman Old Style" pitchFamily="18" charset="0"/>
              </a:rPr>
              <a:t>Rs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. 80.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470575" y="2096699"/>
            <a:ext cx="912783" cy="254360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53196" y="2660464"/>
            <a:ext cx="784996" cy="251842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83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4" grpId="0" animBg="1"/>
      <p:bldP spid="34" grpId="1" animBg="1"/>
      <p:bldP spid="35" grpId="0"/>
      <p:bldP spid="37" grpId="0"/>
      <p:bldP spid="38" grpId="0"/>
      <p:bldP spid="6" grpId="0"/>
      <p:bldP spid="39" grpId="0"/>
      <p:bldP spid="40" grpId="0"/>
      <p:bldP spid="41" grpId="0" animBg="1"/>
      <p:bldP spid="29" grpId="0" animBg="1"/>
      <p:bldP spid="29" grpId="1" animBg="1"/>
      <p:bldP spid="46" grpId="0" animBg="1"/>
      <p:bldP spid="49" grpId="0" animBg="1"/>
      <p:bldP spid="49" grpId="1" animBg="1"/>
      <p:bldP spid="50" grpId="0" animBg="1"/>
      <p:bldP spid="54" grpId="0" animBg="1"/>
      <p:bldP spid="54" grpId="1" animBg="1"/>
      <p:bldP spid="55" grpId="0" animBg="1"/>
      <p:bldP spid="5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551330" y="1409700"/>
            <a:ext cx="8165592" cy="35814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551330" y="767624"/>
            <a:ext cx="6916270" cy="597409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419797" y="320461"/>
            <a:ext cx="1540713" cy="400110"/>
          </a:xfrm>
          <a:prstGeom prst="homePlate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glow rad="88900">
                    <a:srgbClr val="FFFF00"/>
                  </a:glow>
                </a:effectLst>
                <a:latin typeface="Algerian" pitchFamily="82" charset="0"/>
              </a:rPr>
              <a:t>Exercise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43966" y="142875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  <a:endParaRPr lang="en-US" b="1" dirty="0">
              <a:solidFill>
                <a:srgbClr val="80008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398983" y="1549626"/>
            <a:ext cx="2503593" cy="240050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233851" y="1973629"/>
            <a:ext cx="2585068" cy="240050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607483" y="2988643"/>
            <a:ext cx="2492170" cy="339114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50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5400000" scaled="1"/>
            <a:tileRect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133600" y="4006203"/>
            <a:ext cx="1578366" cy="36637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07483" y="1510879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Here ,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345021" y="1510879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Cost Price (CP)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911124" y="15108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48592" y="1938363"/>
            <a:ext cx="195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Selling Price (SP)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911124" y="19383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607483" y="2998922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Profit 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98983" y="29989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75365" y="299892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SP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71575" y="299892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–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12243" y="2998922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CP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398983" y="338556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778328" y="338556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90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86464" y="338556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–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657718" y="338556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70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398983" y="372694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764144" y="372694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20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41831" y="4035258"/>
            <a:ext cx="1688582" cy="30777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Profit is Rs. 20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416911" y="764767"/>
            <a:ext cx="2001021" cy="354973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856027" y="766726"/>
            <a:ext cx="3183566" cy="351458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108961" y="1506206"/>
            <a:ext cx="837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Rs. 70 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97252" y="1923702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Rs. 90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48100" y="2293834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Here,   CP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60732" y="230145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&lt;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02101" y="230145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SP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897531" y="2580419"/>
            <a:ext cx="257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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 Akshay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made a profit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4340" y="761056"/>
            <a:ext cx="6999460" cy="5914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  <a:tab pos="571500" algn="l"/>
              </a:tabLst>
            </a:pPr>
            <a:r>
              <a:rPr lang="en-US" sz="1600" b="1" dirty="0" smtClean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  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Akshay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bought something for </a:t>
            </a:r>
            <a:r>
              <a:rPr lang="en-US" sz="16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. 70 and sold it for </a:t>
            </a:r>
            <a:r>
              <a:rPr lang="en-US" sz="16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. 90. </a:t>
            </a:r>
            <a:endParaRPr lang="en-US" sz="1600" b="1" dirty="0" smtClean="0">
              <a:solidFill>
                <a:srgbClr val="800080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>
              <a:tabLst>
                <a:tab pos="228600" algn="ctr"/>
                <a:tab pos="571500" algn="l"/>
              </a:tabLst>
            </a:pPr>
            <a:r>
              <a:rPr lang="en-US" sz="1600" b="1" dirty="0" smtClean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   What was 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his profit </a:t>
            </a:r>
            <a:r>
              <a:rPr lang="en-US" sz="1600" b="1" dirty="0" smtClean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or loss ?</a:t>
            </a:r>
            <a:endParaRPr lang="en-US" sz="1600" b="1" dirty="0">
              <a:solidFill>
                <a:srgbClr val="80008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5929" y1="70543" x2="38643" y2="83721"/>
                        <a14:foregroundMark x1="17699" y1="89147" x2="17699" y2="89147"/>
                        <a14:foregroundMark x1="46608" y1="75969" x2="50737" y2="84884"/>
                        <a14:foregroundMark x1="74631" y1="18217" x2="76696" y2="41860"/>
                        <a14:foregroundMark x1="53687" y1="20930" x2="60767" y2="45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51" y="3693343"/>
            <a:ext cx="1224676" cy="93205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828800" y="404454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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0" grpId="0" animBg="1"/>
      <p:bldP spid="4" grpId="0" animBg="1"/>
      <p:bldP spid="9" grpId="0" animBg="1"/>
      <p:bldP spid="62" grpId="0" animBg="1"/>
      <p:bldP spid="62" grpId="1" animBg="1"/>
      <p:bldP spid="62" grpId="2" animBg="1"/>
      <p:bldP spid="62" grpId="3" animBg="1"/>
      <p:bldP spid="63" grpId="0" animBg="1"/>
      <p:bldP spid="63" grpId="1" animBg="1"/>
      <p:bldP spid="63" grpId="2" animBg="1"/>
      <p:bldP spid="63" grpId="3" animBg="1"/>
      <p:bldP spid="65" grpId="0" animBg="1"/>
      <p:bldP spid="66" grpId="0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5" grpId="0" animBg="1"/>
      <p:bldP spid="85" grpId="1" animBg="1"/>
      <p:bldP spid="86" grpId="0" animBg="1"/>
      <p:bldP spid="86" grpId="1" animBg="1"/>
      <p:bldP spid="87" grpId="0"/>
      <p:bldP spid="88" grpId="0"/>
      <p:bldP spid="92" grpId="0"/>
      <p:bldP spid="93" grpId="0"/>
      <p:bldP spid="94" grpId="0"/>
      <p:bldP spid="95" grpId="0"/>
      <p:bldP spid="5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83499">
                        <a14:foregroundMark x1="33797" y1="22260" x2="55268" y2="4553"/>
                        <a14:foregroundMark x1="33797" y1="12479" x2="48907" y2="6577"/>
                        <a14:foregroundMark x1="46521" y1="5565" x2="60437" y2="7926"/>
                        <a14:foregroundMark x1="40159" y1="3541" x2="32008" y2="15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7" r="14068"/>
          <a:stretch/>
        </p:blipFill>
        <p:spPr bwMode="auto">
          <a:xfrm>
            <a:off x="550866" y="1575127"/>
            <a:ext cx="1438275" cy="246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2907"/>
          <a:stretch/>
        </p:blipFill>
        <p:spPr bwMode="auto">
          <a:xfrm flipH="1">
            <a:off x="7106417" y="1575127"/>
            <a:ext cx="1245550" cy="231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794749" y="1572626"/>
            <a:ext cx="5587686" cy="1303924"/>
          </a:xfrm>
          <a:prstGeom prst="roundRect">
            <a:avLst/>
          </a:prstGeom>
          <a:solidFill>
            <a:srgbClr val="CC66FF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37936" y="2576764"/>
            <a:ext cx="4049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The profit in each transaction is Rs. 200.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53940" y="1586045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Profit secured by Ravi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53940" y="18320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S.P.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31003" y="183209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–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70834" y="183209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C</a:t>
            </a:r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.P.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85367" y="183209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53940" y="208473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700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0988" y="208473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–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20474" y="208473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500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85367" y="208473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51951" y="1586045"/>
            <a:ext cx="236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Profit secured by </a:t>
            </a:r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Sham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51951" y="18320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S.P.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07670" y="183209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–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52355" y="1832097"/>
            <a:ext cx="558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C</a:t>
            </a:r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.P.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22695" y="2084733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51951" y="2084733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1200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38296" y="208473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–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00562" y="2084733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1000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22695" y="2350112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51951" y="2350112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Rs. 200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rot="5400000">
            <a:off x="4037295" y="2103307"/>
            <a:ext cx="914400" cy="260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996907" y="285750"/>
            <a:ext cx="509787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effectLst>
                  <a:glow rad="88900">
                    <a:srgbClr val="FFFF00"/>
                  </a:glow>
                </a:effectLst>
                <a:latin typeface="Algerian" pitchFamily="8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000" dirty="0"/>
              <a:t>Calculating  profit or loss percent.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535037" y="766174"/>
            <a:ext cx="8216825" cy="778268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414456" y="960447"/>
            <a:ext cx="1530160" cy="351458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105629" y="1211125"/>
            <a:ext cx="3784668" cy="351458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101357" y="735563"/>
            <a:ext cx="3078172" cy="351458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526075" y="736734"/>
            <a:ext cx="2103120" cy="351458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53940" y="2350112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Rs</a:t>
            </a:r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. 200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85367" y="23501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522695" y="1832097"/>
            <a:ext cx="29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619135" y="733806"/>
            <a:ext cx="774478" cy="354973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234456" y="958915"/>
            <a:ext cx="2267849" cy="351458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091255" y="979579"/>
            <a:ext cx="2806574" cy="351458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44340" y="783188"/>
            <a:ext cx="7913860" cy="71570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  <a:tab pos="571500" algn="l"/>
              </a:tabLst>
            </a:pP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Ex.1 Ravi bought rice for Rs.500 and sold  it for Rs.700. Where as </a:t>
            </a:r>
            <a:r>
              <a:rPr lang="en-US" sz="1600" b="1" dirty="0" smtClean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Sham </a:t>
            </a:r>
          </a:p>
          <a:p>
            <a:pPr>
              <a:tabLst>
                <a:tab pos="228600" algn="ctr"/>
                <a:tab pos="571500" algn="l"/>
              </a:tabLst>
            </a:pP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 </a:t>
            </a:r>
            <a:r>
              <a:rPr lang="en-US" sz="1600" b="1" dirty="0" smtClean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       bought 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rice for </a:t>
            </a:r>
            <a:r>
              <a:rPr lang="en-US" sz="16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Rs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. 1000 and sold it for </a:t>
            </a:r>
            <a:r>
              <a:rPr lang="en-US" sz="16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Rs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. 1200. Which of the </a:t>
            </a:r>
            <a:endParaRPr lang="en-US" sz="1600" b="1" dirty="0" smtClean="0">
              <a:solidFill>
                <a:srgbClr val="800080"/>
              </a:solidFill>
              <a:latin typeface="Bookman Old Style" pitchFamily="18" charset="0"/>
              <a:ea typeface="Cambria Math" panose="02040503050406030204" pitchFamily="18" charset="0"/>
              <a:sym typeface="Wingdings"/>
            </a:endParaRPr>
          </a:p>
          <a:p>
            <a:pPr>
              <a:tabLst>
                <a:tab pos="228600" algn="ctr"/>
                <a:tab pos="571500" algn="l"/>
              </a:tabLst>
            </a:pP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 </a:t>
            </a:r>
            <a:r>
              <a:rPr lang="en-US" sz="1600" b="1" dirty="0" smtClean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       transactions 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was more profitable?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3334224" y="3012968"/>
            <a:ext cx="3047436" cy="871179"/>
          </a:xfrm>
          <a:prstGeom prst="roundRect">
            <a:avLst/>
          </a:prstGeom>
          <a:blipFill>
            <a:blip r:embed="rId9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But to compare which one was more profitable  we must find the profit earned by each on a cost price of </a:t>
            </a:r>
            <a:r>
              <a:rPr lang="en-US" sz="1400" b="1" kern="0" dirty="0" err="1">
                <a:solidFill>
                  <a:srgbClr val="FFFF00"/>
                </a:solidFill>
                <a:latin typeface="Bookman Old Style" pitchFamily="18" charset="0"/>
              </a:rPr>
              <a:t>Rs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. 100. 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3503609" y="3096584"/>
            <a:ext cx="2773376" cy="669235"/>
          </a:xfrm>
          <a:prstGeom prst="roundRect">
            <a:avLst/>
          </a:prstGeom>
          <a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chemeClr val="bg1"/>
                </a:solidFill>
                <a:latin typeface="Bookman Old Style" pitchFamily="18" charset="0"/>
              </a:rPr>
              <a:t>So lets find the percentage of profit  earned by Ravi and Sham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731820" y="3302076"/>
            <a:ext cx="2583999" cy="491758"/>
          </a:xfrm>
          <a:prstGeom prst="roundRect">
            <a:avLst/>
          </a:prstGeom>
          <a:blipFill>
            <a:blip r:embed="rId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That is why we must find out the profit percent.</a:t>
            </a:r>
          </a:p>
        </p:txBody>
      </p:sp>
    </p:spTree>
    <p:extLst>
      <p:ext uri="{BB962C8B-B14F-4D97-AF65-F5344CB8AC3E}">
        <p14:creationId xmlns:p14="http://schemas.microsoft.com/office/powerpoint/2010/main" val="11077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4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3" grpId="0"/>
      <p:bldP spid="54" grpId="0"/>
      <p:bldP spid="56" grpId="0"/>
      <p:bldP spid="57" grpId="0"/>
      <p:bldP spid="58" grpId="0"/>
      <p:bldP spid="59" grpId="0"/>
      <p:bldP spid="60" grpId="0"/>
      <p:bldP spid="81" grpId="0" animBg="1"/>
      <p:bldP spid="86" grpId="0" animBg="1"/>
      <p:bldP spid="85" grpId="0" animBg="1"/>
      <p:bldP spid="85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/>
      <p:bldP spid="93" grpId="0"/>
      <p:bldP spid="96" grpId="0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87" grpId="0"/>
      <p:bldP spid="100" grpId="0" animBg="1"/>
      <p:bldP spid="100" grpId="1" animBg="1"/>
      <p:bldP spid="101" grpId="0" animBg="1"/>
      <p:bldP spid="103" grpId="0" animBg="1"/>
      <p:bldP spid="103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/>
          <p:cNvSpPr txBox="1"/>
          <p:nvPr/>
        </p:nvSpPr>
        <p:spPr>
          <a:xfrm>
            <a:off x="1996907" y="285750"/>
            <a:ext cx="5097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effectLst>
                  <a:glow rad="88900">
                    <a:srgbClr val="FFFF00"/>
                  </a:glow>
                </a:effectLst>
                <a:latin typeface="Algerian" pitchFamily="8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000" dirty="0"/>
              <a:t>Calculating  profit or loss percent.</a:t>
            </a:r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5476" r="873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7" r="14068"/>
          <a:stretch/>
        </p:blipFill>
        <p:spPr bwMode="auto">
          <a:xfrm>
            <a:off x="554831" y="1331327"/>
            <a:ext cx="719137" cy="123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5735" y="104140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Ravi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2952" y="990600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On C.P. of Rs. 500, Profit Rs. 200</a:t>
            </a:r>
            <a:endParaRPr lang="en-IN" sz="1400" b="1" dirty="0">
              <a:solidFill>
                <a:schemeClr val="accent2">
                  <a:lumMod val="75000"/>
                </a:schemeClr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2952" y="1291414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On C.P. Rs. 100, Profit = ?</a:t>
            </a:r>
            <a:endParaRPr lang="en-IN" sz="1400" b="1" dirty="0">
              <a:solidFill>
                <a:schemeClr val="accent2">
                  <a:lumMod val="75000"/>
                </a:schemeClr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6777" y="1608467"/>
            <a:ext cx="3135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Let profit on CP of Rs. </a:t>
            </a:r>
            <a:r>
              <a:rPr lang="fr-FR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100 </a:t>
            </a:r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be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x</a:t>
            </a:r>
            <a:endParaRPr lang="en-IN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3164" y="1041402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Sham</a:t>
            </a:r>
            <a:endParaRPr lang="en-IN" sz="14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3401" y="990600"/>
            <a:ext cx="3376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On C.P. of Rs. 1000, Profit Rs.200</a:t>
            </a:r>
            <a:endParaRPr lang="en-IN" sz="1400" b="1" dirty="0">
              <a:solidFill>
                <a:schemeClr val="accent2">
                  <a:lumMod val="75000"/>
                </a:schemeClr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3401" y="1291414"/>
            <a:ext cx="2895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On C.P. of Rs. 100, Profit = ?</a:t>
            </a:r>
            <a:endParaRPr lang="en-IN" sz="1400" b="1" dirty="0">
              <a:solidFill>
                <a:schemeClr val="accent2">
                  <a:lumMod val="75000"/>
                </a:schemeClr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3401" y="1608467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Let profit on CP   on </a:t>
            </a:r>
            <a:r>
              <a:rPr lang="en-IN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Rs. </a:t>
            </a:r>
            <a:r>
              <a:rPr lang="en-IN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100 be y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8256" y="1996872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Then</a:t>
            </a:r>
            <a:r>
              <a:rPr lang="fr-FR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,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9928" y="2138211"/>
            <a:ext cx="60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0318" y="1906245"/>
            <a:ext cx="580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500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900102" y="2176258"/>
            <a:ext cx="4408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65230" y="199687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3658" y="2138211"/>
            <a:ext cx="60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74048" y="1906245"/>
            <a:ext cx="580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835810" y="2176258"/>
            <a:ext cx="4408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4404" y="344100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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3600" y="3441003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x</a:t>
            </a:r>
            <a:endParaRPr lang="en-IN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65230" y="344100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86178" y="3340342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12204" y="3340342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2834" y="3581631"/>
            <a:ext cx="57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500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24954" y="3340342"/>
            <a:ext cx="61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769030" y="3610280"/>
            <a:ext cx="10307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33600" y="385697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x</a:t>
            </a:r>
            <a:endParaRPr lang="en-IN" sz="14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65230" y="385697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31108" y="3856978"/>
            <a:ext cx="57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40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66800" y="4148777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Profit percent 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65230" y="414877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31108" y="4148777"/>
            <a:ext cx="57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40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44846" y="2138211"/>
            <a:ext cx="60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91829" y="1906245"/>
            <a:ext cx="707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378733" y="2176258"/>
            <a:ext cx="5334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36538" y="199687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75035" y="2138211"/>
            <a:ext cx="601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85425" y="1906245"/>
            <a:ext cx="580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6455209" y="2176258"/>
            <a:ext cx="4408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647384" y="385697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y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36538" y="385697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92628" y="385697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20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11345" y="4148777"/>
            <a:ext cx="1552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Profit percent 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36538" y="414877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92628" y="4148777"/>
            <a:ext cx="42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98090" y="414877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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4400" y="4476750"/>
            <a:ext cx="7305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It </a:t>
            </a:r>
            <a:r>
              <a:rPr lang="en-IN" sz="1600" b="1" dirty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shows that Ravi’s transaction was more profitable than sham’s.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534896" y="1996872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Then</a:t>
            </a:r>
            <a:r>
              <a:rPr lang="fr-FR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,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4333461" y="1037702"/>
            <a:ext cx="20300" cy="34377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3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2907"/>
          <a:stretch/>
        </p:blipFill>
        <p:spPr bwMode="auto">
          <a:xfrm flipH="1">
            <a:off x="7889042" y="1331327"/>
            <a:ext cx="622775" cy="115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1771315" y="243942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239296" y="2439425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500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012339" y="2439425"/>
            <a:ext cx="392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x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465230" y="243942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257616" y="243942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725597" y="2439425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200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527267" y="2439425"/>
            <a:ext cx="55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298090" y="344100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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49789" y="3441003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y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036538" y="344100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878099" y="3340342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404125" y="3340342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200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675622" y="3581631"/>
            <a:ext cx="690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051243" y="3340342"/>
            <a:ext cx="61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6502146" y="3610280"/>
            <a:ext cx="11451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286267" y="243942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90574" y="2439425"/>
            <a:ext cx="76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480222" y="2439425"/>
            <a:ext cx="392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y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036538" y="243942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794182" y="243942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262163" y="2439425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200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002780" y="2439425"/>
            <a:ext cx="55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  <p:cxnSp>
        <p:nvCxnSpPr>
          <p:cNvPr id="137" name="Straight Connector 136"/>
          <p:cNvCxnSpPr/>
          <p:nvPr/>
        </p:nvCxnSpPr>
        <p:spPr>
          <a:xfrm rot="16200000">
            <a:off x="4571985" y="493540"/>
            <a:ext cx="1" cy="79283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2345235" y="2070678"/>
            <a:ext cx="521947" cy="2145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2338508" y="2070678"/>
            <a:ext cx="521228" cy="21087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5926868" y="2048101"/>
            <a:ext cx="520194" cy="24973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5886081" y="2085881"/>
            <a:ext cx="607551" cy="1829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3390861" y="3682134"/>
            <a:ext cx="107950" cy="805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3075458" y="3443266"/>
            <a:ext cx="106880" cy="107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3273165" y="3687142"/>
            <a:ext cx="115251" cy="805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2961233" y="3431618"/>
            <a:ext cx="106880" cy="1072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3147239" y="3697474"/>
            <a:ext cx="117568" cy="805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3499967" y="3457198"/>
            <a:ext cx="303856" cy="723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682409" y="3205275"/>
            <a:ext cx="41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20</a:t>
            </a:r>
          </a:p>
        </p:txBody>
      </p:sp>
      <p:cxnSp>
        <p:nvCxnSpPr>
          <p:cNvPr id="181" name="Straight Connector 180"/>
          <p:cNvCxnSpPr/>
          <p:nvPr/>
        </p:nvCxnSpPr>
        <p:spPr>
          <a:xfrm flipH="1">
            <a:off x="7151056" y="3687608"/>
            <a:ext cx="106880" cy="974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7423514" y="3470344"/>
            <a:ext cx="106880" cy="805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7028180" y="3687203"/>
            <a:ext cx="106880" cy="974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307580" y="3462327"/>
            <a:ext cx="106880" cy="805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03060" y="3687608"/>
            <a:ext cx="106880" cy="974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60649" y="3463290"/>
            <a:ext cx="129325" cy="886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307112" y="3034473"/>
            <a:ext cx="11451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771315" y="2763117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239296" y="2763117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500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012339" y="2763117"/>
            <a:ext cx="392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x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465230" y="269396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257616" y="2763117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725597" y="2763117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200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527267" y="2763117"/>
            <a:ext cx="55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334368" y="2763117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4638675" y="2763117"/>
            <a:ext cx="76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1000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528323" y="2763117"/>
            <a:ext cx="392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y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036538" y="27631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842283" y="2763117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6310264" y="2763117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200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7050881" y="2763117"/>
            <a:ext cx="554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  <p:cxnSp>
        <p:nvCxnSpPr>
          <p:cNvPr id="179" name="Straight Connector 178"/>
          <p:cNvCxnSpPr/>
          <p:nvPr/>
        </p:nvCxnSpPr>
        <p:spPr>
          <a:xfrm>
            <a:off x="2839874" y="3034473"/>
            <a:ext cx="11451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788892" y="3034473"/>
            <a:ext cx="11451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6436717" y="3034473"/>
            <a:ext cx="11451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5034126" y="3007879"/>
            <a:ext cx="76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1000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1586676" y="3007879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500</a:t>
            </a:r>
          </a:p>
        </p:txBody>
      </p:sp>
      <p:cxnSp>
        <p:nvCxnSpPr>
          <p:cNvPr id="199" name="Straight Connector 198"/>
          <p:cNvCxnSpPr/>
          <p:nvPr/>
        </p:nvCxnSpPr>
        <p:spPr>
          <a:xfrm flipH="1">
            <a:off x="5205163" y="3121418"/>
            <a:ext cx="447512" cy="875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4830134" y="2867579"/>
            <a:ext cx="436176" cy="1058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1377355" y="2880506"/>
            <a:ext cx="321793" cy="952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1690470" y="3115679"/>
            <a:ext cx="353972" cy="952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3132773" y="3007879"/>
            <a:ext cx="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500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6652787" y="3007879"/>
            <a:ext cx="766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1000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980116" y="3281293"/>
            <a:ext cx="1839971" cy="523220"/>
            <a:chOff x="4570388" y="2678841"/>
            <a:chExt cx="1650544" cy="383550"/>
          </a:xfrm>
        </p:grpSpPr>
        <p:sp>
          <p:nvSpPr>
            <p:cNvPr id="132" name="Rounded Rectangle 131"/>
            <p:cNvSpPr/>
            <p:nvPr/>
          </p:nvSpPr>
          <p:spPr>
            <a:xfrm>
              <a:off x="4587187" y="2693609"/>
              <a:ext cx="1616815" cy="360155"/>
            </a:xfrm>
            <a:prstGeom prst="roundRect">
              <a:avLst/>
            </a:prstGeom>
            <a:blipFill>
              <a:blip r:embed="rId9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b="1" ker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570388" y="2678841"/>
              <a:ext cx="1650544" cy="3835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kern="0" dirty="0">
                  <a:solidFill>
                    <a:schemeClr val="bg1"/>
                  </a:solidFill>
                  <a:latin typeface="Bookman Old Style" pitchFamily="18" charset="0"/>
                </a:rPr>
                <a:t>Dividing both the sides by 500 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922720" y="3281293"/>
            <a:ext cx="1839971" cy="523220"/>
            <a:chOff x="4570388" y="2678841"/>
            <a:chExt cx="1650544" cy="383550"/>
          </a:xfrm>
        </p:grpSpPr>
        <p:sp>
          <p:nvSpPr>
            <p:cNvPr id="142" name="Rounded Rectangle 141"/>
            <p:cNvSpPr/>
            <p:nvPr/>
          </p:nvSpPr>
          <p:spPr>
            <a:xfrm>
              <a:off x="4587187" y="2693609"/>
              <a:ext cx="1616815" cy="360155"/>
            </a:xfrm>
            <a:prstGeom prst="roundRect">
              <a:avLst/>
            </a:prstGeom>
            <a:blipFill>
              <a:blip r:embed="rId9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b="1" ker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570388" y="2678841"/>
              <a:ext cx="1650544" cy="3835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b="1" kern="0" dirty="0">
                  <a:solidFill>
                    <a:schemeClr val="bg1"/>
                  </a:solidFill>
                  <a:latin typeface="Bookman Old Style" pitchFamily="18" charset="0"/>
                </a:rPr>
                <a:t>Dividing both the sides by </a:t>
              </a:r>
              <a:r>
                <a:rPr lang="en-US" sz="1400" b="1" kern="0" dirty="0" smtClean="0">
                  <a:solidFill>
                    <a:schemeClr val="bg1"/>
                  </a:solidFill>
                  <a:latin typeface="Bookman Old Style" pitchFamily="18" charset="0"/>
                </a:rPr>
                <a:t>1000 </a:t>
              </a:r>
              <a:endParaRPr lang="en-US" sz="1400" b="1" kern="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0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99" grpId="0"/>
      <p:bldP spid="100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72" grpId="0"/>
      <p:bldP spid="153" grpId="0"/>
      <p:bldP spid="154" grpId="0"/>
      <p:bldP spid="155" grpId="0"/>
      <p:bldP spid="160" grpId="0"/>
      <p:bldP spid="161" grpId="0"/>
      <p:bldP spid="162" grpId="0"/>
      <p:bldP spid="163" grpId="0"/>
      <p:bldP spid="165" grpId="0"/>
      <p:bldP spid="168" grpId="0"/>
      <p:bldP spid="171" grpId="0"/>
      <p:bldP spid="175" grpId="0"/>
      <p:bldP spid="176" grpId="0"/>
      <p:bldP spid="177" grpId="0"/>
      <p:bldP spid="178" grpId="0"/>
      <p:bldP spid="197" grpId="0"/>
      <p:bldP spid="198" grpId="0"/>
      <p:bldP spid="203" grpId="0"/>
      <p:bldP spid="20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1632396" y="1181624"/>
            <a:ext cx="4466478" cy="797574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l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7558" y="315038"/>
            <a:ext cx="2008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800" b="1">
                <a:effectLst>
                  <a:glow rad="88900">
                    <a:srgbClr val="FFFF00"/>
                  </a:glow>
                </a:effectLst>
                <a:latin typeface="Algerian" pitchFamily="82" charset="0"/>
              </a:defRPr>
            </a:lvl1pPr>
          </a:lstStyle>
          <a:p>
            <a:r>
              <a:rPr lang="fr-FR" dirty="0">
                <a:sym typeface="Symbol"/>
              </a:rPr>
              <a:t>Formulae</a:t>
            </a:r>
            <a:endParaRPr lang="en-IN" dirty="0"/>
          </a:p>
        </p:txBody>
      </p:sp>
      <p:grpSp>
        <p:nvGrpSpPr>
          <p:cNvPr id="29" name="Group 28"/>
          <p:cNvGrpSpPr/>
          <p:nvPr/>
        </p:nvGrpSpPr>
        <p:grpSpPr>
          <a:xfrm>
            <a:off x="6118495" y="907319"/>
            <a:ext cx="2368545" cy="840195"/>
            <a:chOff x="4544500" y="2656532"/>
            <a:chExt cx="2052751" cy="840195"/>
          </a:xfrm>
        </p:grpSpPr>
        <p:sp>
          <p:nvSpPr>
            <p:cNvPr id="30" name="Cloud 29"/>
            <p:cNvSpPr/>
            <p:nvPr/>
          </p:nvSpPr>
          <p:spPr>
            <a:xfrm>
              <a:off x="4624621" y="2669239"/>
              <a:ext cx="1872151" cy="82748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44500" y="2656532"/>
              <a:ext cx="2052751" cy="817245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We have formula to calculate percent profit and percent loss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692312" y="1353536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Loss percent </a:t>
            </a:r>
            <a:endParaRPr lang="en-IN" sz="2000" b="1" dirty="0">
              <a:solidFill>
                <a:srgbClr val="7030A0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41208" y="1353536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2000" b="1" dirty="0">
              <a:solidFill>
                <a:srgbClr val="7030A0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982496" y="1201136"/>
            <a:ext cx="827701" cy="740964"/>
            <a:chOff x="3282877" y="5753794"/>
            <a:chExt cx="827701" cy="740964"/>
          </a:xfrm>
        </p:grpSpPr>
        <p:sp>
          <p:nvSpPr>
            <p:cNvPr id="34" name="TextBox 33"/>
            <p:cNvSpPr txBox="1"/>
            <p:nvPr/>
          </p:nvSpPr>
          <p:spPr>
            <a:xfrm>
              <a:off x="3310243" y="5753794"/>
              <a:ext cx="772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7030A0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  <a:sym typeface="Symbol"/>
                </a:rPr>
                <a:t>Loss</a:t>
              </a:r>
              <a:endParaRPr lang="en-IN" sz="2000" b="1" dirty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3282877" y="6123223"/>
              <a:ext cx="827701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405923" y="6094648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7030A0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  <a:sym typeface="Symbol"/>
                </a:rPr>
                <a:t>CP</a:t>
              </a:r>
              <a:endParaRPr lang="en-IN" sz="2000" b="1" dirty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809653" y="1353536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  <a:sym typeface="Symbol"/>
              </a:rPr>
              <a:t>×</a:t>
            </a:r>
            <a:endParaRPr lang="en-IN" sz="2000" b="1" dirty="0">
              <a:solidFill>
                <a:srgbClr val="7030A0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75020" y="1353536"/>
            <a:ext cx="89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21810" y="2124598"/>
            <a:ext cx="4477064" cy="797574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l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40738" y="2296510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Profit percent </a:t>
            </a:r>
            <a:endParaRPr lang="en-IN" sz="2000" b="1" dirty="0">
              <a:solidFill>
                <a:srgbClr val="7030A0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95606" y="229651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  <a:sym typeface="Symbol"/>
              </a:rPr>
              <a:t>=</a:t>
            </a:r>
            <a:endParaRPr lang="en-IN" sz="2000" b="1" dirty="0">
              <a:solidFill>
                <a:srgbClr val="7030A0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980103" y="2144110"/>
            <a:ext cx="941283" cy="740964"/>
            <a:chOff x="3226086" y="5753794"/>
            <a:chExt cx="941283" cy="740964"/>
          </a:xfrm>
        </p:grpSpPr>
        <p:sp>
          <p:nvSpPr>
            <p:cNvPr id="46" name="TextBox 45"/>
            <p:cNvSpPr txBox="1"/>
            <p:nvPr/>
          </p:nvSpPr>
          <p:spPr>
            <a:xfrm>
              <a:off x="3226086" y="5753794"/>
              <a:ext cx="941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7030A0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  <a:sym typeface="Symbol"/>
                </a:rPr>
                <a:t>Profit</a:t>
              </a:r>
              <a:endParaRPr lang="en-IN" sz="2000" b="1" dirty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3282877" y="6123223"/>
              <a:ext cx="827701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405923" y="6094648"/>
              <a:ext cx="543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7030A0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  <a:sym typeface="Symbol"/>
                </a:rPr>
                <a:t>CP</a:t>
              </a:r>
              <a:endParaRPr lang="en-IN" sz="2000" b="1" dirty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896247" y="2296510"/>
            <a:ext cx="364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/>
                <a:sym typeface="Symbol"/>
              </a:rPr>
              <a:t>×</a:t>
            </a:r>
            <a:endParaRPr lang="en-IN" sz="2000" b="1" dirty="0">
              <a:solidFill>
                <a:srgbClr val="7030A0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61614" y="2296510"/>
            <a:ext cx="894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99850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6" grpId="0"/>
      <p:bldP spid="32" grpId="0"/>
      <p:bldP spid="37" grpId="0"/>
      <p:bldP spid="38" grpId="0"/>
      <p:bldP spid="25" grpId="0" animBg="1"/>
      <p:bldP spid="27" grpId="0"/>
      <p:bldP spid="28" grpId="0"/>
      <p:bldP spid="49" grpId="0"/>
      <p:bldP spid="5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>
          <a:xfrm>
            <a:off x="494271" y="879324"/>
            <a:ext cx="6929348" cy="3936386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54244" y="284133"/>
            <a:ext cx="6969375" cy="566415"/>
            <a:chOff x="1240361" y="2194005"/>
            <a:chExt cx="6969375" cy="566415"/>
          </a:xfrm>
        </p:grpSpPr>
        <p:sp>
          <p:nvSpPr>
            <p:cNvPr id="79" name="Rounded Rectangle 78"/>
            <p:cNvSpPr/>
            <p:nvPr/>
          </p:nvSpPr>
          <p:spPr>
            <a:xfrm>
              <a:off x="1584779" y="2194005"/>
              <a:ext cx="6624957" cy="566415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240361" y="2286877"/>
              <a:ext cx="422279" cy="422279"/>
              <a:chOff x="1240361" y="2286877"/>
              <a:chExt cx="422279" cy="422279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240361" y="228687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279034" y="232555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276183" y="2311303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60" name="Rounded Rectangle 59"/>
          <p:cNvSpPr/>
          <p:nvPr/>
        </p:nvSpPr>
        <p:spPr>
          <a:xfrm>
            <a:off x="2810047" y="1908872"/>
            <a:ext cx="710883" cy="20780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903227" y="2210064"/>
            <a:ext cx="572625" cy="20780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532718" y="925602"/>
            <a:ext cx="846763" cy="17174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224978" y="2210064"/>
            <a:ext cx="406990" cy="20780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631102" y="1159892"/>
            <a:ext cx="970775" cy="20988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398978" y="1160615"/>
            <a:ext cx="233373" cy="1889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957581" y="1160616"/>
            <a:ext cx="421744" cy="1889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69886" y="263489"/>
            <a:ext cx="1188720" cy="336764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34788" y="264133"/>
            <a:ext cx="4819667" cy="336764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041676" y="504350"/>
            <a:ext cx="3836202" cy="336764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0838" y="853310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Cost price of 80 articles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613" y="8533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5562" y="853310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2400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9922" y="1093412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6362" y="1093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61374" y="1093412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16% of Cost price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66362" y="143246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57310" y="1349651"/>
                <a:ext cx="601447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10" y="1349651"/>
                <a:ext cx="601447" cy="501099"/>
              </a:xfrm>
              <a:prstGeom prst="rect">
                <a:avLst/>
              </a:prstGeom>
              <a:blipFill rotWithShape="1">
                <a:blip r:embed="rId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2566362" y="18554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47517" y="1855412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384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1958" y="25297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88028" y="2529710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2400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12964" y="25297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33097" y="252971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384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1958" y="284726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341" y="3305822"/>
            <a:ext cx="2436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Selling price of 1 article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21958" y="38319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21958" y="41918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32400" y="4191819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34.80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81596" y="1458117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75601" y="1448068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2400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3221166" y="1678848"/>
            <a:ext cx="108115" cy="1096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095632" y="1685198"/>
            <a:ext cx="108115" cy="1096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122960" y="1539375"/>
            <a:ext cx="118926" cy="1096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005242" y="1545725"/>
            <a:ext cx="118926" cy="1096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139" y="2148710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Selling price of 80 articles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21958" y="21487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153640" y="2148710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98334" y="21487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37844" y="214871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921958" y="33058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476695" y="3488311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506086" y="3056805"/>
            <a:ext cx="6127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348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40785" y="514289"/>
            <a:ext cx="2082297" cy="336764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4583" y="244314"/>
            <a:ext cx="664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 shopkeeper buys 80 articles for </a:t>
            </a:r>
            <a:r>
              <a:rPr lang="en-US" sz="16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2,400 and sells them for a profit of 16%. Find the selling price of one article.</a:t>
            </a:r>
            <a:endParaRPr lang="en-US" sz="16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39451" y="4467358"/>
            <a:ext cx="4297680" cy="25990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98042" y="4430524"/>
            <a:ext cx="4481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  <a:sym typeface="Symbol"/>
              </a:rPr>
              <a:t>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	  The selling price of one article is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 34.80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20386" y="805685"/>
            <a:ext cx="622780" cy="374571"/>
            <a:chOff x="463684" y="1185737"/>
            <a:chExt cx="622780" cy="374571"/>
          </a:xfrm>
        </p:grpSpPr>
        <p:sp>
          <p:nvSpPr>
            <p:cNvPr id="87" name="TextBox 8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256100" y="341301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3243800" y="3468365"/>
            <a:ext cx="50320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176333" y="3203576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2784</a:t>
            </a:r>
            <a:endParaRPr lang="en-US" sz="1400" b="1" i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V="1">
            <a:off x="3330294" y="3551987"/>
            <a:ext cx="246958" cy="49356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3" name="Straight Connector 72"/>
          <p:cNvCxnSpPr/>
          <p:nvPr/>
        </p:nvCxnSpPr>
        <p:spPr bwMode="auto">
          <a:xfrm flipV="1">
            <a:off x="3248570" y="3333453"/>
            <a:ext cx="481252" cy="65693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TextBox 90"/>
          <p:cNvSpPr txBox="1"/>
          <p:nvPr/>
        </p:nvSpPr>
        <p:spPr>
          <a:xfrm>
            <a:off x="3210112" y="392908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3256100" y="3984439"/>
            <a:ext cx="37806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3163145" y="371965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348</a:t>
            </a:r>
            <a:endParaRPr lang="en-US" sz="14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64991" y="330582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64991" y="109341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168832" y="2887316"/>
            <a:ext cx="846764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4200" y="2847261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2784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1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0" grpId="0" animBg="1"/>
      <p:bldP spid="60" grpId="1" animBg="1"/>
      <p:bldP spid="59" grpId="0" animBg="1"/>
      <p:bldP spid="59" grpId="1" animBg="1"/>
      <p:bldP spid="58" grpId="0" animBg="1"/>
      <p:bldP spid="58" grpId="1" animBg="1"/>
      <p:bldP spid="58" grpId="2" animBg="1"/>
      <p:bldP spid="58" grpId="3" animBg="1"/>
      <p:bldP spid="57" grpId="0" animBg="1"/>
      <p:bldP spid="57" grpId="1" animBg="1"/>
      <p:bldP spid="46" grpId="0" animBg="1"/>
      <p:bldP spid="46" grpId="1" animBg="1"/>
      <p:bldP spid="45" grpId="0" animBg="1"/>
      <p:bldP spid="45" grpId="1" animBg="1"/>
      <p:bldP spid="44" grpId="0" animBg="1"/>
      <p:bldP spid="44" grpId="1" animBg="1"/>
      <p:bldP spid="38" grpId="0" animBg="1"/>
      <p:bldP spid="38" grpId="1" animBg="1"/>
      <p:bldP spid="37" grpId="0" animBg="1"/>
      <p:bldP spid="37" grpId="1" animBg="1"/>
      <p:bldP spid="35" grpId="0" animBg="1"/>
      <p:bldP spid="35" grpId="1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4" grpId="0"/>
      <p:bldP spid="30" grpId="0"/>
      <p:bldP spid="32" grpId="0"/>
      <p:bldP spid="33" grpId="0"/>
      <p:bldP spid="42" grpId="0"/>
      <p:bldP spid="43" grpId="0"/>
      <p:bldP spid="52" grpId="0"/>
      <p:bldP spid="53" grpId="0"/>
      <p:bldP spid="54" grpId="0"/>
      <p:bldP spid="55" grpId="0"/>
      <p:bldP spid="56" grpId="0"/>
      <p:bldP spid="66" grpId="0"/>
      <p:bldP spid="71" grpId="0"/>
      <p:bldP spid="74" grpId="0"/>
      <p:bldP spid="84" grpId="0" animBg="1"/>
      <p:bldP spid="84" grpId="1" animBg="1"/>
      <p:bldP spid="3" grpId="0"/>
      <p:bldP spid="85" grpId="0" animBg="1"/>
      <p:bldP spid="76" grpId="0"/>
      <p:bldP spid="77" grpId="0"/>
      <p:bldP spid="90" grpId="0"/>
      <p:bldP spid="91" grpId="0"/>
      <p:bldP spid="93" grpId="0"/>
      <p:bldP spid="94" grpId="0"/>
      <p:bldP spid="95" grpId="0"/>
      <p:bldP spid="96" grpId="0" animBg="1"/>
      <p:bldP spid="96" grpId="1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3689" y="57150"/>
            <a:ext cx="6401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Understanding ratios and percentages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164" y="2739539"/>
            <a:ext cx="4733636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The ratio of </a:t>
            </a:r>
            <a:r>
              <a:rPr lang="en-US" sz="1600" b="1" dirty="0">
                <a:solidFill>
                  <a:srgbClr val="9900CC"/>
                </a:solidFill>
                <a:latin typeface="Bookman Old Style" pitchFamily="18" charset="0"/>
                <a:ea typeface="Cambria Math" panose="02040503050406030204" pitchFamily="18" charset="0"/>
              </a:rPr>
              <a:t>apples to oranges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  =   20 : 5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8581" y="505883"/>
            <a:ext cx="3530019" cy="2411654"/>
            <a:chOff x="1877865" y="577205"/>
            <a:chExt cx="4752975" cy="3571875"/>
          </a:xfrm>
        </p:grpSpPr>
        <p:pic>
          <p:nvPicPr>
            <p:cNvPr id="8" name="Picture 16" descr="http://vector-draw.oodus.com/wp-content/uploads/2012/03/Basket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7" b="96267" l="9820" r="899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865" y="577205"/>
              <a:ext cx="4752975" cy="357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3283679" y="1602699"/>
              <a:ext cx="1346470" cy="1144613"/>
              <a:chOff x="3038946" y="1361212"/>
              <a:chExt cx="1346470" cy="1144613"/>
            </a:xfrm>
          </p:grpSpPr>
          <p:pic>
            <p:nvPicPr>
              <p:cNvPr id="29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0687" y="1475605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0866" y="1361212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8946" y="1675345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1495" y="1777438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2641" y="1937584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http://wcdn1.dataknet.com/static/resources/icons/set9/c012a9343909c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4590" y="1874540"/>
                <a:ext cx="568241" cy="568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2" descr="http://www.clker.com/cliparts/2/8/1/4/11949861801973459319orange_simple.svg.med.png"/>
              <p:cNvPicPr>
                <a:picLocks noChangeAspect="1" noChangeArrowheads="1"/>
              </p:cNvPicPr>
              <p:nvPr/>
            </p:nvPicPr>
            <p:blipFill>
              <a:blip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8928" y="1475605"/>
                <a:ext cx="586488" cy="5708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9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374" y="1507337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114" y="1507337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24" y="1507337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003" y="1923563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743" y="1923563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853" y="1996663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160" y="208370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125" y="208370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615" y="158117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620" y="1752838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497" y="215002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376" y="1771668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680" y="169568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30287" y="1623075"/>
              <a:ext cx="504460" cy="488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http://www.clker.com/cliparts/2/8/1/4/11949861801973459319orange_simple.svg.me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859" y="2118357"/>
              <a:ext cx="552183" cy="537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657" y="2209083"/>
              <a:ext cx="524575" cy="50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http://www.clker.com/cliparts/2/8/1/4/11949861801973459319orange_simple.svg.me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496" y="1865299"/>
              <a:ext cx="617836" cy="60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://wcdn1.dataknet.com/static/resources/icons/set9/c012a9343909c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165" y="1791609"/>
              <a:ext cx="568241" cy="56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http://www.clker.com/cliparts/2/8/1/4/11949861801973459319orange_simple.svg.med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893" y="1746550"/>
              <a:ext cx="617836" cy="60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/>
          <p:cNvSpPr txBox="1"/>
          <p:nvPr/>
        </p:nvSpPr>
        <p:spPr>
          <a:xfrm>
            <a:off x="520874" y="3183241"/>
            <a:ext cx="1789631" cy="646331"/>
          </a:xfrm>
          <a:prstGeom prst="rect">
            <a:avLst/>
          </a:prstGeom>
          <a:solidFill>
            <a:srgbClr val="F9F8DF"/>
          </a:solidFill>
          <a:ln w="19050">
            <a:solidFill>
              <a:srgbClr val="0033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tabLst>
                <a:tab pos="1255713" algn="l"/>
              </a:tabLst>
            </a:pPr>
            <a:endParaRPr lang="en-US" b="1" dirty="0" smtClean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tabLst>
                <a:tab pos="1255713" algn="l"/>
              </a:tabLst>
            </a:pP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3399" y="330921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itchFamily="82" charset="2"/>
                <a:ea typeface="Cambria Math" panose="02040503050406030204" pitchFamily="18" charset="0"/>
              </a:rPr>
              <a:t>\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1624" y="320293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06798" y="344701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027772" y="3492611"/>
            <a:ext cx="28600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368302" y="331738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59698" y="320293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59698" y="347135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1715002" y="3492611"/>
            <a:ext cx="2103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074514" y="3338078"/>
            <a:ext cx="258169" cy="806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45326" y="3169690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1074514" y="3569582"/>
            <a:ext cx="176333" cy="887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64964" y="3552573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ounded Rectangle 49"/>
              <p:cNvSpPr/>
              <p:nvPr/>
            </p:nvSpPr>
            <p:spPr>
              <a:xfrm>
                <a:off x="5376059" y="2266708"/>
                <a:ext cx="1866698" cy="610083"/>
              </a:xfrm>
              <a:prstGeom prst="roundRect">
                <a:avLst/>
              </a:prstGeom>
              <a:blipFill>
                <a:blip r:embed="rId10" cstate="print">
                  <a:duotone>
                    <a:srgbClr val="4F81BD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14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20 </a:t>
                </a:r>
                <a:r>
                  <a:rPr lang="en-US" sz="1400" b="1" kern="0" dirty="0">
                    <a:solidFill>
                      <a:srgbClr val="FFFF00"/>
                    </a:solidFill>
                    <a:latin typeface="Bookman Old Style" pitchFamily="18" charset="0"/>
                  </a:rPr>
                  <a:t>: </a:t>
                </a:r>
                <a:r>
                  <a:rPr lang="en-US" sz="14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5 </a:t>
                </a:r>
                <a:r>
                  <a:rPr lang="en-US" sz="1400" b="1" kern="0" dirty="0">
                    <a:solidFill>
                      <a:srgbClr val="FFFF00"/>
                    </a:solidFill>
                    <a:latin typeface="Bookman Old Style" pitchFamily="18" charset="0"/>
                  </a:rPr>
                  <a:t>can also be </a:t>
                </a:r>
              </a:p>
              <a:p>
                <a:pPr algn="ctr"/>
                <a:r>
                  <a:rPr lang="en-US" sz="1400" b="1" kern="0" dirty="0">
                    <a:solidFill>
                      <a:srgbClr val="FFFF00"/>
                    </a:solidFill>
                    <a:latin typeface="Bookman Old Style" pitchFamily="18" charset="0"/>
                  </a:rPr>
                  <a:t>written </a:t>
                </a:r>
                <a:r>
                  <a:rPr lang="en-US" sz="14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en-US" sz="1400" b="1" kern="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0" name="Rounded 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59" y="2266708"/>
                <a:ext cx="1866698" cy="610083"/>
              </a:xfrm>
              <a:prstGeom prst="roundRect">
                <a:avLst/>
              </a:prstGeom>
              <a:blipFill rotWithShape="1">
                <a:blip r:embed="rId11"/>
                <a:stretch>
                  <a:fillRect t="-3922" r="-1948" b="-5882"/>
                </a:stretch>
              </a:blip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5608033" y="3174441"/>
            <a:ext cx="2534515" cy="701275"/>
          </a:xfrm>
          <a:prstGeom prst="roundRect">
            <a:avLst/>
          </a:prstGeom>
          <a:blipFill>
            <a:blip r:embed="rId10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This implies the number </a:t>
            </a:r>
          </a:p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of apples are 4 times</a:t>
            </a:r>
          </a:p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 the number of oranges.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22383" y="3885286"/>
            <a:ext cx="6765932" cy="96471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81000" y="3834617"/>
            <a:ext cx="25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  <a:ea typeface="Cambria Math" pitchFamily="18" charset="0"/>
              </a:rPr>
              <a:t>Total no of fruits in the basket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753764" y="395772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036530" y="3957727"/>
            <a:ext cx="20393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  <a:ea typeface="Cambria Math" pitchFamily="18" charset="0"/>
              </a:rPr>
              <a:t>Number of apples</a:t>
            </a:r>
            <a:endParaRPr lang="en-US" sz="1600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49702" y="395772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  <a:ea typeface="Cambria Math" pitchFamily="18" charset="0"/>
              </a:rPr>
              <a:t>+</a:t>
            </a:r>
            <a:endParaRPr lang="en-US" sz="1600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125596" y="3957727"/>
            <a:ext cx="2185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  <a:ea typeface="Cambria Math" pitchFamily="18" charset="0"/>
              </a:rPr>
              <a:t>Number of oranges</a:t>
            </a:r>
            <a:endParaRPr lang="en-US" sz="1600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743200" y="42481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025966" y="424815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429000" y="42481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711766" y="42481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732183" y="456461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014949" y="456461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5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6" grpId="0" animBg="1"/>
      <p:bldP spid="37" grpId="0"/>
      <p:bldP spid="38" grpId="0"/>
      <p:bldP spid="39" grpId="0"/>
      <p:bldP spid="41" grpId="0"/>
      <p:bldP spid="42" grpId="0"/>
      <p:bldP spid="43" grpId="0"/>
      <p:bldP spid="46" grpId="0"/>
      <p:bldP spid="48" grpId="0"/>
      <p:bldP spid="50" grpId="0" animBg="1"/>
      <p:bldP spid="50" grpId="1" animBg="1"/>
      <p:bldP spid="52" grpId="0" animBg="1"/>
      <p:bldP spid="52" grpId="1" animBg="1"/>
      <p:bldP spid="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ounded Rectangle 94"/>
          <p:cNvSpPr/>
          <p:nvPr/>
        </p:nvSpPr>
        <p:spPr>
          <a:xfrm>
            <a:off x="519672" y="1129148"/>
            <a:ext cx="6903948" cy="372860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54244" y="284133"/>
            <a:ext cx="6969375" cy="801932"/>
            <a:chOff x="1240361" y="2194005"/>
            <a:chExt cx="6969375" cy="801932"/>
          </a:xfrm>
        </p:grpSpPr>
        <p:sp>
          <p:nvSpPr>
            <p:cNvPr id="98" name="Rounded Rectangle 97"/>
            <p:cNvSpPr/>
            <p:nvPr/>
          </p:nvSpPr>
          <p:spPr>
            <a:xfrm>
              <a:off x="1584779" y="2194005"/>
              <a:ext cx="6624957" cy="80193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240361" y="2418875"/>
              <a:ext cx="422279" cy="422279"/>
              <a:chOff x="1240361" y="2418875"/>
              <a:chExt cx="422279" cy="422279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1240361" y="2418875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1279034" y="2457548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276183" y="244330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85" name="Rounded Rectangle 84"/>
          <p:cNvSpPr/>
          <p:nvPr/>
        </p:nvSpPr>
        <p:spPr>
          <a:xfrm>
            <a:off x="2425946" y="4525737"/>
            <a:ext cx="1094927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354362" y="1168982"/>
            <a:ext cx="617476" cy="25144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674619" y="1161615"/>
            <a:ext cx="482755" cy="25144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369701" y="2021353"/>
            <a:ext cx="957488" cy="22632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076129" y="2533152"/>
            <a:ext cx="627468" cy="2103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2831117" y="2525786"/>
            <a:ext cx="217671" cy="2103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372518" y="2525799"/>
            <a:ext cx="424179" cy="2103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64913" y="285226"/>
            <a:ext cx="2401214" cy="351747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55375" y="267854"/>
            <a:ext cx="4016342" cy="351747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94064" y="521174"/>
            <a:ext cx="1720158" cy="351747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2201" y="1696274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Total cost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0026" y="169627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4849" y="1696274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15500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2570" y="2481590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0026" y="19767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4849" y="1976798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15950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0026" y="24815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7606" y="248159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15% of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63339" y="169994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40953" y="1699940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450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80026" y="290389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287606" y="2779410"/>
                <a:ext cx="601447" cy="503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06" y="2779410"/>
                <a:ext cx="601447" cy="503215"/>
              </a:xfrm>
              <a:prstGeom prst="rect">
                <a:avLst/>
              </a:prstGeom>
              <a:blipFill rotWithShape="1">
                <a:blip r:embed="rId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080026" y="346352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80026" y="399424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80026" y="44846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59558" y="4484698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2392.50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69449" y="14411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11515" y="144110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15950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69449" y="173972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615579" y="1739728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18342.50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73801" y="144477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94727" y="1444772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2392.50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4203700" y="1132284"/>
            <a:ext cx="0" cy="36576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806708" y="2903899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01189" y="2903899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15950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2646823" y="3129835"/>
            <a:ext cx="126972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568405" y="3016384"/>
            <a:ext cx="126972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134853" y="1116970"/>
            <a:ext cx="1351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Selling price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69449" y="111697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45509" y="1116970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099445" y="111697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330099" y="1116970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77768" y="533269"/>
            <a:ext cx="1212613" cy="351747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59478" y="757159"/>
            <a:ext cx="2145393" cy="351747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4348047" y="2068947"/>
            <a:ext cx="2879973" cy="470453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20105" y="2035779"/>
            <a:ext cx="3308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r>
              <a:rPr lang="en-US" sz="1400" dirty="0" smtClean="0">
                <a:solidFill>
                  <a:prstClr val="black"/>
                </a:solidFill>
                <a:latin typeface="Symbol" pitchFamily="82" charset="2"/>
                <a:ea typeface="Cambria Math" panose="02040503050406030204" pitchFamily="18" charset="0"/>
                <a:sym typeface="Symbol"/>
              </a:rPr>
              <a:t>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The selling price of the article   	    is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 18342.50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436262" y="1057275"/>
            <a:ext cx="622780" cy="374571"/>
            <a:chOff x="463684" y="1185737"/>
            <a:chExt cx="622780" cy="374571"/>
          </a:xfrm>
        </p:grpSpPr>
        <p:sp>
          <p:nvSpPr>
            <p:cNvPr id="88" name="TextBox 87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780975" y="1123950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Cost price of an article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33979" y="112395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68779" y="1371343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Amount spent on repairs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40405" y="13713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3245449" y="1165930"/>
            <a:ext cx="942226" cy="21624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3248828" y="1415271"/>
            <a:ext cx="696876" cy="21624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188816" y="1123950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15500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195242" y="137134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450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006825" y="2481590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15950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554233" y="357750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2356549" y="3629301"/>
            <a:ext cx="927662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2437123" y="409940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2382103" y="4154758"/>
            <a:ext cx="6309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2322075" y="3886819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23925</a:t>
            </a:r>
            <a:endParaRPr lang="en-US" sz="14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364464" y="3423163"/>
            <a:ext cx="956549" cy="19080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267223" y="3368070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15 × 1595</a:t>
            </a:r>
            <a:endParaRPr lang="en-US" sz="1400" b="1" i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264297" y="522482"/>
            <a:ext cx="3171462" cy="351747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34699" y="222906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267125" y="2229064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 % = 15%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8745" y="282708"/>
            <a:ext cx="6604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The cost of an article was </a:t>
            </a:r>
            <a:r>
              <a:rPr lang="en-US" sz="16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15,500. </a:t>
            </a:r>
            <a:r>
              <a:rPr lang="en-US" sz="16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450 were spent on its repairs. If it is sold for a profit of 15%, find the selling price of the article.</a:t>
            </a:r>
            <a:endParaRPr lang="en-US" sz="16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5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85" grpId="0" animBg="1"/>
      <p:bldP spid="85" grpId="1" animBg="1"/>
      <p:bldP spid="84" grpId="0" animBg="1"/>
      <p:bldP spid="84" grpId="1" animBg="1"/>
      <p:bldP spid="82" grpId="0" animBg="1"/>
      <p:bldP spid="82" grpId="1" animBg="1"/>
      <p:bldP spid="83" grpId="0" animBg="1"/>
      <p:bldP spid="83" grpId="1" animBg="1"/>
      <p:bldP spid="83" grpId="2" animBg="1"/>
      <p:bldP spid="83" grpId="3" animBg="1"/>
      <p:bldP spid="67" grpId="0" animBg="1"/>
      <p:bldP spid="67" grpId="1" animBg="1"/>
      <p:bldP spid="66" grpId="0" animBg="1"/>
      <p:bldP spid="66" grpId="1" animBg="1"/>
      <p:bldP spid="65" grpId="0" animBg="1"/>
      <p:bldP spid="65" grpId="1" animBg="1"/>
      <p:bldP spid="55" grpId="0" animBg="1"/>
      <p:bldP spid="55" grpId="1" animBg="1"/>
      <p:bldP spid="54" grpId="0" animBg="1"/>
      <p:bldP spid="54" grpId="1" animBg="1"/>
      <p:bldP spid="33" grpId="0" animBg="1"/>
      <p:bldP spid="33" grpId="1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34" grpId="0"/>
      <p:bldP spid="35" grpId="0"/>
      <p:bldP spid="37" grpId="0"/>
      <p:bldP spid="38" grpId="0"/>
      <p:bldP spid="39" grpId="0"/>
      <p:bldP spid="41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14" grpId="0"/>
      <p:bldP spid="15" grpId="0"/>
      <p:bldP spid="76" grpId="0"/>
      <p:bldP spid="77" grpId="0"/>
      <p:bldP spid="78" grpId="0"/>
      <p:bldP spid="79" grpId="0"/>
      <p:bldP spid="80" grpId="0"/>
      <p:bldP spid="103" grpId="0" animBg="1"/>
      <p:bldP spid="103" grpId="1" animBg="1"/>
      <p:bldP spid="104" grpId="0" animBg="1"/>
      <p:bldP spid="104" grpId="1" animBg="1"/>
      <p:bldP spid="106" grpId="0" animBg="1"/>
      <p:bldP spid="86" grpId="0"/>
      <p:bldP spid="75" grpId="0"/>
      <p:bldP spid="90" grpId="0"/>
      <p:bldP spid="92" grpId="0"/>
      <p:bldP spid="93" grpId="0"/>
      <p:bldP spid="96" grpId="0" animBg="1"/>
      <p:bldP spid="96" grpId="1" animBg="1"/>
      <p:bldP spid="105" grpId="0" animBg="1"/>
      <p:bldP spid="105" grpId="1" animBg="1"/>
      <p:bldP spid="91" grpId="0"/>
      <p:bldP spid="94" grpId="0"/>
      <p:bldP spid="107" grpId="0"/>
      <p:bldP spid="108" grpId="0"/>
      <p:bldP spid="111" grpId="0"/>
      <p:bldP spid="113" grpId="0"/>
      <p:bldP spid="114" grpId="0" animBg="1"/>
      <p:bldP spid="114" grpId="1" animBg="1"/>
      <p:bldP spid="110" grpId="0"/>
      <p:bldP spid="116" grpId="0" animBg="1"/>
      <p:bldP spid="116" grpId="1" animBg="1"/>
      <p:bldP spid="117" grpId="0"/>
      <p:bldP spid="118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/>
          <p:cNvSpPr/>
          <p:nvPr/>
        </p:nvSpPr>
        <p:spPr>
          <a:xfrm>
            <a:off x="503235" y="1112887"/>
            <a:ext cx="8147304" cy="373911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425060" y="284133"/>
            <a:ext cx="7088443" cy="801932"/>
            <a:chOff x="1240361" y="2194005"/>
            <a:chExt cx="7088443" cy="801932"/>
          </a:xfrm>
        </p:grpSpPr>
        <p:sp>
          <p:nvSpPr>
            <p:cNvPr id="111" name="Rounded Rectangle 110"/>
            <p:cNvSpPr/>
            <p:nvPr/>
          </p:nvSpPr>
          <p:spPr>
            <a:xfrm>
              <a:off x="1604235" y="2194005"/>
              <a:ext cx="6724569" cy="80193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240361" y="2418875"/>
              <a:ext cx="422279" cy="422279"/>
              <a:chOff x="1240361" y="2418875"/>
              <a:chExt cx="422279" cy="422279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1240361" y="2418875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279034" y="2457548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276183" y="244330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98" name="Rounded Rectangle 97"/>
          <p:cNvSpPr/>
          <p:nvPr/>
        </p:nvSpPr>
        <p:spPr>
          <a:xfrm>
            <a:off x="1604927" y="2404637"/>
            <a:ext cx="726110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225728" y="2723610"/>
            <a:ext cx="506048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571669" y="1336553"/>
            <a:ext cx="849009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567980" y="2731711"/>
            <a:ext cx="437032" cy="20780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2199772" y="1622474"/>
            <a:ext cx="402832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961535" y="1632202"/>
            <a:ext cx="225210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605543" y="1622474"/>
            <a:ext cx="325099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43407" y="513023"/>
            <a:ext cx="3347594" cy="333430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780530" y="263691"/>
            <a:ext cx="1734763" cy="333430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28958" y="260468"/>
            <a:ext cx="4921148" cy="333430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30636" y="757514"/>
            <a:ext cx="6010018" cy="333430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1031" y="1070754"/>
            <a:ext cx="963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u="sng" dirty="0" smtClean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For VCR</a:t>
            </a:r>
            <a:endParaRPr lang="en-US" sz="1400" b="1" u="sng" dirty="0">
              <a:solidFill>
                <a:srgbClr val="FF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0416" y="1293603"/>
            <a:ext cx="436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5022" y="129360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0957" y="129360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8000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5022" y="19765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80195" y="1853200"/>
                <a:ext cx="601447" cy="498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195" y="1853200"/>
                <a:ext cx="601447" cy="498983"/>
              </a:xfrm>
              <a:prstGeom prst="rect">
                <a:avLst/>
              </a:prstGeom>
              <a:blipFill rotWithShape="1"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942737" y="1948803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1581" y="1948803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5022" y="235465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64028" y="2354652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320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2524" y="1581150"/>
            <a:ext cx="596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Loss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5022" y="158115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43365" y="1581150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4% of C.P.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7251" y="267814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15022" y="267814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23791" y="2678142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58778" y="2678142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778" y="2678142"/>
                <a:ext cx="335348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187378" y="2678142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Loss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15022" y="32057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783703" y="1123681"/>
            <a:ext cx="0" cy="3731118"/>
          </a:xfrm>
          <a:prstGeom prst="line">
            <a:avLst/>
          </a:prstGeom>
          <a:ln>
            <a:solidFill>
              <a:srgbClr val="7030A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215022" y="294843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41611" y="2948436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945382" y="2948436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382" y="2948436"/>
                <a:ext cx="335348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2195918" y="294843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431328" y="1041014"/>
            <a:ext cx="622780" cy="374571"/>
            <a:chOff x="463684" y="1185737"/>
            <a:chExt cx="622780" cy="374571"/>
          </a:xfrm>
        </p:grpSpPr>
        <p:sp>
          <p:nvSpPr>
            <p:cNvPr id="106" name="TextBox 105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cxnSp>
        <p:nvCxnSpPr>
          <p:cNvPr id="146" name="Straight Connector 145"/>
          <p:cNvCxnSpPr/>
          <p:nvPr/>
        </p:nvCxnSpPr>
        <p:spPr>
          <a:xfrm flipH="1">
            <a:off x="1842126" y="2200507"/>
            <a:ext cx="104935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2614106" y="2065020"/>
            <a:ext cx="104935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1726373" y="2193475"/>
            <a:ext cx="104935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2498353" y="2057988"/>
            <a:ext cx="104935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ounded Rectangle 149"/>
          <p:cNvSpPr/>
          <p:nvPr/>
        </p:nvSpPr>
        <p:spPr>
          <a:xfrm>
            <a:off x="1582269" y="4612916"/>
            <a:ext cx="726110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124468" y="1183078"/>
            <a:ext cx="593382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1549011" y="3698753"/>
            <a:ext cx="849009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3443712" y="1191179"/>
            <a:ext cx="437032" cy="20780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2177114" y="3947210"/>
            <a:ext cx="402832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1938877" y="3956938"/>
            <a:ext cx="225210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1582885" y="3947210"/>
            <a:ext cx="325099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542367" y="506294"/>
            <a:ext cx="2793853" cy="34696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37296" y="3434391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u="sng" dirty="0" smtClean="0">
                <a:solidFill>
                  <a:srgbClr val="FF0000"/>
                </a:solidFill>
                <a:latin typeface="Bookman Old Style" pitchFamily="18" charset="0"/>
                <a:ea typeface="Cambria Math" panose="02040503050406030204" pitchFamily="18" charset="0"/>
              </a:rPr>
              <a:t>For TV</a:t>
            </a:r>
            <a:endParaRPr lang="en-US" sz="1400" b="1" u="sng" dirty="0">
              <a:solidFill>
                <a:srgbClr val="FF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888029" y="3655803"/>
            <a:ext cx="436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215022" y="365580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518299" y="365580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8000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215022" y="424637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457537" y="4122984"/>
                <a:ext cx="601447" cy="498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537" y="4122984"/>
                <a:ext cx="601447" cy="498983"/>
              </a:xfrm>
              <a:prstGeom prst="rect">
                <a:avLst/>
              </a:prstGeom>
              <a:blipFill rotWithShape="1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TextBox 163"/>
          <p:cNvSpPr txBox="1"/>
          <p:nvPr/>
        </p:nvSpPr>
        <p:spPr>
          <a:xfrm>
            <a:off x="1920079" y="4218587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148679" y="4218587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1215022" y="45629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541370" y="4562931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640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13117" y="3905886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215022" y="390588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520707" y="3905886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8% of C.P.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773437" y="113761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113412" y="11376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399523" y="1137610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3834510" y="1137610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510" y="1137610"/>
                <a:ext cx="352982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/>
          <p:cNvSpPr txBox="1"/>
          <p:nvPr/>
        </p:nvSpPr>
        <p:spPr>
          <a:xfrm>
            <a:off x="4063110" y="1137610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113412" y="174752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113412" y="14530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285813" y="1453063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>
                <a:off x="3804947" y="1453063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47" y="1453063"/>
                <a:ext cx="35298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/>
          <p:cNvSpPr txBox="1"/>
          <p:nvPr/>
        </p:nvSpPr>
        <p:spPr>
          <a:xfrm>
            <a:off x="4055483" y="145306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640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 flipH="1">
            <a:off x="1819468" y="4470291"/>
            <a:ext cx="104935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2591448" y="4334804"/>
            <a:ext cx="104935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1703715" y="4463259"/>
            <a:ext cx="104935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2475695" y="4327772"/>
            <a:ext cx="104935" cy="753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81943" y="257858"/>
            <a:ext cx="6990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A VCR and TV were bought for </a:t>
            </a:r>
            <a:r>
              <a:rPr lang="en-US" sz="16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8,000 each. The shopkeeper made a loss of </a:t>
            </a: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4% on the VCR and a profit of 8% on the TV.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Find the gain or loss per cent on the whole transaction.</a:t>
            </a:r>
            <a:endParaRPr lang="en-US" sz="16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597939" y="40444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352998" y="404545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597939" y="454524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083434" y="13127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597939" y="42975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3829050" y="4297596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16320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/>
              <p:cNvSpPr txBox="1"/>
              <p:nvPr/>
            </p:nvSpPr>
            <p:spPr>
              <a:xfrm>
                <a:off x="4764232" y="4298629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1" name="TextBox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232" y="4298629"/>
                <a:ext cx="335348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TextBox 201"/>
          <p:cNvSpPr txBox="1"/>
          <p:nvPr/>
        </p:nvSpPr>
        <p:spPr>
          <a:xfrm>
            <a:off x="5005630" y="4298629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16000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083434" y="192806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404617" y="182288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05" name="Straight Connector 204"/>
          <p:cNvCxnSpPr/>
          <p:nvPr/>
        </p:nvCxnSpPr>
        <p:spPr>
          <a:xfrm flipH="1">
            <a:off x="7365327" y="2089643"/>
            <a:ext cx="6479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7276377" y="205640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16000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/>
              <p:cNvSpPr txBox="1"/>
              <p:nvPr/>
            </p:nvSpPr>
            <p:spPr>
              <a:xfrm>
                <a:off x="7942397" y="1894835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7" name="TextBox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397" y="1894835"/>
                <a:ext cx="373820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TextBox 207"/>
          <p:cNvSpPr txBox="1"/>
          <p:nvPr/>
        </p:nvSpPr>
        <p:spPr>
          <a:xfrm>
            <a:off x="8174842" y="189483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09" name="Straight Connector 208"/>
          <p:cNvCxnSpPr/>
          <p:nvPr/>
        </p:nvCxnSpPr>
        <p:spPr>
          <a:xfrm flipH="1">
            <a:off x="7836397" y="2147863"/>
            <a:ext cx="109897" cy="1208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8498131" y="1990941"/>
            <a:ext cx="120887" cy="1208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715281" y="2155483"/>
            <a:ext cx="109897" cy="1208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8379820" y="1991745"/>
            <a:ext cx="120887" cy="12086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7569201" y="2154445"/>
            <a:ext cx="168401" cy="1098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7720335" y="1931846"/>
            <a:ext cx="120887" cy="998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373690" y="2169685"/>
            <a:ext cx="224143" cy="1098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7477294" y="1942555"/>
            <a:ext cx="261724" cy="908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 rot="21540000">
            <a:off x="7372683" y="168045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 rot="21540000">
            <a:off x="7634704" y="221264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2714625" y="2038572"/>
            <a:ext cx="981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Total CP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3597939" y="203857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4970746" y="203960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597939" y="26148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3597939" y="319045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866659" y="31904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7680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721415" y="319045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4986023" y="319045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8640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597939" y="346215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274073" y="376419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3597939" y="37641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&gt;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810000" y="3764196"/>
            <a:ext cx="436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2982326" y="4044419"/>
            <a:ext cx="713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6252494" y="1307603"/>
            <a:ext cx="939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 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3597939" y="23121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819567" y="2312182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8000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4697452" y="23121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940682" y="2312182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8000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2729052" y="2924175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Total SP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3597939" y="292417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5030114" y="292417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7" name="Rounded Rectangle 246"/>
          <p:cNvSpPr/>
          <p:nvPr/>
        </p:nvSpPr>
        <p:spPr>
          <a:xfrm>
            <a:off x="6377786" y="2762982"/>
            <a:ext cx="2253085" cy="484617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204228" y="2752255"/>
            <a:ext cx="258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	 Profit % on the whole transaction is  2%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0" name="Rounded Rectangle 249"/>
          <p:cNvSpPr/>
          <p:nvPr/>
        </p:nvSpPr>
        <p:spPr>
          <a:xfrm>
            <a:off x="5185435" y="2090014"/>
            <a:ext cx="1021894" cy="2285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3878093" y="2091689"/>
            <a:ext cx="1156335" cy="23318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3825422" y="203857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 of VCR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154238" y="2039605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 of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TV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3328370" y="1787150"/>
            <a:ext cx="861281" cy="23786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5313296" y="2969444"/>
            <a:ext cx="957144" cy="22632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1492206" y="3241921"/>
            <a:ext cx="874735" cy="23551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3928372" y="2976669"/>
            <a:ext cx="1133550" cy="2205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3871080" y="2924175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S.P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of VCR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5251668" y="292417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S.P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of TV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41611" y="3205791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7680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3285813" y="174752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8640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3889167" y="2650282"/>
            <a:ext cx="991570" cy="24265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8" name="Rounded Rectangle 257"/>
          <p:cNvSpPr/>
          <p:nvPr/>
        </p:nvSpPr>
        <p:spPr>
          <a:xfrm>
            <a:off x="3946356" y="3502025"/>
            <a:ext cx="976117" cy="24024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3852332" y="261486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16000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3908782" y="346215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16320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790825" y="376419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MT Extra" pitchFamily="18" charset="2"/>
                <a:ea typeface="Cambria Math" panose="02040503050406030204" pitchFamily="18" charset="0"/>
              </a:rPr>
              <a:t>Q</a:t>
            </a:r>
            <a:endParaRPr lang="en-US" sz="1400" b="1" dirty="0">
              <a:solidFill>
                <a:prstClr val="black"/>
              </a:solidFill>
              <a:latin typeface="MT Extra" pitchFamily="18" charset="2"/>
              <a:ea typeface="Cambria Math" panose="02040503050406030204" pitchFamily="18" charset="0"/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4650040" y="4089697"/>
            <a:ext cx="506049" cy="24163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3903574" y="4087591"/>
            <a:ext cx="513256" cy="23551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3864411" y="4044419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S. P.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597241" y="4045452"/>
            <a:ext cx="61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 P.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2" name="Straight Connector 261"/>
          <p:cNvCxnSpPr/>
          <p:nvPr/>
        </p:nvCxnSpPr>
        <p:spPr>
          <a:xfrm>
            <a:off x="6296902" y="1123681"/>
            <a:ext cx="0" cy="3731118"/>
          </a:xfrm>
          <a:prstGeom prst="line">
            <a:avLst/>
          </a:prstGeom>
          <a:ln>
            <a:solidFill>
              <a:srgbClr val="7030A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7083434" y="240554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7364978" y="240554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3870730" y="4586589"/>
            <a:ext cx="730302" cy="24024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7507940" y="1503668"/>
            <a:ext cx="446514" cy="23924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7422493" y="1256013"/>
            <a:ext cx="602775" cy="23318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829050" y="4545246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320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7369072" y="1187648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Profit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5" name="Straight Connector 194"/>
          <p:cNvCxnSpPr/>
          <p:nvPr/>
        </p:nvCxnSpPr>
        <p:spPr>
          <a:xfrm flipH="1">
            <a:off x="7408670" y="1474371"/>
            <a:ext cx="6043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7454439" y="1465196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7942397" y="1251486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397" y="1251486"/>
                <a:ext cx="373820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TextBox 197"/>
          <p:cNvSpPr txBox="1"/>
          <p:nvPr/>
        </p:nvSpPr>
        <p:spPr>
          <a:xfrm>
            <a:off x="8174842" y="125148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4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0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6" fill="hold">
                      <p:stCondLst>
                        <p:cond delay="indefinite"/>
                      </p:stCondLst>
                      <p:childTnLst>
                        <p:par>
                          <p:cTn id="767" fill="hold">
                            <p:stCondLst>
                              <p:cond delay="0"/>
                            </p:stCondLst>
                            <p:childTnLst>
                              <p:par>
                                <p:cTn id="7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1" fill="hold">
                      <p:stCondLst>
                        <p:cond delay="indefinite"/>
                      </p:stCondLst>
                      <p:childTnLst>
                        <p:par>
                          <p:cTn id="802" fill="hold">
                            <p:stCondLst>
                              <p:cond delay="0"/>
                            </p:stCondLst>
                            <p:childTnLst>
                              <p:par>
                                <p:cTn id="8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>
                            <p:stCondLst>
                              <p:cond delay="500"/>
                            </p:stCondLst>
                            <p:childTnLst>
                              <p:par>
                                <p:cTn id="8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8" fill="hold">
                      <p:stCondLst>
                        <p:cond delay="indefinite"/>
                      </p:stCondLst>
                      <p:childTnLst>
                        <p:par>
                          <p:cTn id="819" fill="hold">
                            <p:stCondLst>
                              <p:cond delay="0"/>
                            </p:stCondLst>
                            <p:childTnLst>
                              <p:par>
                                <p:cTn id="8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500"/>
                            </p:stCondLst>
                            <p:childTnLst>
                              <p:par>
                                <p:cTn id="8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7" fill="hold">
                      <p:stCondLst>
                        <p:cond delay="indefinite"/>
                      </p:stCondLst>
                      <p:childTnLst>
                        <p:par>
                          <p:cTn id="828" fill="hold">
                            <p:stCondLst>
                              <p:cond delay="0"/>
                            </p:stCondLst>
                            <p:childTnLst>
                              <p:par>
                                <p:cTn id="8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2" fill="hold">
                      <p:stCondLst>
                        <p:cond delay="indefinite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98" grpId="0" animBg="1"/>
      <p:bldP spid="98" grpId="1" animBg="1"/>
      <p:bldP spid="97" grpId="0" animBg="1"/>
      <p:bldP spid="97" grpId="1" animBg="1"/>
      <p:bldP spid="96" grpId="0" animBg="1"/>
      <p:bldP spid="96" grpId="1" animBg="1"/>
      <p:bldP spid="96" grpId="2" animBg="1"/>
      <p:bldP spid="96" grpId="3" animBg="1"/>
      <p:bldP spid="96" grpId="4" animBg="1"/>
      <p:bldP spid="96" grpId="5" animBg="1"/>
      <p:bldP spid="95" grpId="0" animBg="1"/>
      <p:bldP spid="95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71" grpId="0" animBg="1"/>
      <p:bldP spid="71" grpId="1" animBg="1"/>
      <p:bldP spid="70" grpId="0" animBg="1"/>
      <p:bldP spid="70" grpId="1" animBg="1"/>
      <p:bldP spid="68" grpId="0" animBg="1"/>
      <p:bldP spid="68" grpId="1" animBg="1"/>
      <p:bldP spid="65" grpId="0" animBg="1"/>
      <p:bldP spid="65" grpId="1" animBg="1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79" grpId="0"/>
      <p:bldP spid="80" grpId="0"/>
      <p:bldP spid="81" grpId="0"/>
      <p:bldP spid="82" grpId="0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2" grpId="2" animBg="1"/>
      <p:bldP spid="152" grpId="3" animBg="1"/>
      <p:bldP spid="152" grpId="4" animBg="1"/>
      <p:bldP spid="152" grpId="5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8" grpId="0"/>
      <p:bldP spid="179" grpId="0"/>
      <p:bldP spid="180" grpId="0"/>
      <p:bldP spid="181" grpId="0"/>
      <p:bldP spid="3" grpId="0"/>
      <p:bldP spid="187" grpId="0"/>
      <p:bldP spid="189" grpId="0"/>
      <p:bldP spid="191" grpId="0"/>
      <p:bldP spid="193" grpId="0"/>
      <p:bldP spid="199" grpId="0"/>
      <p:bldP spid="200" grpId="0"/>
      <p:bldP spid="201" grpId="0"/>
      <p:bldP spid="202" grpId="0"/>
      <p:bldP spid="203" grpId="0"/>
      <p:bldP spid="204" grpId="0"/>
      <p:bldP spid="206" grpId="0"/>
      <p:bldP spid="207" grpId="0"/>
      <p:bldP spid="208" grpId="0"/>
      <p:bldP spid="217" grpId="0"/>
      <p:bldP spid="218" grpId="0"/>
      <p:bldP spid="219" grpId="0"/>
      <p:bldP spid="220" grpId="0"/>
      <p:bldP spid="222" grpId="0"/>
      <p:bldP spid="224" grpId="0"/>
      <p:bldP spid="226" grpId="0"/>
      <p:bldP spid="227" grpId="0"/>
      <p:bldP spid="228" grpId="0"/>
      <p:bldP spid="229" grpId="0"/>
      <p:bldP spid="230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4" grpId="0"/>
      <p:bldP spid="247" grpId="0" animBg="1"/>
      <p:bldP spid="248" grpId="0"/>
      <p:bldP spid="250" grpId="0" animBg="1"/>
      <p:bldP spid="250" grpId="1" animBg="1"/>
      <p:bldP spid="252" grpId="0" animBg="1"/>
      <p:bldP spid="252" grpId="1" animBg="1"/>
      <p:bldP spid="221" grpId="0"/>
      <p:bldP spid="223" grpId="0"/>
      <p:bldP spid="253" grpId="0" animBg="1"/>
      <p:bldP spid="253" grpId="1" animBg="1"/>
      <p:bldP spid="254" grpId="0" animBg="1"/>
      <p:bldP spid="254" grpId="1" animBg="1"/>
      <p:bldP spid="255" grpId="0" animBg="1"/>
      <p:bldP spid="255" grpId="3" animBg="1"/>
      <p:bldP spid="256" grpId="0" animBg="1"/>
      <p:bldP spid="256" grpId="1" animBg="1"/>
      <p:bldP spid="243" grpId="0"/>
      <p:bldP spid="245" grpId="0"/>
      <p:bldP spid="33" grpId="0"/>
      <p:bldP spid="177" grpId="0"/>
      <p:bldP spid="257" grpId="0" animBg="1"/>
      <p:bldP spid="257" grpId="1" animBg="1"/>
      <p:bldP spid="257" grpId="2" animBg="1"/>
      <p:bldP spid="257" grpId="3" animBg="1"/>
      <p:bldP spid="257" grpId="4" animBg="1"/>
      <p:bldP spid="257" grpId="5" animBg="1"/>
      <p:bldP spid="258" grpId="0" animBg="1"/>
      <p:bldP spid="258" grpId="1" animBg="1"/>
      <p:bldP spid="258" grpId="2" animBg="1"/>
      <p:bldP spid="258" grpId="3" animBg="1"/>
      <p:bldP spid="225" grpId="0"/>
      <p:bldP spid="231" grpId="0"/>
      <p:bldP spid="259" grpId="0"/>
      <p:bldP spid="260" grpId="0" animBg="1"/>
      <p:bldP spid="260" grpId="1" animBg="1"/>
      <p:bldP spid="261" grpId="0" animBg="1"/>
      <p:bldP spid="261" grpId="1" animBg="1"/>
      <p:bldP spid="188" grpId="0"/>
      <p:bldP spid="190" grpId="0"/>
      <p:bldP spid="263" grpId="0"/>
      <p:bldP spid="264" grpId="0"/>
      <p:bldP spid="266" grpId="2" animBg="1"/>
      <p:bldP spid="266" grpId="3" animBg="1"/>
      <p:bldP spid="267" grpId="0" animBg="1"/>
      <p:bldP spid="267" grpId="1" animBg="1"/>
      <p:bldP spid="268" grpId="0" animBg="1"/>
      <p:bldP spid="268" grpId="1" animBg="1"/>
      <p:bldP spid="192" grpId="0"/>
      <p:bldP spid="194" grpId="0"/>
      <p:bldP spid="196" grpId="0"/>
      <p:bldP spid="197" grpId="0"/>
      <p:bldP spid="19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494270" y="1134214"/>
            <a:ext cx="8116329" cy="3753717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25060" y="284133"/>
            <a:ext cx="7088443" cy="801932"/>
            <a:chOff x="1240361" y="2194005"/>
            <a:chExt cx="7088443" cy="801932"/>
          </a:xfrm>
        </p:grpSpPr>
        <p:sp>
          <p:nvSpPr>
            <p:cNvPr id="80" name="Rounded Rectangle 79"/>
            <p:cNvSpPr/>
            <p:nvPr/>
          </p:nvSpPr>
          <p:spPr>
            <a:xfrm>
              <a:off x="1604235" y="2194005"/>
              <a:ext cx="6724569" cy="80193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240361" y="2418875"/>
              <a:ext cx="422279" cy="422279"/>
              <a:chOff x="1240361" y="2418875"/>
              <a:chExt cx="422279" cy="42227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1240361" y="2418875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279034" y="2457548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276183" y="244330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250" name="Rounded Rectangle 249"/>
          <p:cNvSpPr/>
          <p:nvPr/>
        </p:nvSpPr>
        <p:spPr>
          <a:xfrm>
            <a:off x="3191464" y="1138859"/>
            <a:ext cx="1071447" cy="23931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21124" y="2140952"/>
            <a:ext cx="765625" cy="24799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1774857" y="2141808"/>
            <a:ext cx="743109" cy="25550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886972" y="744372"/>
            <a:ext cx="3127219" cy="33871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2523099" y="1884277"/>
            <a:ext cx="385145" cy="23460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75700" y="1601012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Rs.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40,000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84169" y="511400"/>
            <a:ext cx="3234306" cy="33871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886670" y="267087"/>
            <a:ext cx="6077622" cy="33871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28370" y="1106970"/>
            <a:ext cx="3217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S.P. of each buffalo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Rs.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20,000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1106" y="1350265"/>
            <a:ext cx="2081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S.P. of two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buffaloes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75700" y="1350265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Rs. 20,000 ×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1837131"/>
            <a:ext cx="30267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One buffalo is sold at 5%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gain.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6048" y="2108401"/>
            <a:ext cx="21964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When C.P. = 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Rs.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100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,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85523" y="2108401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S.P. 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99230" y="2108401"/>
            <a:ext cx="106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Rs. 105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475177" y="135026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420386" y="1057275"/>
            <a:ext cx="622780" cy="374571"/>
            <a:chOff x="463684" y="1185737"/>
            <a:chExt cx="622780" cy="374571"/>
          </a:xfrm>
        </p:grpSpPr>
        <p:sp>
          <p:nvSpPr>
            <p:cNvPr id="75" name="TextBox 74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77" name="Rectangle 76"/>
          <p:cNvSpPr/>
          <p:nvPr/>
        </p:nvSpPr>
        <p:spPr>
          <a:xfrm>
            <a:off x="2614046" y="339205"/>
            <a:ext cx="449273" cy="207035"/>
          </a:xfrm>
          <a:prstGeom prst="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52288" y="2108401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570498" y="2108401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5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50997" y="2379437"/>
            <a:ext cx="1087835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S.P.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0075" y="2379436"/>
            <a:ext cx="160020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300414" y="2764320"/>
            <a:ext cx="612599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105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86730" y="2736218"/>
            <a:ext cx="68967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114550" y="3088170"/>
            <a:ext cx="1037100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92755"/>
              </p:ext>
            </p:extLst>
          </p:nvPr>
        </p:nvGraphicFramePr>
        <p:xfrm>
          <a:off x="716084" y="2415804"/>
          <a:ext cx="2484316" cy="1005840"/>
        </p:xfrm>
        <a:graphic>
          <a:graphicData uri="http://schemas.openxmlformats.org/drawingml/2006/table">
            <a:tbl>
              <a:tblPr firstRow="1" bandRow="1"/>
              <a:tblGrid>
                <a:gridCol w="1188916"/>
                <a:gridCol w="1295400"/>
              </a:tblGrid>
              <a:tr h="258907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281595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281595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3" name="Down Arrow 92"/>
          <p:cNvSpPr/>
          <p:nvPr/>
        </p:nvSpPr>
        <p:spPr>
          <a:xfrm rot="6594163" flipH="1">
            <a:off x="1974876" y="2537304"/>
            <a:ext cx="137160" cy="112471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4" name="Down Arrow 93"/>
          <p:cNvSpPr/>
          <p:nvPr/>
        </p:nvSpPr>
        <p:spPr>
          <a:xfrm rot="4353864" flipV="1">
            <a:off x="1963743" y="2554517"/>
            <a:ext cx="137160" cy="112486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09355" y="3103193"/>
            <a:ext cx="35788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12170" y="3447718"/>
            <a:ext cx="1410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 ×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75177" y="3447718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404967" y="3447718"/>
            <a:ext cx="958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105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99" name="Rectangle 98"/>
          <p:cNvSpPr/>
          <p:nvPr/>
        </p:nvSpPr>
        <p:spPr>
          <a:xfrm>
            <a:off x="2178308" y="3447718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75177" y="3852890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403868" y="3819740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178308" y="3906012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263325" y="403237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932059" y="4062983"/>
            <a:ext cx="1201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 bwMode="auto">
          <a:xfrm flipV="1">
            <a:off x="1378024" y="4162312"/>
            <a:ext cx="346363" cy="5253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1" name="Rectangle 110"/>
          <p:cNvSpPr/>
          <p:nvPr/>
        </p:nvSpPr>
        <p:spPr>
          <a:xfrm>
            <a:off x="1300484" y="4175075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505051" y="3860237"/>
            <a:ext cx="630184" cy="19665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935434" y="3718455"/>
            <a:ext cx="275788" cy="18897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37993" y="3798058"/>
            <a:ext cx="1380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 × 20000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9" name="Straight Connector 118"/>
          <p:cNvCxnSpPr/>
          <p:nvPr/>
        </p:nvCxnSpPr>
        <p:spPr bwMode="auto">
          <a:xfrm flipV="1">
            <a:off x="978131" y="3927309"/>
            <a:ext cx="355051" cy="4526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0" name="Rectangle 119"/>
          <p:cNvSpPr/>
          <p:nvPr/>
        </p:nvSpPr>
        <p:spPr>
          <a:xfrm>
            <a:off x="741715" y="3671974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178679" y="462046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2370209" y="4620465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19047.62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75177" y="428045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 flipH="1">
            <a:off x="2664975" y="439318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21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H="1">
            <a:off x="2482374" y="4438799"/>
            <a:ext cx="732173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 flipH="1">
            <a:off x="2445136" y="4180120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400000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842929" y="4571761"/>
            <a:ext cx="295274" cy="3448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475177" y="462046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78" name="Rectangle 177"/>
          <p:cNvSpPr/>
          <p:nvPr/>
        </p:nvSpPr>
        <p:spPr>
          <a:xfrm>
            <a:off x="1842929" y="4237615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178308" y="4280457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4909168" y="1134214"/>
            <a:ext cx="0" cy="3749040"/>
          </a:xfrm>
          <a:prstGeom prst="line">
            <a:avLst/>
          </a:prstGeom>
          <a:ln>
            <a:solidFill>
              <a:srgbClr val="7030A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5135434" y="1105638"/>
            <a:ext cx="3368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</a:rPr>
              <a:t>C.P. of one buffalo = </a:t>
            </a:r>
            <a:r>
              <a:rPr lang="en-US" sz="1400" b="1" dirty="0" err="1" smtClean="0">
                <a:latin typeface="Bookman Old Style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</a:rPr>
              <a:t>. 19047.62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7083583" y="1930156"/>
            <a:ext cx="656070" cy="24799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6150625" y="1666505"/>
            <a:ext cx="743109" cy="23694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7086254" y="1399694"/>
            <a:ext cx="439019" cy="23460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454844" y="524681"/>
            <a:ext cx="2993399" cy="33871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832968" y="135254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Other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buffalo is sold at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10% loss.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841816" y="1623818"/>
            <a:ext cx="21964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When C.P. = 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Rs.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100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,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418292" y="1897605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S.P. 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861688" y="1897605"/>
            <a:ext cx="944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Rs. 90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985057" y="1897605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6403267" y="1897605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– 10 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6426765" y="2221567"/>
            <a:ext cx="1087835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S.P.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975843" y="2221566"/>
            <a:ext cx="160020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676182" y="2606450"/>
            <a:ext cx="612599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90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362498" y="2578348"/>
            <a:ext cx="68967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6490318" y="2930300"/>
            <a:ext cx="1037100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08" name="Table 2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408750"/>
              </p:ext>
            </p:extLst>
          </p:nvPr>
        </p:nvGraphicFramePr>
        <p:xfrm>
          <a:off x="5091852" y="2257934"/>
          <a:ext cx="2484316" cy="1005840"/>
        </p:xfrm>
        <a:graphic>
          <a:graphicData uri="http://schemas.openxmlformats.org/drawingml/2006/table">
            <a:tbl>
              <a:tblPr firstRow="1" bandRow="1"/>
              <a:tblGrid>
                <a:gridCol w="1188916"/>
                <a:gridCol w="1295400"/>
              </a:tblGrid>
              <a:tr h="258907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281595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281595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9" name="Down Arrow 208"/>
          <p:cNvSpPr/>
          <p:nvPr/>
        </p:nvSpPr>
        <p:spPr>
          <a:xfrm rot="6594163" flipH="1">
            <a:off x="6350644" y="2379434"/>
            <a:ext cx="137160" cy="112471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0" name="Down Arrow 209"/>
          <p:cNvSpPr/>
          <p:nvPr/>
        </p:nvSpPr>
        <p:spPr>
          <a:xfrm rot="4353864" flipV="1">
            <a:off x="6339511" y="2396647"/>
            <a:ext cx="137160" cy="112486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485123" y="2945323"/>
            <a:ext cx="357882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endParaRPr lang="en-US" sz="1400" b="1" i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5287938" y="3289848"/>
            <a:ext cx="1410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 ×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4850945" y="3289848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6780735" y="328984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90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554076" y="3289848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4850945" y="3695020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6779636" y="3661870"/>
            <a:ext cx="310896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6554076" y="3748142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698404" y="387450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90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>
            <a:off x="5307827" y="3905113"/>
            <a:ext cx="1201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 bwMode="auto">
          <a:xfrm flipV="1">
            <a:off x="5903777" y="3992252"/>
            <a:ext cx="133538" cy="7691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6" name="Rounded Rectangle 225"/>
          <p:cNvSpPr/>
          <p:nvPr/>
        </p:nvSpPr>
        <p:spPr>
          <a:xfrm>
            <a:off x="5880819" y="3702367"/>
            <a:ext cx="630184" cy="19665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5308370" y="3694256"/>
            <a:ext cx="250716" cy="18897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5213761" y="3640188"/>
            <a:ext cx="1380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 × 20000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 bwMode="auto">
          <a:xfrm flipV="1">
            <a:off x="5536892" y="3752301"/>
            <a:ext cx="136887" cy="8820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3" name="Rectangle 242"/>
          <p:cNvSpPr/>
          <p:nvPr/>
        </p:nvSpPr>
        <p:spPr>
          <a:xfrm>
            <a:off x="6554447" y="438575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6745977" y="4385755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</a:rPr>
              <a:t>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22222.22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4850945" y="407648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 flipH="1">
            <a:off x="7080428" y="418921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9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1" name="Straight Connector 260"/>
          <p:cNvCxnSpPr/>
          <p:nvPr/>
        </p:nvCxnSpPr>
        <p:spPr>
          <a:xfrm flipH="1">
            <a:off x="6858142" y="4234825"/>
            <a:ext cx="732173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/>
          <p:cNvSpPr/>
          <p:nvPr/>
        </p:nvSpPr>
        <p:spPr>
          <a:xfrm flipH="1">
            <a:off x="6820904" y="3976146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200000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6187439" y="4337051"/>
            <a:ext cx="357791" cy="3448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4850945" y="438575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311" name="Rectangle 310"/>
          <p:cNvSpPr/>
          <p:nvPr/>
        </p:nvSpPr>
        <p:spPr>
          <a:xfrm>
            <a:off x="6218697" y="4033641"/>
            <a:ext cx="310896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6554076" y="4076483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322" name="Picture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20" y="1181861"/>
            <a:ext cx="1540308" cy="3740164"/>
          </a:xfrm>
          <a:prstGeom prst="rect">
            <a:avLst/>
          </a:prstGeom>
        </p:spPr>
      </p:pic>
      <p:sp>
        <p:nvSpPr>
          <p:cNvPr id="323" name="TextBox 322"/>
          <p:cNvSpPr txBox="1"/>
          <p:nvPr/>
        </p:nvSpPr>
        <p:spPr>
          <a:xfrm>
            <a:off x="8674804" y="1495301"/>
            <a:ext cx="9186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200000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8445255" y="1495301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325" name="TextBox 324"/>
          <p:cNvSpPr txBox="1"/>
          <p:nvPr/>
        </p:nvSpPr>
        <p:spPr>
          <a:xfrm>
            <a:off x="8660777" y="1708956"/>
            <a:ext cx="4794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26" name="TextBox 325"/>
          <p:cNvSpPr txBox="1"/>
          <p:nvPr/>
        </p:nvSpPr>
        <p:spPr>
          <a:xfrm>
            <a:off x="8526432" y="1705041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327" name="TextBox 326"/>
          <p:cNvSpPr txBox="1"/>
          <p:nvPr/>
        </p:nvSpPr>
        <p:spPr>
          <a:xfrm>
            <a:off x="8647402" y="1740097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328" name="TextBox 327"/>
          <p:cNvSpPr txBox="1"/>
          <p:nvPr/>
        </p:nvSpPr>
        <p:spPr>
          <a:xfrm>
            <a:off x="8766908" y="1965873"/>
            <a:ext cx="3535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8907875" y="19658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8751422" y="2165316"/>
            <a:ext cx="51687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8513238" y="2140875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8623130" y="2196228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865454" y="2407390"/>
            <a:ext cx="4309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9008956" y="24094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8858740" y="2589346"/>
            <a:ext cx="4580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8686425" y="2583097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8894021" y="2621245"/>
            <a:ext cx="609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8991885" y="2800667"/>
            <a:ext cx="28888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9140092" y="280066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8995508" y="2991610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8903676" y="2984150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8983501" y="3028930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9118387" y="3215199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44" name="Group 343"/>
          <p:cNvGrpSpPr/>
          <p:nvPr/>
        </p:nvGrpSpPr>
        <p:grpSpPr>
          <a:xfrm>
            <a:off x="8552137" y="1537316"/>
            <a:ext cx="1134189" cy="219030"/>
            <a:chOff x="1600200" y="3321325"/>
            <a:chExt cx="374346" cy="164825"/>
          </a:xfrm>
        </p:grpSpPr>
        <p:sp>
          <p:nvSpPr>
            <p:cNvPr id="345" name="Right Bracket 344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5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7" name="TextBox 346"/>
          <p:cNvSpPr txBox="1"/>
          <p:nvPr/>
        </p:nvSpPr>
        <p:spPr>
          <a:xfrm>
            <a:off x="9263188" y="321519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9136485" y="3406142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9020908" y="3398682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9100733" y="3443462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9259063" y="3632470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9406844" y="363247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9280288" y="3823413"/>
            <a:ext cx="4257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54" name="TextBox 353"/>
          <p:cNvSpPr txBox="1"/>
          <p:nvPr/>
        </p:nvSpPr>
        <p:spPr>
          <a:xfrm>
            <a:off x="9143127" y="3815953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9222952" y="3860733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9407555" y="4052484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9543616" y="4047002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9429561" y="4237945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59" name="TextBox 358"/>
          <p:cNvSpPr txBox="1"/>
          <p:nvPr/>
        </p:nvSpPr>
        <p:spPr>
          <a:xfrm>
            <a:off x="9260359" y="4230485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9340184" y="4275265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9563863" y="4467016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2" name="Rounded Rectangle 361"/>
          <p:cNvSpPr/>
          <p:nvPr/>
        </p:nvSpPr>
        <p:spPr>
          <a:xfrm>
            <a:off x="8697145" y="1325046"/>
            <a:ext cx="993099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8635855" y="126532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8763767" y="126532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8902013" y="126532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9031389" y="126532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9158669" y="126532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9278998" y="126532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9353360" y="126532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9480640" y="126532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71" name="Rectangle 370"/>
          <p:cNvSpPr/>
          <p:nvPr/>
        </p:nvSpPr>
        <p:spPr>
          <a:xfrm>
            <a:off x="5072452" y="4613782"/>
            <a:ext cx="3538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</a:rPr>
              <a:t>C.P. of other buffalo = </a:t>
            </a:r>
            <a:r>
              <a:rPr lang="en-US" sz="1400" b="1" dirty="0" err="1" smtClean="0">
                <a:latin typeface="Bookman Old Style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</a:rPr>
              <a:t>. 22222.22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850945" y="4613782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373" name="Rectangle 372"/>
          <p:cNvSpPr/>
          <p:nvPr/>
        </p:nvSpPr>
        <p:spPr>
          <a:xfrm>
            <a:off x="4850945" y="110563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257175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milkman sold two of his buffaloes for </a:t>
            </a:r>
            <a:r>
              <a:rPr lang="en-US" sz="16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.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20,000 each. </a:t>
            </a:r>
            <a:endParaRPr lang="en-US" sz="1600" b="1" dirty="0" smtClean="0">
              <a:latin typeface="Bookman Old Style" pitchFamily="18" charset="0"/>
              <a:ea typeface="Cambria Math" pitchFamily="18" charset="0"/>
            </a:endParaRP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On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one he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made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a gain of 5%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and on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the other a loss of 10%. </a:t>
            </a:r>
            <a:endParaRPr lang="en-US" sz="1600" b="1" dirty="0" smtClean="0">
              <a:latin typeface="Bookman Old Style" pitchFamily="18" charset="0"/>
              <a:ea typeface="Cambria Math" pitchFamily="18" charset="0"/>
            </a:endParaRP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Find his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overall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gain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or loss. (Hint: Find CP of each)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727" y="1762388"/>
            <a:ext cx="1662527" cy="3740164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-884541" y="2075828"/>
            <a:ext cx="9186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400000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-1208936" y="2075828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21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-898568" y="2289483"/>
            <a:ext cx="4794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-1032913" y="2285568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-911943" y="2320624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-912149" y="2546400"/>
            <a:ext cx="4938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19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-651470" y="254640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-915638" y="2745843"/>
            <a:ext cx="6250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189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-1046107" y="2721402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-936215" y="2776755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-692609" y="2987917"/>
            <a:ext cx="4309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-548861" y="299001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-406629" y="2990014"/>
            <a:ext cx="3382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-548514" y="3203294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84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-817318" y="319583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-617410" y="3240614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-549152" y="3426883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16</a:t>
            </a:r>
          </a:p>
        </p:txBody>
      </p:sp>
      <p:grpSp>
        <p:nvGrpSpPr>
          <p:cNvPr id="149" name="Group 148"/>
          <p:cNvGrpSpPr/>
          <p:nvPr/>
        </p:nvGrpSpPr>
        <p:grpSpPr>
          <a:xfrm>
            <a:off x="-1007208" y="2117843"/>
            <a:ext cx="1134189" cy="219030"/>
            <a:chOff x="1600200" y="3321325"/>
            <a:chExt cx="374346" cy="164825"/>
          </a:xfrm>
        </p:grpSpPr>
        <p:sp>
          <p:nvSpPr>
            <p:cNvPr id="150" name="Right Bracket 149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51" name="Straight Connector 150"/>
            <p:cNvCxnSpPr>
              <a:stCxn id="150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/>
          <p:cNvSpPr txBox="1"/>
          <p:nvPr/>
        </p:nvSpPr>
        <p:spPr>
          <a:xfrm>
            <a:off x="-301004" y="342688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-559576" y="3617826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147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-700086" y="3610366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-500178" y="3655146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-435478" y="3844154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13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-182343" y="384415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-424627" y="4035097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126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-577867" y="4027637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-377959" y="4072417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-192420" y="4264168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-65111" y="425868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181746" y="4449629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21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-358181" y="4442169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-257946" y="4509048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-192469" y="4678700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19</a:t>
            </a:r>
          </a:p>
        </p:txBody>
      </p:sp>
      <p:sp>
        <p:nvSpPr>
          <p:cNvPr id="167" name="Rounded Rectangle 166"/>
          <p:cNvSpPr/>
          <p:nvPr/>
        </p:nvSpPr>
        <p:spPr>
          <a:xfrm>
            <a:off x="-908711" y="1905573"/>
            <a:ext cx="1132008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-989040" y="184585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-861128" y="184585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-722882" y="184585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-593506" y="184585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-466226" y="184585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-345897" y="184585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-271535" y="184585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-144255" y="184585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0948" y="467870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-189925" y="4879823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189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-366360" y="4872363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-121886" y="4939242"/>
            <a:ext cx="5870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6854" y="5108894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-523" y="184585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107" name="Curved Up Arrow 106"/>
          <p:cNvSpPr/>
          <p:nvPr/>
        </p:nvSpPr>
        <p:spPr>
          <a:xfrm flipH="1">
            <a:off x="1623679" y="3664419"/>
            <a:ext cx="936737" cy="234128"/>
          </a:xfrm>
          <a:prstGeom prst="curvedUp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221" name="Curved Up Arrow 220"/>
          <p:cNvSpPr/>
          <p:nvPr/>
        </p:nvSpPr>
        <p:spPr>
          <a:xfrm flipH="1">
            <a:off x="5999447" y="3506549"/>
            <a:ext cx="936737" cy="234128"/>
          </a:xfrm>
          <a:prstGeom prst="curvedUp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00"/>
                            </p:stCondLst>
                            <p:childTnLst>
                              <p:par>
                                <p:cTn id="3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8" fill="hold">
                      <p:stCondLst>
                        <p:cond delay="indefinite"/>
                      </p:stCondLst>
                      <p:childTnLst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8" fill="hold">
                      <p:stCondLst>
                        <p:cond delay="indefinite"/>
                      </p:stCondLst>
                      <p:childTnLst>
                        <p:par>
                          <p:cTn id="819" fill="hold">
                            <p:stCondLst>
                              <p:cond delay="0"/>
                            </p:stCondLst>
                            <p:childTnLst>
                              <p:par>
                                <p:cTn id="8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2" fill="hold">
                      <p:stCondLst>
                        <p:cond delay="indefinite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2" fill="hold">
                      <p:stCondLst>
                        <p:cond delay="indefinite"/>
                      </p:stCondLst>
                      <p:childTnLst>
                        <p:par>
                          <p:cTn id="853" fill="hold">
                            <p:stCondLst>
                              <p:cond delay="0"/>
                            </p:stCondLst>
                            <p:childTnLst>
                              <p:par>
                                <p:cTn id="8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>
                      <p:stCondLst>
                        <p:cond delay="indefinite"/>
                      </p:stCondLst>
                      <p:childTnLst>
                        <p:par>
                          <p:cTn id="877" fill="hold">
                            <p:stCondLst>
                              <p:cond delay="0"/>
                            </p:stCondLst>
                            <p:childTnLst>
                              <p:par>
                                <p:cTn id="8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6" fill="hold">
                            <p:stCondLst>
                              <p:cond delay="500"/>
                            </p:stCondLst>
                            <p:childTnLst>
                              <p:par>
                                <p:cTn id="8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4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9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0" fill="hold">
                      <p:stCondLst>
                        <p:cond delay="indefinite"/>
                      </p:stCondLst>
                      <p:childTnLst>
                        <p:par>
                          <p:cTn id="901" fill="hold">
                            <p:stCondLst>
                              <p:cond delay="0"/>
                            </p:stCondLst>
                            <p:childTnLst>
                              <p:par>
                                <p:cTn id="9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9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4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9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4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5" fill="hold">
                      <p:stCondLst>
                        <p:cond delay="indefinite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9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0" fill="hold">
                      <p:stCondLst>
                        <p:cond delay="indefinite"/>
                      </p:stCondLst>
                      <p:childTnLst>
                        <p:par>
                          <p:cTn id="931" fill="hold">
                            <p:stCondLst>
                              <p:cond delay="0"/>
                            </p:stCondLst>
                            <p:childTnLst>
                              <p:par>
                                <p:cTn id="9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4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9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0" fill="hold">
                      <p:stCondLst>
                        <p:cond delay="indefinite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4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9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0" fill="hold">
                      <p:stCondLst>
                        <p:cond delay="indefinite"/>
                      </p:stCondLst>
                      <p:childTnLst>
                        <p:par>
                          <p:cTn id="951" fill="hold">
                            <p:stCondLst>
                              <p:cond delay="0"/>
                            </p:stCondLst>
                            <p:childTnLst>
                              <p:par>
                                <p:cTn id="9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4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9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0" fill="hold">
                      <p:stCondLst>
                        <p:cond delay="indefinite"/>
                      </p:stCondLst>
                      <p:childTnLst>
                        <p:par>
                          <p:cTn id="961" fill="hold">
                            <p:stCondLst>
                              <p:cond delay="0"/>
                            </p:stCondLst>
                            <p:childTnLst>
                              <p:par>
                                <p:cTn id="9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4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5" fill="hold">
                      <p:stCondLst>
                        <p:cond delay="indefinite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9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0" fill="hold">
                      <p:stCondLst>
                        <p:cond delay="indefinite"/>
                      </p:stCondLst>
                      <p:childTnLst>
                        <p:par>
                          <p:cTn id="971" fill="hold">
                            <p:stCondLst>
                              <p:cond delay="0"/>
                            </p:stCondLst>
                            <p:childTnLst>
                              <p:par>
                                <p:cTn id="9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4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5" fill="hold">
                      <p:stCondLst>
                        <p:cond delay="indefinite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9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4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5" fill="hold">
                      <p:stCondLst>
                        <p:cond delay="indefinite"/>
                      </p:stCondLst>
                      <p:childTnLst>
                        <p:par>
                          <p:cTn id="986" fill="hold">
                            <p:stCondLst>
                              <p:cond delay="0"/>
                            </p:stCondLst>
                            <p:childTnLst>
                              <p:par>
                                <p:cTn id="9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9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0" fill="hold">
                      <p:stCondLst>
                        <p:cond delay="indefinite"/>
                      </p:stCondLst>
                      <p:childTnLst>
                        <p:par>
                          <p:cTn id="991" fill="hold">
                            <p:stCondLst>
                              <p:cond delay="0"/>
                            </p:stCondLst>
                            <p:childTnLst>
                              <p:par>
                                <p:cTn id="9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4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5" fill="hold">
                      <p:stCondLst>
                        <p:cond delay="indefinite"/>
                      </p:stCondLst>
                      <p:childTnLst>
                        <p:par>
                          <p:cTn id="996" fill="hold">
                            <p:stCondLst>
                              <p:cond delay="0"/>
                            </p:stCondLst>
                            <p:childTnLst>
                              <p:par>
                                <p:cTn id="9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9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0" fill="hold">
                      <p:stCondLst>
                        <p:cond delay="indefinite"/>
                      </p:stCondLst>
                      <p:childTnLst>
                        <p:par>
                          <p:cTn id="1001" fill="hold">
                            <p:stCondLst>
                              <p:cond delay="0"/>
                            </p:stCondLst>
                            <p:childTnLst>
                              <p:par>
                                <p:cTn id="10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4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5" fill="hold">
                      <p:stCondLst>
                        <p:cond delay="indefinite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9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0" fill="hold">
                      <p:stCondLst>
                        <p:cond delay="indefinite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4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5" fill="hold">
                      <p:stCondLst>
                        <p:cond delay="indefinite"/>
                      </p:stCondLst>
                      <p:childTnLst>
                        <p:par>
                          <p:cTn id="1016" fill="hold">
                            <p:stCondLst>
                              <p:cond delay="0"/>
                            </p:stCondLst>
                            <p:childTnLst>
                              <p:par>
                                <p:cTn id="10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0" fill="hold">
                      <p:stCondLst>
                        <p:cond delay="indefinite"/>
                      </p:stCondLst>
                      <p:childTnLst>
                        <p:par>
                          <p:cTn id="1021" fill="hold">
                            <p:stCondLst>
                              <p:cond delay="0"/>
                            </p:stCondLst>
                            <p:childTnLst>
                              <p:par>
                                <p:cTn id="10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4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5" fill="hold">
                      <p:stCondLst>
                        <p:cond delay="indefinite"/>
                      </p:stCondLst>
                      <p:childTnLst>
                        <p:par>
                          <p:cTn id="1026" fill="hold">
                            <p:stCondLst>
                              <p:cond delay="0"/>
                            </p:stCondLst>
                            <p:childTnLst>
                              <p:par>
                                <p:cTn id="10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9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0" fill="hold">
                      <p:stCondLst>
                        <p:cond delay="indefinite"/>
                      </p:stCondLst>
                      <p:childTnLst>
                        <p:par>
                          <p:cTn id="1031" fill="hold">
                            <p:stCondLst>
                              <p:cond delay="0"/>
                            </p:stCondLst>
                            <p:childTnLst>
                              <p:par>
                                <p:cTn id="10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4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5" fill="hold">
                      <p:stCondLst>
                        <p:cond delay="indefinite"/>
                      </p:stCondLst>
                      <p:childTnLst>
                        <p:par>
                          <p:cTn id="1036" fill="hold">
                            <p:stCondLst>
                              <p:cond delay="0"/>
                            </p:stCondLst>
                            <p:childTnLst>
                              <p:par>
                                <p:cTn id="10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9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0" fill="hold">
                      <p:stCondLst>
                        <p:cond delay="indefinite"/>
                      </p:stCondLst>
                      <p:childTnLst>
                        <p:par>
                          <p:cTn id="1041" fill="hold">
                            <p:stCondLst>
                              <p:cond delay="0"/>
                            </p:stCondLst>
                            <p:childTnLst>
                              <p:par>
                                <p:cTn id="10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4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5" fill="hold">
                      <p:stCondLst>
                        <p:cond delay="indefinite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9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0" fill="hold">
                      <p:stCondLst>
                        <p:cond delay="indefinite"/>
                      </p:stCondLst>
                      <p:childTnLst>
                        <p:par>
                          <p:cTn id="1051" fill="hold">
                            <p:stCondLst>
                              <p:cond delay="0"/>
                            </p:stCondLst>
                            <p:childTnLst>
                              <p:par>
                                <p:cTn id="10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4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5" fill="hold">
                      <p:stCondLst>
                        <p:cond delay="indefinite"/>
                      </p:stCondLst>
                      <p:childTnLst>
                        <p:par>
                          <p:cTn id="1056" fill="hold">
                            <p:stCondLst>
                              <p:cond delay="0"/>
                            </p:stCondLst>
                            <p:childTnLst>
                              <p:par>
                                <p:cTn id="10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9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0" fill="hold">
                      <p:stCondLst>
                        <p:cond delay="indefinite"/>
                      </p:stCondLst>
                      <p:childTnLst>
                        <p:par>
                          <p:cTn id="1061" fill="hold">
                            <p:stCondLst>
                              <p:cond delay="0"/>
                            </p:stCondLst>
                            <p:childTnLst>
                              <p:par>
                                <p:cTn id="10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4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5" fill="hold">
                      <p:stCondLst>
                        <p:cond delay="indefinite"/>
                      </p:stCondLst>
                      <p:childTnLst>
                        <p:par>
                          <p:cTn id="1066" fill="hold">
                            <p:stCondLst>
                              <p:cond delay="0"/>
                            </p:stCondLst>
                            <p:childTnLst>
                              <p:par>
                                <p:cTn id="10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9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0" fill="hold">
                      <p:stCondLst>
                        <p:cond delay="indefinite"/>
                      </p:stCondLst>
                      <p:childTnLst>
                        <p:par>
                          <p:cTn id="1071" fill="hold">
                            <p:stCondLst>
                              <p:cond delay="0"/>
                            </p:stCondLst>
                            <p:childTnLst>
                              <p:par>
                                <p:cTn id="10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4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5" fill="hold">
                      <p:stCondLst>
                        <p:cond delay="indefinite"/>
                      </p:stCondLst>
                      <p:childTnLst>
                        <p:par>
                          <p:cTn id="1076" fill="hold">
                            <p:stCondLst>
                              <p:cond delay="0"/>
                            </p:stCondLst>
                            <p:childTnLst>
                              <p:par>
                                <p:cTn id="10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9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0" fill="hold">
                      <p:stCondLst>
                        <p:cond delay="indefinite"/>
                      </p:stCondLst>
                      <p:childTnLst>
                        <p:par>
                          <p:cTn id="1081" fill="hold">
                            <p:stCondLst>
                              <p:cond delay="0"/>
                            </p:stCondLst>
                            <p:childTnLst>
                              <p:par>
                                <p:cTn id="10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5" fill="hold">
                      <p:stCondLst>
                        <p:cond delay="indefinite"/>
                      </p:stCondLst>
                      <p:childTnLst>
                        <p:par>
                          <p:cTn id="1086" fill="hold">
                            <p:stCondLst>
                              <p:cond delay="0"/>
                            </p:stCondLst>
                            <p:childTnLst>
                              <p:par>
                                <p:cTn id="10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9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0" fill="hold">
                      <p:stCondLst>
                        <p:cond delay="indefinite"/>
                      </p:stCondLst>
                      <p:childTnLst>
                        <p:par>
                          <p:cTn id="1091" fill="hold">
                            <p:stCondLst>
                              <p:cond delay="0"/>
                            </p:stCondLst>
                            <p:childTnLst>
                              <p:par>
                                <p:cTn id="10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4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5" fill="hold">
                      <p:stCondLst>
                        <p:cond delay="indefinite"/>
                      </p:stCondLst>
                      <p:childTnLst>
                        <p:par>
                          <p:cTn id="1096" fill="hold">
                            <p:stCondLst>
                              <p:cond delay="0"/>
                            </p:stCondLst>
                            <p:childTnLst>
                              <p:par>
                                <p:cTn id="10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9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0" fill="hold">
                      <p:stCondLst>
                        <p:cond delay="indefinite"/>
                      </p:stCondLst>
                      <p:childTnLst>
                        <p:par>
                          <p:cTn id="1101" fill="hold">
                            <p:stCondLst>
                              <p:cond delay="0"/>
                            </p:stCondLst>
                            <p:childTnLst>
                              <p:par>
                                <p:cTn id="1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4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5" fill="hold">
                      <p:stCondLst>
                        <p:cond delay="indefinite"/>
                      </p:stCondLst>
                      <p:childTnLst>
                        <p:par>
                          <p:cTn id="1106" fill="hold">
                            <p:stCondLst>
                              <p:cond delay="0"/>
                            </p:stCondLst>
                            <p:childTnLst>
                              <p:par>
                                <p:cTn id="1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9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0" fill="hold">
                      <p:stCondLst>
                        <p:cond delay="indefinite"/>
                      </p:stCondLst>
                      <p:childTnLst>
                        <p:par>
                          <p:cTn id="1111" fill="hold">
                            <p:stCondLst>
                              <p:cond delay="0"/>
                            </p:stCondLst>
                            <p:childTnLst>
                              <p:par>
                                <p:cTn id="1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4" fill="hold">
                      <p:stCondLst>
                        <p:cond delay="indefinite"/>
                      </p:stCondLst>
                      <p:childTnLst>
                        <p:par>
                          <p:cTn id="1115" fill="hold">
                            <p:stCondLst>
                              <p:cond delay="0"/>
                            </p:stCondLst>
                            <p:childTnLst>
                              <p:par>
                                <p:cTn id="1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8" fill="hold">
                      <p:stCondLst>
                        <p:cond delay="indefinite"/>
                      </p:stCondLst>
                      <p:childTnLst>
                        <p:par>
                          <p:cTn id="1119" fill="hold">
                            <p:stCondLst>
                              <p:cond delay="0"/>
                            </p:stCondLst>
                            <p:childTnLst>
                              <p:par>
                                <p:cTn id="1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7" fill="hold">
                      <p:stCondLst>
                        <p:cond delay="indefinite"/>
                      </p:stCondLst>
                      <p:childTnLst>
                        <p:par>
                          <p:cTn id="1128" fill="hold">
                            <p:stCondLst>
                              <p:cond delay="0"/>
                            </p:stCondLst>
                            <p:childTnLst>
                              <p:par>
                                <p:cTn id="1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2" fill="hold">
                      <p:stCondLst>
                        <p:cond delay="indefinite"/>
                      </p:stCondLst>
                      <p:childTnLst>
                        <p:par>
                          <p:cTn id="1133" fill="hold">
                            <p:stCondLst>
                              <p:cond delay="0"/>
                            </p:stCondLst>
                            <p:childTnLst>
                              <p:par>
                                <p:cTn id="11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0" fill="hold">
                      <p:stCondLst>
                        <p:cond delay="indefinite"/>
                      </p:stCondLst>
                      <p:childTnLst>
                        <p:par>
                          <p:cTn id="1231" fill="hold">
                            <p:stCondLst>
                              <p:cond delay="0"/>
                            </p:stCondLst>
                            <p:childTnLst>
                              <p:par>
                                <p:cTn id="1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4" fill="hold">
                      <p:stCondLst>
                        <p:cond delay="indefinite"/>
                      </p:stCondLst>
                      <p:childTnLst>
                        <p:par>
                          <p:cTn id="1235" fill="hold">
                            <p:stCondLst>
                              <p:cond delay="0"/>
                            </p:stCondLst>
                            <p:childTnLst>
                              <p:par>
                                <p:cTn id="1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50" grpId="0" animBg="1"/>
      <p:bldP spid="250" grpId="1" animBg="1"/>
      <p:bldP spid="245" grpId="0" animBg="1"/>
      <p:bldP spid="245" grpId="1" animBg="1"/>
      <p:bldP spid="246" grpId="0" animBg="1"/>
      <p:bldP spid="246" grpId="1" animBg="1"/>
      <p:bldP spid="233" grpId="0" animBg="1"/>
      <p:bldP spid="233" grpId="1" animBg="1"/>
      <p:bldP spid="219" grpId="0" animBg="1"/>
      <p:bldP spid="219" grpId="1" animBg="1"/>
      <p:bldP spid="17" grpId="0"/>
      <p:bldP spid="61" grpId="0" animBg="1"/>
      <p:bldP spid="61" grpId="1" animBg="1"/>
      <p:bldP spid="60" grpId="0" animBg="1"/>
      <p:bldP spid="60" grpId="2" animBg="1"/>
      <p:bldP spid="14" grpId="0"/>
      <p:bldP spid="15" grpId="0"/>
      <p:bldP spid="16" grpId="0"/>
      <p:bldP spid="18" grpId="0"/>
      <p:bldP spid="19" grpId="0"/>
      <p:bldP spid="20" grpId="0"/>
      <p:bldP spid="21" grpId="0"/>
      <p:bldP spid="237" grpId="0"/>
      <p:bldP spid="77" grpId="0" animBg="1"/>
      <p:bldP spid="77" grpId="1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3" grpId="0" animBg="1"/>
      <p:bldP spid="93" grpId="1" animBg="1"/>
      <p:bldP spid="94" grpId="0" animBg="1"/>
      <p:bldP spid="94" grpId="1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8" grpId="0"/>
      <p:bldP spid="111" grpId="0"/>
      <p:bldP spid="112" grpId="0" animBg="1"/>
      <p:bldP spid="112" grpId="1" animBg="1"/>
      <p:bldP spid="113" grpId="0" animBg="1"/>
      <p:bldP spid="113" grpId="1" animBg="1"/>
      <p:bldP spid="114" grpId="0"/>
      <p:bldP spid="120" grpId="0"/>
      <p:bldP spid="121" grpId="0"/>
      <p:bldP spid="122" grpId="0"/>
      <p:bldP spid="123" grpId="0"/>
      <p:bldP spid="124" grpId="0"/>
      <p:bldP spid="126" grpId="0"/>
      <p:bldP spid="176" grpId="0"/>
      <p:bldP spid="177" grpId="0"/>
      <p:bldP spid="178" grpId="0"/>
      <p:bldP spid="179" grpId="0"/>
      <p:bldP spid="191" grpId="0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9" grpId="0" animBg="1"/>
      <p:bldP spid="209" grpId="1" animBg="1"/>
      <p:bldP spid="210" grpId="0" animBg="1"/>
      <p:bldP spid="210" grpId="1" animBg="1"/>
      <p:bldP spid="211" grpId="0"/>
      <p:bldP spid="212" grpId="0"/>
      <p:bldP spid="214" grpId="0"/>
      <p:bldP spid="215" grpId="0"/>
      <p:bldP spid="216" grpId="0"/>
      <p:bldP spid="217" grpId="0"/>
      <p:bldP spid="218" grpId="0"/>
      <p:bldP spid="220" grpId="0"/>
      <p:bldP spid="222" grpId="0"/>
      <p:bldP spid="226" grpId="0" animBg="1"/>
      <p:bldP spid="226" grpId="1" animBg="1"/>
      <p:bldP spid="228" grpId="0" animBg="1"/>
      <p:bldP spid="228" grpId="1" animBg="1"/>
      <p:bldP spid="230" grpId="0"/>
      <p:bldP spid="243" grpId="0"/>
      <p:bldP spid="251" grpId="0"/>
      <p:bldP spid="257" grpId="0"/>
      <p:bldP spid="260" grpId="0"/>
      <p:bldP spid="262" grpId="0"/>
      <p:bldP spid="309" grpId="0"/>
      <p:bldP spid="310" grpId="0"/>
      <p:bldP spid="311" grpId="0"/>
      <p:bldP spid="312" grpId="0"/>
      <p:bldP spid="323" grpId="0"/>
      <p:bldP spid="323" grpId="1"/>
      <p:bldP spid="324" grpId="0"/>
      <p:bldP spid="324" grpId="1"/>
      <p:bldP spid="325" grpId="0"/>
      <p:bldP spid="325" grpId="1"/>
      <p:bldP spid="326" grpId="0"/>
      <p:bldP spid="326" grpId="1"/>
      <p:bldP spid="327" grpId="0"/>
      <p:bldP spid="327" grpId="1"/>
      <p:bldP spid="328" grpId="0"/>
      <p:bldP spid="328" grpId="1"/>
      <p:bldP spid="329" grpId="0"/>
      <p:bldP spid="329" grpId="1"/>
      <p:bldP spid="330" grpId="0"/>
      <p:bldP spid="330" grpId="1"/>
      <p:bldP spid="331" grpId="0"/>
      <p:bldP spid="331" grpId="1"/>
      <p:bldP spid="332" grpId="0"/>
      <p:bldP spid="332" grpId="1"/>
      <p:bldP spid="333" grpId="0"/>
      <p:bldP spid="333" grpId="1"/>
      <p:bldP spid="334" grpId="0"/>
      <p:bldP spid="334" grpId="1"/>
      <p:bldP spid="335" grpId="0"/>
      <p:bldP spid="335" grpId="1"/>
      <p:bldP spid="336" grpId="0"/>
      <p:bldP spid="336" grpId="1"/>
      <p:bldP spid="337" grpId="0"/>
      <p:bldP spid="337" grpId="1"/>
      <p:bldP spid="338" grpId="0"/>
      <p:bldP spid="338" grpId="1"/>
      <p:bldP spid="339" grpId="0"/>
      <p:bldP spid="339" grpId="1"/>
      <p:bldP spid="340" grpId="0"/>
      <p:bldP spid="340" grpId="1"/>
      <p:bldP spid="341" grpId="0"/>
      <p:bldP spid="341" grpId="1"/>
      <p:bldP spid="342" grpId="0"/>
      <p:bldP spid="342" grpId="1"/>
      <p:bldP spid="343" grpId="0"/>
      <p:bldP spid="343" grpId="1"/>
      <p:bldP spid="347" grpId="0"/>
      <p:bldP spid="347" grpId="1"/>
      <p:bldP spid="348" grpId="0"/>
      <p:bldP spid="348" grpId="1"/>
      <p:bldP spid="349" grpId="0"/>
      <p:bldP spid="349" grpId="1"/>
      <p:bldP spid="350" grpId="0"/>
      <p:bldP spid="350" grpId="1"/>
      <p:bldP spid="351" grpId="0"/>
      <p:bldP spid="351" grpId="1"/>
      <p:bldP spid="352" grpId="0"/>
      <p:bldP spid="352" grpId="1"/>
      <p:bldP spid="353" grpId="0"/>
      <p:bldP spid="353" grpId="1"/>
      <p:bldP spid="354" grpId="0"/>
      <p:bldP spid="354" grpId="1"/>
      <p:bldP spid="355" grpId="0"/>
      <p:bldP spid="355" grpId="1"/>
      <p:bldP spid="356" grpId="0"/>
      <p:bldP spid="356" grpId="1"/>
      <p:bldP spid="357" grpId="0"/>
      <p:bldP spid="357" grpId="1"/>
      <p:bldP spid="358" grpId="0"/>
      <p:bldP spid="358" grpId="1"/>
      <p:bldP spid="359" grpId="0"/>
      <p:bldP spid="359" grpId="1"/>
      <p:bldP spid="360" grpId="0"/>
      <p:bldP spid="360" grpId="1"/>
      <p:bldP spid="361" grpId="0"/>
      <p:bldP spid="361" grpId="1"/>
      <p:bldP spid="362" grpId="0" animBg="1"/>
      <p:bldP spid="362" grpId="1" animBg="1"/>
      <p:bldP spid="362" grpId="2" animBg="1"/>
      <p:bldP spid="363" grpId="0"/>
      <p:bldP spid="363" grpId="1"/>
      <p:bldP spid="364" grpId="0"/>
      <p:bldP spid="364" grpId="1"/>
      <p:bldP spid="365" grpId="0"/>
      <p:bldP spid="365" grpId="1"/>
      <p:bldP spid="366" grpId="0"/>
      <p:bldP spid="366" grpId="1"/>
      <p:bldP spid="367" grpId="0"/>
      <p:bldP spid="367" grpId="1"/>
      <p:bldP spid="368" grpId="0"/>
      <p:bldP spid="368" grpId="1"/>
      <p:bldP spid="369" grpId="0"/>
      <p:bldP spid="369" grpId="1"/>
      <p:bldP spid="370" grpId="0"/>
      <p:bldP spid="370" grpId="1"/>
      <p:bldP spid="371" grpId="0"/>
      <p:bldP spid="372" grpId="0"/>
      <p:bldP spid="373" grpId="0"/>
      <p:bldP spid="8" grpId="0"/>
      <p:bldP spid="128" grpId="0"/>
      <p:bldP spid="128" grpId="1"/>
      <p:bldP spid="129" grpId="0"/>
      <p:bldP spid="129" grpId="1"/>
      <p:bldP spid="130" grpId="0"/>
      <p:bldP spid="130" grpId="1"/>
      <p:bldP spid="131" grpId="0"/>
      <p:bldP spid="131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52" grpId="0"/>
      <p:bldP spid="152" grpId="1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7" grpId="0"/>
      <p:bldP spid="157" grpId="1"/>
      <p:bldP spid="158" grpId="0"/>
      <p:bldP spid="158" grpId="1"/>
      <p:bldP spid="159" grpId="0"/>
      <p:bldP spid="159" grpId="1"/>
      <p:bldP spid="160" grpId="0"/>
      <p:bldP spid="160" grpId="1"/>
      <p:bldP spid="161" grpId="0"/>
      <p:bldP spid="161" grpId="1"/>
      <p:bldP spid="162" grpId="0"/>
      <p:bldP spid="162" grpId="1"/>
      <p:bldP spid="163" grpId="0"/>
      <p:bldP spid="163" grpId="1"/>
      <p:bldP spid="164" grpId="0"/>
      <p:bldP spid="164" grpId="1"/>
      <p:bldP spid="165" grpId="0"/>
      <p:bldP spid="165" grpId="1"/>
      <p:bldP spid="166" grpId="0"/>
      <p:bldP spid="166" grpId="1"/>
      <p:bldP spid="167" grpId="0" animBg="1"/>
      <p:bldP spid="167" grpId="1" animBg="1"/>
      <p:bldP spid="167" grpId="2" animBg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107" grpId="0" animBg="1"/>
      <p:bldP spid="107" grpId="1" animBg="1"/>
      <p:bldP spid="221" grpId="0" animBg="1"/>
      <p:bldP spid="22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494270" y="1134214"/>
            <a:ext cx="8116329" cy="3753717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25060" y="284133"/>
            <a:ext cx="7088443" cy="801932"/>
            <a:chOff x="1240361" y="2194005"/>
            <a:chExt cx="7088443" cy="801932"/>
          </a:xfrm>
        </p:grpSpPr>
        <p:sp>
          <p:nvSpPr>
            <p:cNvPr id="80" name="Rounded Rectangle 79"/>
            <p:cNvSpPr/>
            <p:nvPr/>
          </p:nvSpPr>
          <p:spPr>
            <a:xfrm>
              <a:off x="1604235" y="2194005"/>
              <a:ext cx="6724569" cy="80193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1240361" y="2418875"/>
              <a:ext cx="422279" cy="422279"/>
              <a:chOff x="1240361" y="2418875"/>
              <a:chExt cx="422279" cy="422279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1240361" y="2418875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279034" y="2457548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276183" y="244330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250" name="Rounded Rectangle 249"/>
          <p:cNvSpPr/>
          <p:nvPr/>
        </p:nvSpPr>
        <p:spPr>
          <a:xfrm>
            <a:off x="3191464" y="1138859"/>
            <a:ext cx="1071447" cy="23931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4121124" y="2140952"/>
            <a:ext cx="765625" cy="24799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1774857" y="2141808"/>
            <a:ext cx="743109" cy="25550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886972" y="744372"/>
            <a:ext cx="3127219" cy="33871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2523099" y="1884277"/>
            <a:ext cx="385145" cy="23460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75700" y="1601012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Rs.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40,000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84169" y="511400"/>
            <a:ext cx="3234306" cy="33871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886670" y="267087"/>
            <a:ext cx="6077622" cy="33871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28370" y="1106970"/>
            <a:ext cx="3217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S.P. of each buffalo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Rs.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20,000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1106" y="1350265"/>
            <a:ext cx="2081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S.P. of two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buffaloes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75700" y="1350265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Rs. 20,000 ×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1837131"/>
            <a:ext cx="30267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One buffalo is sold at 5%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gain.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6048" y="2108401"/>
            <a:ext cx="21964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When C.P. = 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Rs.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100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,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85523" y="2108401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S.P. 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99230" y="2108401"/>
            <a:ext cx="1063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Rs. 105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475177" y="135026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420386" y="1057275"/>
            <a:ext cx="622780" cy="374571"/>
            <a:chOff x="463684" y="1185737"/>
            <a:chExt cx="622780" cy="374571"/>
          </a:xfrm>
        </p:grpSpPr>
        <p:sp>
          <p:nvSpPr>
            <p:cNvPr id="75" name="TextBox 74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77" name="Rectangle 76"/>
          <p:cNvSpPr/>
          <p:nvPr/>
        </p:nvSpPr>
        <p:spPr>
          <a:xfrm>
            <a:off x="2614046" y="339205"/>
            <a:ext cx="449273" cy="207035"/>
          </a:xfrm>
          <a:prstGeom prst="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52288" y="2108401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570498" y="2108401"/>
            <a:ext cx="5325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5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50997" y="2379437"/>
            <a:ext cx="1087835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S.P.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00075" y="2379436"/>
            <a:ext cx="160020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300414" y="2764320"/>
            <a:ext cx="612599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105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86730" y="2736218"/>
            <a:ext cx="68967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114550" y="3088170"/>
            <a:ext cx="1037100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933199"/>
              </p:ext>
            </p:extLst>
          </p:nvPr>
        </p:nvGraphicFramePr>
        <p:xfrm>
          <a:off x="716084" y="2415804"/>
          <a:ext cx="2484316" cy="1005840"/>
        </p:xfrm>
        <a:graphic>
          <a:graphicData uri="http://schemas.openxmlformats.org/drawingml/2006/table">
            <a:tbl>
              <a:tblPr firstRow="1" bandRow="1"/>
              <a:tblGrid>
                <a:gridCol w="1188916"/>
                <a:gridCol w="1295400"/>
              </a:tblGrid>
              <a:tr h="258907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281595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281595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3" name="Down Arrow 92"/>
          <p:cNvSpPr/>
          <p:nvPr/>
        </p:nvSpPr>
        <p:spPr>
          <a:xfrm rot="6594163" flipH="1">
            <a:off x="1974876" y="2537304"/>
            <a:ext cx="137160" cy="112471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4" name="Down Arrow 93"/>
          <p:cNvSpPr/>
          <p:nvPr/>
        </p:nvSpPr>
        <p:spPr>
          <a:xfrm rot="4353864" flipV="1">
            <a:off x="1963743" y="2554517"/>
            <a:ext cx="137160" cy="112486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09355" y="3103193"/>
            <a:ext cx="35788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12170" y="3447718"/>
            <a:ext cx="1410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 ×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75177" y="3447718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404967" y="3447718"/>
            <a:ext cx="958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105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99" name="Rectangle 98"/>
          <p:cNvSpPr/>
          <p:nvPr/>
        </p:nvSpPr>
        <p:spPr>
          <a:xfrm>
            <a:off x="2178308" y="3447718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75177" y="3852890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403868" y="3819740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178308" y="3906012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263325" y="403237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932059" y="4062983"/>
            <a:ext cx="1201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 bwMode="auto">
          <a:xfrm flipV="1">
            <a:off x="1378024" y="4162312"/>
            <a:ext cx="346363" cy="5253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1" name="Rectangle 110"/>
          <p:cNvSpPr/>
          <p:nvPr/>
        </p:nvSpPr>
        <p:spPr>
          <a:xfrm>
            <a:off x="1300484" y="4175075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505051" y="3860237"/>
            <a:ext cx="630184" cy="19665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935434" y="3718455"/>
            <a:ext cx="275788" cy="18897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37993" y="3798058"/>
            <a:ext cx="1380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 × 20000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9" name="Straight Connector 118"/>
          <p:cNvCxnSpPr/>
          <p:nvPr/>
        </p:nvCxnSpPr>
        <p:spPr bwMode="auto">
          <a:xfrm flipV="1">
            <a:off x="978131" y="3927309"/>
            <a:ext cx="355051" cy="4526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0" name="Rectangle 119"/>
          <p:cNvSpPr/>
          <p:nvPr/>
        </p:nvSpPr>
        <p:spPr>
          <a:xfrm>
            <a:off x="741715" y="3671974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178679" y="462046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2370209" y="4620465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19047.62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75177" y="428045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 flipH="1">
            <a:off x="2664975" y="439318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21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H="1">
            <a:off x="2482374" y="4438799"/>
            <a:ext cx="732173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 flipH="1">
            <a:off x="2445136" y="4180120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400000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842929" y="4571761"/>
            <a:ext cx="295274" cy="3448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475177" y="462046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78" name="Rectangle 177"/>
          <p:cNvSpPr/>
          <p:nvPr/>
        </p:nvSpPr>
        <p:spPr>
          <a:xfrm>
            <a:off x="1842929" y="4237615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178308" y="4280457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4909168" y="1134214"/>
            <a:ext cx="0" cy="3749040"/>
          </a:xfrm>
          <a:prstGeom prst="line">
            <a:avLst/>
          </a:prstGeom>
          <a:ln>
            <a:solidFill>
              <a:srgbClr val="7030A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5135434" y="1105638"/>
            <a:ext cx="3368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</a:rPr>
              <a:t>C.P. of one buffalo = </a:t>
            </a:r>
            <a:r>
              <a:rPr lang="en-US" sz="1400" b="1" dirty="0" err="1" smtClean="0">
                <a:latin typeface="Bookman Old Style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</a:rPr>
              <a:t>. 19047.62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7083583" y="1930156"/>
            <a:ext cx="656070" cy="24799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6150625" y="1666505"/>
            <a:ext cx="743109" cy="23694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7086254" y="1399694"/>
            <a:ext cx="439019" cy="23460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454844" y="524681"/>
            <a:ext cx="2993399" cy="33871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832968" y="1352548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Other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buffalo is sold at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10% loss.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841816" y="1623818"/>
            <a:ext cx="21964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When C.P. = 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Rs.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100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,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418292" y="1897605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S.P. 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861688" y="1897605"/>
            <a:ext cx="944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Rs. 90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985057" y="1897605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6403267" y="1897605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– 10 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6426765" y="2221567"/>
            <a:ext cx="1087835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S.P.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4975843" y="2221566"/>
            <a:ext cx="160020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676182" y="2606450"/>
            <a:ext cx="612599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90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362498" y="2578348"/>
            <a:ext cx="68967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6490318" y="2930300"/>
            <a:ext cx="1037100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08" name="Table 2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74177"/>
              </p:ext>
            </p:extLst>
          </p:nvPr>
        </p:nvGraphicFramePr>
        <p:xfrm>
          <a:off x="5091852" y="2257934"/>
          <a:ext cx="2484316" cy="1005840"/>
        </p:xfrm>
        <a:graphic>
          <a:graphicData uri="http://schemas.openxmlformats.org/drawingml/2006/table">
            <a:tbl>
              <a:tblPr firstRow="1" bandRow="1"/>
              <a:tblGrid>
                <a:gridCol w="1188916"/>
                <a:gridCol w="1295400"/>
              </a:tblGrid>
              <a:tr h="258907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281595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281595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9" name="Down Arrow 208"/>
          <p:cNvSpPr/>
          <p:nvPr/>
        </p:nvSpPr>
        <p:spPr>
          <a:xfrm rot="6594163" flipH="1">
            <a:off x="6350644" y="2379434"/>
            <a:ext cx="137160" cy="112471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0" name="Down Arrow 209"/>
          <p:cNvSpPr/>
          <p:nvPr/>
        </p:nvSpPr>
        <p:spPr>
          <a:xfrm rot="4353864" flipV="1">
            <a:off x="6339511" y="2396647"/>
            <a:ext cx="137160" cy="112486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485123" y="2945323"/>
            <a:ext cx="357882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endParaRPr lang="en-US" sz="1400" b="1" i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5287938" y="3289848"/>
            <a:ext cx="1410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 ×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4850945" y="3289848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6780735" y="328984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90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554076" y="3289848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4850945" y="3695020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6779636" y="3661870"/>
            <a:ext cx="310896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6554076" y="3748142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698404" y="387450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90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>
            <a:off x="5307827" y="3905113"/>
            <a:ext cx="1201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 bwMode="auto">
          <a:xfrm flipV="1">
            <a:off x="5903777" y="3992252"/>
            <a:ext cx="133538" cy="7691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6" name="Rounded Rectangle 225"/>
          <p:cNvSpPr/>
          <p:nvPr/>
        </p:nvSpPr>
        <p:spPr>
          <a:xfrm>
            <a:off x="5880819" y="3702367"/>
            <a:ext cx="630184" cy="19665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5308370" y="3694256"/>
            <a:ext cx="250716" cy="18897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5213761" y="3640188"/>
            <a:ext cx="1380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 × 20000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 bwMode="auto">
          <a:xfrm flipV="1">
            <a:off x="5536892" y="3752301"/>
            <a:ext cx="136887" cy="8820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3" name="Rectangle 242"/>
          <p:cNvSpPr/>
          <p:nvPr/>
        </p:nvSpPr>
        <p:spPr>
          <a:xfrm>
            <a:off x="6554447" y="438575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6745977" y="4385755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</a:rPr>
              <a:t>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22222.22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4850945" y="407648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 flipH="1">
            <a:off x="7080428" y="418921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9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1" name="Straight Connector 260"/>
          <p:cNvCxnSpPr/>
          <p:nvPr/>
        </p:nvCxnSpPr>
        <p:spPr>
          <a:xfrm flipH="1">
            <a:off x="6858142" y="4234825"/>
            <a:ext cx="732173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/>
          <p:cNvSpPr/>
          <p:nvPr/>
        </p:nvSpPr>
        <p:spPr>
          <a:xfrm flipH="1">
            <a:off x="6820904" y="3976146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200000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6187439" y="4337051"/>
            <a:ext cx="357791" cy="3448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4850945" y="438575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311" name="Rectangle 310"/>
          <p:cNvSpPr/>
          <p:nvPr/>
        </p:nvSpPr>
        <p:spPr>
          <a:xfrm>
            <a:off x="6218697" y="4033641"/>
            <a:ext cx="310896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6554076" y="4076483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5072452" y="4613782"/>
            <a:ext cx="3538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</a:rPr>
              <a:t>C.P. of other buffalo = </a:t>
            </a:r>
            <a:r>
              <a:rPr lang="en-US" sz="1400" b="1" dirty="0" err="1" smtClean="0">
                <a:latin typeface="Bookman Old Style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</a:rPr>
              <a:t>. 22222.22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850945" y="4613782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373" name="Rectangle 372"/>
          <p:cNvSpPr/>
          <p:nvPr/>
        </p:nvSpPr>
        <p:spPr>
          <a:xfrm>
            <a:off x="4850945" y="110563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257175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milkman sold two of his buffaloes for </a:t>
            </a:r>
            <a:r>
              <a:rPr lang="en-US" sz="16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.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20,000 each. </a:t>
            </a:r>
            <a:endParaRPr lang="en-US" sz="1600" b="1" dirty="0" smtClean="0">
              <a:latin typeface="Bookman Old Style" pitchFamily="18" charset="0"/>
              <a:ea typeface="Cambria Math" pitchFamily="18" charset="0"/>
            </a:endParaRP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On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one he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made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a gain of 5%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and on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the other a loss of 10%. </a:t>
            </a:r>
            <a:endParaRPr lang="en-US" sz="1600" b="1" dirty="0" smtClean="0">
              <a:latin typeface="Bookman Old Style" pitchFamily="18" charset="0"/>
              <a:ea typeface="Cambria Math" pitchFamily="18" charset="0"/>
            </a:endParaRP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Find his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overall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gain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or loss. (Hint: Find CP of each)</a:t>
            </a:r>
          </a:p>
        </p:txBody>
      </p:sp>
      <p:sp>
        <p:nvSpPr>
          <p:cNvPr id="107" name="Curved Up Arrow 106"/>
          <p:cNvSpPr/>
          <p:nvPr/>
        </p:nvSpPr>
        <p:spPr>
          <a:xfrm flipH="1">
            <a:off x="1623679" y="3664419"/>
            <a:ext cx="936737" cy="234128"/>
          </a:xfrm>
          <a:prstGeom prst="curvedUp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221" name="Curved Up Arrow 220"/>
          <p:cNvSpPr/>
          <p:nvPr/>
        </p:nvSpPr>
        <p:spPr>
          <a:xfrm flipH="1">
            <a:off x="5999447" y="3506549"/>
            <a:ext cx="936737" cy="234128"/>
          </a:xfrm>
          <a:prstGeom prst="curvedUp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72" y="1170305"/>
            <a:ext cx="1662527" cy="3740164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4102858" y="1483745"/>
            <a:ext cx="9186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400000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778463" y="1483745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21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088831" y="1697400"/>
            <a:ext cx="4794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954486" y="1693485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4075456" y="1728541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075250" y="1954317"/>
            <a:ext cx="4938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19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335929" y="19543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071761" y="2153760"/>
            <a:ext cx="6250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189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941292" y="2129319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051184" y="2184672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294790" y="2395834"/>
            <a:ext cx="4309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438538" y="2397931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580770" y="2397931"/>
            <a:ext cx="3382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438885" y="2611211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84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170081" y="2603751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369989" y="2648531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438247" y="2834800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16</a:t>
            </a:r>
          </a:p>
        </p:txBody>
      </p:sp>
      <p:grpSp>
        <p:nvGrpSpPr>
          <p:cNvPr id="149" name="Group 148"/>
          <p:cNvGrpSpPr/>
          <p:nvPr/>
        </p:nvGrpSpPr>
        <p:grpSpPr>
          <a:xfrm>
            <a:off x="3980191" y="1525760"/>
            <a:ext cx="1134189" cy="219030"/>
            <a:chOff x="1600200" y="3321325"/>
            <a:chExt cx="374346" cy="164825"/>
          </a:xfrm>
        </p:grpSpPr>
        <p:sp>
          <p:nvSpPr>
            <p:cNvPr id="150" name="Right Bracket 149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51" name="Straight Connector 150"/>
            <p:cNvCxnSpPr>
              <a:stCxn id="150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/>
          <p:cNvSpPr txBox="1"/>
          <p:nvPr/>
        </p:nvSpPr>
        <p:spPr>
          <a:xfrm>
            <a:off x="4686395" y="283480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4427823" y="3025743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147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287313" y="3018283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487221" y="3063063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551921" y="3252071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13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805056" y="3252071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62772" y="3443014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126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9532" y="343555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609440" y="3480334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794979" y="3672085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922288" y="366660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805653" y="3857546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21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629218" y="3850086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729453" y="3916965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4794930" y="4086617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19</a:t>
            </a:r>
          </a:p>
        </p:txBody>
      </p:sp>
      <p:sp>
        <p:nvSpPr>
          <p:cNvPr id="167" name="Rounded Rectangle 166"/>
          <p:cNvSpPr/>
          <p:nvPr/>
        </p:nvSpPr>
        <p:spPr>
          <a:xfrm>
            <a:off x="4078688" y="1313490"/>
            <a:ext cx="1132008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998359" y="12537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126271" y="12537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264517" y="12537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393893" y="12537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521173" y="12537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4641502" y="12537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715864" y="12537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843144" y="12537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5058347" y="40866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797474" y="4287740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189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4621039" y="4280280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4865513" y="4347159"/>
            <a:ext cx="5870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5034253" y="4516811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986876" y="125377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pic>
        <p:nvPicPr>
          <p:cNvPr id="322" name="Picture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22" y="1121528"/>
            <a:ext cx="1540308" cy="3740164"/>
          </a:xfrm>
          <a:prstGeom prst="rect">
            <a:avLst/>
          </a:prstGeom>
        </p:spPr>
      </p:pic>
      <p:sp>
        <p:nvSpPr>
          <p:cNvPr id="323" name="TextBox 322"/>
          <p:cNvSpPr txBox="1"/>
          <p:nvPr/>
        </p:nvSpPr>
        <p:spPr>
          <a:xfrm>
            <a:off x="1994606" y="1434968"/>
            <a:ext cx="9186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200000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1765057" y="1434968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325" name="TextBox 324"/>
          <p:cNvSpPr txBox="1"/>
          <p:nvPr/>
        </p:nvSpPr>
        <p:spPr>
          <a:xfrm>
            <a:off x="1980579" y="1648623"/>
            <a:ext cx="4794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26" name="TextBox 325"/>
          <p:cNvSpPr txBox="1"/>
          <p:nvPr/>
        </p:nvSpPr>
        <p:spPr>
          <a:xfrm>
            <a:off x="1846234" y="1644708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327" name="TextBox 326"/>
          <p:cNvSpPr txBox="1"/>
          <p:nvPr/>
        </p:nvSpPr>
        <p:spPr>
          <a:xfrm>
            <a:off x="1967204" y="1679764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328" name="TextBox 327"/>
          <p:cNvSpPr txBox="1"/>
          <p:nvPr/>
        </p:nvSpPr>
        <p:spPr>
          <a:xfrm>
            <a:off x="2086710" y="1905540"/>
            <a:ext cx="3535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2227677" y="190554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2071224" y="2104983"/>
            <a:ext cx="51687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1833040" y="2080542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1942932" y="2135895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2185256" y="2347057"/>
            <a:ext cx="4309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2328758" y="234915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2178542" y="2529013"/>
            <a:ext cx="4580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36" name="TextBox 335"/>
          <p:cNvSpPr txBox="1"/>
          <p:nvPr/>
        </p:nvSpPr>
        <p:spPr>
          <a:xfrm>
            <a:off x="2006227" y="252276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2213823" y="2560912"/>
            <a:ext cx="609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2311687" y="2740334"/>
            <a:ext cx="28888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2459894" y="274033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2315310" y="2931277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2223478" y="2923817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2303303" y="2968597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2438189" y="3154866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44" name="Group 343"/>
          <p:cNvGrpSpPr/>
          <p:nvPr/>
        </p:nvGrpSpPr>
        <p:grpSpPr>
          <a:xfrm>
            <a:off x="1871939" y="1476983"/>
            <a:ext cx="1134189" cy="219030"/>
            <a:chOff x="1600200" y="3321325"/>
            <a:chExt cx="374346" cy="164825"/>
          </a:xfrm>
        </p:grpSpPr>
        <p:sp>
          <p:nvSpPr>
            <p:cNvPr id="345" name="Right Bracket 344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46" name="Straight Connector 345"/>
            <p:cNvCxnSpPr>
              <a:stCxn id="345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7" name="TextBox 346"/>
          <p:cNvSpPr txBox="1"/>
          <p:nvPr/>
        </p:nvSpPr>
        <p:spPr>
          <a:xfrm>
            <a:off x="2582990" y="315486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2456287" y="3345809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2340710" y="3338349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2420535" y="3383129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2578865" y="3572137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2726646" y="357213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2600090" y="3763080"/>
            <a:ext cx="4257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54" name="TextBox 353"/>
          <p:cNvSpPr txBox="1"/>
          <p:nvPr/>
        </p:nvSpPr>
        <p:spPr>
          <a:xfrm>
            <a:off x="2462929" y="3755620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2542754" y="3800400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2727357" y="3992151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2863418" y="398666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2749363" y="4177612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18</a:t>
            </a:r>
          </a:p>
        </p:txBody>
      </p:sp>
      <p:sp>
        <p:nvSpPr>
          <p:cNvPr id="359" name="TextBox 358"/>
          <p:cNvSpPr txBox="1"/>
          <p:nvPr/>
        </p:nvSpPr>
        <p:spPr>
          <a:xfrm>
            <a:off x="2580161" y="4170152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2659986" y="4214932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2883665" y="4406683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2" name="Rounded Rectangle 361"/>
          <p:cNvSpPr/>
          <p:nvPr/>
        </p:nvSpPr>
        <p:spPr>
          <a:xfrm>
            <a:off x="2016947" y="1264713"/>
            <a:ext cx="993099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1955657" y="120499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2083569" y="120499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5" name="TextBox 364"/>
          <p:cNvSpPr txBox="1"/>
          <p:nvPr/>
        </p:nvSpPr>
        <p:spPr>
          <a:xfrm>
            <a:off x="2221815" y="120499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2351191" y="120499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2478471" y="120499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2598800" y="120499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2673162" y="120499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2800442" y="120499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35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00"/>
                            </p:stCondLst>
                            <p:childTnLst>
                              <p:par>
                                <p:cTn id="3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8" fill="hold">
                      <p:stCondLst>
                        <p:cond delay="indefinite"/>
                      </p:stCondLst>
                      <p:childTnLst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8" fill="hold">
                      <p:stCondLst>
                        <p:cond delay="indefinite"/>
                      </p:stCondLst>
                      <p:childTnLst>
                        <p:par>
                          <p:cTn id="819" fill="hold">
                            <p:stCondLst>
                              <p:cond delay="0"/>
                            </p:stCondLst>
                            <p:childTnLst>
                              <p:par>
                                <p:cTn id="8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2" fill="hold">
                      <p:stCondLst>
                        <p:cond delay="indefinite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2" fill="hold">
                      <p:stCondLst>
                        <p:cond delay="indefinite"/>
                      </p:stCondLst>
                      <p:childTnLst>
                        <p:par>
                          <p:cTn id="853" fill="hold">
                            <p:stCondLst>
                              <p:cond delay="0"/>
                            </p:stCondLst>
                            <p:childTnLst>
                              <p:par>
                                <p:cTn id="8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>
                      <p:stCondLst>
                        <p:cond delay="indefinite"/>
                      </p:stCondLst>
                      <p:childTnLst>
                        <p:par>
                          <p:cTn id="877" fill="hold">
                            <p:stCondLst>
                              <p:cond delay="0"/>
                            </p:stCondLst>
                            <p:childTnLst>
                              <p:par>
                                <p:cTn id="8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6" fill="hold">
                            <p:stCondLst>
                              <p:cond delay="500"/>
                            </p:stCondLst>
                            <p:childTnLst>
                              <p:par>
                                <p:cTn id="8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4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9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0" fill="hold">
                      <p:stCondLst>
                        <p:cond delay="indefinite"/>
                      </p:stCondLst>
                      <p:childTnLst>
                        <p:par>
                          <p:cTn id="901" fill="hold">
                            <p:stCondLst>
                              <p:cond delay="0"/>
                            </p:stCondLst>
                            <p:childTnLst>
                              <p:par>
                                <p:cTn id="9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9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4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9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4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5" fill="hold">
                      <p:stCondLst>
                        <p:cond delay="indefinite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9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0" fill="hold">
                      <p:stCondLst>
                        <p:cond delay="indefinite"/>
                      </p:stCondLst>
                      <p:childTnLst>
                        <p:par>
                          <p:cTn id="931" fill="hold">
                            <p:stCondLst>
                              <p:cond delay="0"/>
                            </p:stCondLst>
                            <p:childTnLst>
                              <p:par>
                                <p:cTn id="9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4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9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0" fill="hold">
                      <p:stCondLst>
                        <p:cond delay="indefinite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4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9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0" fill="hold">
                      <p:stCondLst>
                        <p:cond delay="indefinite"/>
                      </p:stCondLst>
                      <p:childTnLst>
                        <p:par>
                          <p:cTn id="951" fill="hold">
                            <p:stCondLst>
                              <p:cond delay="0"/>
                            </p:stCondLst>
                            <p:childTnLst>
                              <p:par>
                                <p:cTn id="9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4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9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0" fill="hold">
                      <p:stCondLst>
                        <p:cond delay="indefinite"/>
                      </p:stCondLst>
                      <p:childTnLst>
                        <p:par>
                          <p:cTn id="961" fill="hold">
                            <p:stCondLst>
                              <p:cond delay="0"/>
                            </p:stCondLst>
                            <p:childTnLst>
                              <p:par>
                                <p:cTn id="9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4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5" fill="hold">
                      <p:stCondLst>
                        <p:cond delay="indefinite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9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0" fill="hold">
                      <p:stCondLst>
                        <p:cond delay="indefinite"/>
                      </p:stCondLst>
                      <p:childTnLst>
                        <p:par>
                          <p:cTn id="971" fill="hold">
                            <p:stCondLst>
                              <p:cond delay="0"/>
                            </p:stCondLst>
                            <p:childTnLst>
                              <p:par>
                                <p:cTn id="9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4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5" fill="hold">
                      <p:stCondLst>
                        <p:cond delay="indefinite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9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4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5" fill="hold">
                      <p:stCondLst>
                        <p:cond delay="indefinite"/>
                      </p:stCondLst>
                      <p:childTnLst>
                        <p:par>
                          <p:cTn id="986" fill="hold">
                            <p:stCondLst>
                              <p:cond delay="0"/>
                            </p:stCondLst>
                            <p:childTnLst>
                              <p:par>
                                <p:cTn id="9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9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0" fill="hold">
                      <p:stCondLst>
                        <p:cond delay="indefinite"/>
                      </p:stCondLst>
                      <p:childTnLst>
                        <p:par>
                          <p:cTn id="991" fill="hold">
                            <p:stCondLst>
                              <p:cond delay="0"/>
                            </p:stCondLst>
                            <p:childTnLst>
                              <p:par>
                                <p:cTn id="9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4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5" fill="hold">
                      <p:stCondLst>
                        <p:cond delay="indefinite"/>
                      </p:stCondLst>
                      <p:childTnLst>
                        <p:par>
                          <p:cTn id="996" fill="hold">
                            <p:stCondLst>
                              <p:cond delay="0"/>
                            </p:stCondLst>
                            <p:childTnLst>
                              <p:par>
                                <p:cTn id="9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9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0" fill="hold">
                      <p:stCondLst>
                        <p:cond delay="indefinite"/>
                      </p:stCondLst>
                      <p:childTnLst>
                        <p:par>
                          <p:cTn id="1001" fill="hold">
                            <p:stCondLst>
                              <p:cond delay="0"/>
                            </p:stCondLst>
                            <p:childTnLst>
                              <p:par>
                                <p:cTn id="10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4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5" fill="hold">
                      <p:stCondLst>
                        <p:cond delay="indefinite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9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0" fill="hold">
                      <p:stCondLst>
                        <p:cond delay="indefinite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4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5" fill="hold">
                      <p:stCondLst>
                        <p:cond delay="indefinite"/>
                      </p:stCondLst>
                      <p:childTnLst>
                        <p:par>
                          <p:cTn id="1016" fill="hold">
                            <p:stCondLst>
                              <p:cond delay="0"/>
                            </p:stCondLst>
                            <p:childTnLst>
                              <p:par>
                                <p:cTn id="10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9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0" fill="hold">
                      <p:stCondLst>
                        <p:cond delay="indefinite"/>
                      </p:stCondLst>
                      <p:childTnLst>
                        <p:par>
                          <p:cTn id="1021" fill="hold">
                            <p:stCondLst>
                              <p:cond delay="0"/>
                            </p:stCondLst>
                            <p:childTnLst>
                              <p:par>
                                <p:cTn id="10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4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5" fill="hold">
                      <p:stCondLst>
                        <p:cond delay="indefinite"/>
                      </p:stCondLst>
                      <p:childTnLst>
                        <p:par>
                          <p:cTn id="1026" fill="hold">
                            <p:stCondLst>
                              <p:cond delay="0"/>
                            </p:stCondLst>
                            <p:childTnLst>
                              <p:par>
                                <p:cTn id="10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9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0" fill="hold">
                      <p:stCondLst>
                        <p:cond delay="indefinite"/>
                      </p:stCondLst>
                      <p:childTnLst>
                        <p:par>
                          <p:cTn id="1031" fill="hold">
                            <p:stCondLst>
                              <p:cond delay="0"/>
                            </p:stCondLst>
                            <p:childTnLst>
                              <p:par>
                                <p:cTn id="10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4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5" fill="hold">
                      <p:stCondLst>
                        <p:cond delay="indefinite"/>
                      </p:stCondLst>
                      <p:childTnLst>
                        <p:par>
                          <p:cTn id="1036" fill="hold">
                            <p:stCondLst>
                              <p:cond delay="0"/>
                            </p:stCondLst>
                            <p:childTnLst>
                              <p:par>
                                <p:cTn id="10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9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0" fill="hold">
                      <p:stCondLst>
                        <p:cond delay="indefinite"/>
                      </p:stCondLst>
                      <p:childTnLst>
                        <p:par>
                          <p:cTn id="1041" fill="hold">
                            <p:stCondLst>
                              <p:cond delay="0"/>
                            </p:stCondLst>
                            <p:childTnLst>
                              <p:par>
                                <p:cTn id="10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4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5" fill="hold">
                      <p:stCondLst>
                        <p:cond delay="indefinite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9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0" fill="hold">
                      <p:stCondLst>
                        <p:cond delay="indefinite"/>
                      </p:stCondLst>
                      <p:childTnLst>
                        <p:par>
                          <p:cTn id="1051" fill="hold">
                            <p:stCondLst>
                              <p:cond delay="0"/>
                            </p:stCondLst>
                            <p:childTnLst>
                              <p:par>
                                <p:cTn id="10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4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5" fill="hold">
                      <p:stCondLst>
                        <p:cond delay="indefinite"/>
                      </p:stCondLst>
                      <p:childTnLst>
                        <p:par>
                          <p:cTn id="1056" fill="hold">
                            <p:stCondLst>
                              <p:cond delay="0"/>
                            </p:stCondLst>
                            <p:childTnLst>
                              <p:par>
                                <p:cTn id="10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9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0" fill="hold">
                      <p:stCondLst>
                        <p:cond delay="indefinite"/>
                      </p:stCondLst>
                      <p:childTnLst>
                        <p:par>
                          <p:cTn id="1061" fill="hold">
                            <p:stCondLst>
                              <p:cond delay="0"/>
                            </p:stCondLst>
                            <p:childTnLst>
                              <p:par>
                                <p:cTn id="10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4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5" fill="hold">
                      <p:stCondLst>
                        <p:cond delay="indefinite"/>
                      </p:stCondLst>
                      <p:childTnLst>
                        <p:par>
                          <p:cTn id="1066" fill="hold">
                            <p:stCondLst>
                              <p:cond delay="0"/>
                            </p:stCondLst>
                            <p:childTnLst>
                              <p:par>
                                <p:cTn id="10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9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0" fill="hold">
                      <p:stCondLst>
                        <p:cond delay="indefinite"/>
                      </p:stCondLst>
                      <p:childTnLst>
                        <p:par>
                          <p:cTn id="1071" fill="hold">
                            <p:stCondLst>
                              <p:cond delay="0"/>
                            </p:stCondLst>
                            <p:childTnLst>
                              <p:par>
                                <p:cTn id="10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4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5" fill="hold">
                      <p:stCondLst>
                        <p:cond delay="indefinite"/>
                      </p:stCondLst>
                      <p:childTnLst>
                        <p:par>
                          <p:cTn id="1076" fill="hold">
                            <p:stCondLst>
                              <p:cond delay="0"/>
                            </p:stCondLst>
                            <p:childTnLst>
                              <p:par>
                                <p:cTn id="10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9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0" fill="hold">
                      <p:stCondLst>
                        <p:cond delay="indefinite"/>
                      </p:stCondLst>
                      <p:childTnLst>
                        <p:par>
                          <p:cTn id="1081" fill="hold">
                            <p:stCondLst>
                              <p:cond delay="0"/>
                            </p:stCondLst>
                            <p:childTnLst>
                              <p:par>
                                <p:cTn id="10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5" fill="hold">
                      <p:stCondLst>
                        <p:cond delay="indefinite"/>
                      </p:stCondLst>
                      <p:childTnLst>
                        <p:par>
                          <p:cTn id="1086" fill="hold">
                            <p:stCondLst>
                              <p:cond delay="0"/>
                            </p:stCondLst>
                            <p:childTnLst>
                              <p:par>
                                <p:cTn id="10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9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0" fill="hold">
                      <p:stCondLst>
                        <p:cond delay="indefinite"/>
                      </p:stCondLst>
                      <p:childTnLst>
                        <p:par>
                          <p:cTn id="1091" fill="hold">
                            <p:stCondLst>
                              <p:cond delay="0"/>
                            </p:stCondLst>
                            <p:childTnLst>
                              <p:par>
                                <p:cTn id="10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4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5" fill="hold">
                      <p:stCondLst>
                        <p:cond delay="indefinite"/>
                      </p:stCondLst>
                      <p:childTnLst>
                        <p:par>
                          <p:cTn id="1096" fill="hold">
                            <p:stCondLst>
                              <p:cond delay="0"/>
                            </p:stCondLst>
                            <p:childTnLst>
                              <p:par>
                                <p:cTn id="10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9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0" fill="hold">
                      <p:stCondLst>
                        <p:cond delay="indefinite"/>
                      </p:stCondLst>
                      <p:childTnLst>
                        <p:par>
                          <p:cTn id="1101" fill="hold">
                            <p:stCondLst>
                              <p:cond delay="0"/>
                            </p:stCondLst>
                            <p:childTnLst>
                              <p:par>
                                <p:cTn id="1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4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5" fill="hold">
                      <p:stCondLst>
                        <p:cond delay="indefinite"/>
                      </p:stCondLst>
                      <p:childTnLst>
                        <p:par>
                          <p:cTn id="1106" fill="hold">
                            <p:stCondLst>
                              <p:cond delay="0"/>
                            </p:stCondLst>
                            <p:childTnLst>
                              <p:par>
                                <p:cTn id="1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9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0" fill="hold">
                      <p:stCondLst>
                        <p:cond delay="indefinite"/>
                      </p:stCondLst>
                      <p:childTnLst>
                        <p:par>
                          <p:cTn id="1111" fill="hold">
                            <p:stCondLst>
                              <p:cond delay="0"/>
                            </p:stCondLst>
                            <p:childTnLst>
                              <p:par>
                                <p:cTn id="1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4" fill="hold">
                      <p:stCondLst>
                        <p:cond delay="indefinite"/>
                      </p:stCondLst>
                      <p:childTnLst>
                        <p:par>
                          <p:cTn id="1115" fill="hold">
                            <p:stCondLst>
                              <p:cond delay="0"/>
                            </p:stCondLst>
                            <p:childTnLst>
                              <p:par>
                                <p:cTn id="1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8" fill="hold">
                      <p:stCondLst>
                        <p:cond delay="indefinite"/>
                      </p:stCondLst>
                      <p:childTnLst>
                        <p:par>
                          <p:cTn id="1119" fill="hold">
                            <p:stCondLst>
                              <p:cond delay="0"/>
                            </p:stCondLst>
                            <p:childTnLst>
                              <p:par>
                                <p:cTn id="1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7" fill="hold">
                      <p:stCondLst>
                        <p:cond delay="indefinite"/>
                      </p:stCondLst>
                      <p:childTnLst>
                        <p:par>
                          <p:cTn id="1128" fill="hold">
                            <p:stCondLst>
                              <p:cond delay="0"/>
                            </p:stCondLst>
                            <p:childTnLst>
                              <p:par>
                                <p:cTn id="1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2" fill="hold">
                      <p:stCondLst>
                        <p:cond delay="indefinite"/>
                      </p:stCondLst>
                      <p:childTnLst>
                        <p:par>
                          <p:cTn id="1133" fill="hold">
                            <p:stCondLst>
                              <p:cond delay="0"/>
                            </p:stCondLst>
                            <p:childTnLst>
                              <p:par>
                                <p:cTn id="11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0" fill="hold">
                      <p:stCondLst>
                        <p:cond delay="indefinite"/>
                      </p:stCondLst>
                      <p:childTnLst>
                        <p:par>
                          <p:cTn id="1231" fill="hold">
                            <p:stCondLst>
                              <p:cond delay="0"/>
                            </p:stCondLst>
                            <p:childTnLst>
                              <p:par>
                                <p:cTn id="1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4" fill="hold">
                      <p:stCondLst>
                        <p:cond delay="indefinite"/>
                      </p:stCondLst>
                      <p:childTnLst>
                        <p:par>
                          <p:cTn id="1235" fill="hold">
                            <p:stCondLst>
                              <p:cond delay="0"/>
                            </p:stCondLst>
                            <p:childTnLst>
                              <p:par>
                                <p:cTn id="1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250" grpId="0" animBg="1"/>
      <p:bldP spid="250" grpId="1" animBg="1"/>
      <p:bldP spid="245" grpId="0" animBg="1"/>
      <p:bldP spid="245" grpId="1" animBg="1"/>
      <p:bldP spid="246" grpId="0" animBg="1"/>
      <p:bldP spid="246" grpId="1" animBg="1"/>
      <p:bldP spid="233" grpId="0" animBg="1"/>
      <p:bldP spid="233" grpId="1" animBg="1"/>
      <p:bldP spid="219" grpId="0" animBg="1"/>
      <p:bldP spid="219" grpId="1" animBg="1"/>
      <p:bldP spid="17" grpId="0"/>
      <p:bldP spid="61" grpId="0" animBg="1"/>
      <p:bldP spid="61" grpId="1" animBg="1"/>
      <p:bldP spid="60" grpId="0" animBg="1"/>
      <p:bldP spid="60" grpId="1" animBg="1"/>
      <p:bldP spid="14" grpId="0"/>
      <p:bldP spid="15" grpId="0"/>
      <p:bldP spid="16" grpId="0"/>
      <p:bldP spid="18" grpId="0"/>
      <p:bldP spid="19" grpId="0"/>
      <p:bldP spid="20" grpId="0"/>
      <p:bldP spid="21" grpId="0"/>
      <p:bldP spid="237" grpId="0"/>
      <p:bldP spid="77" grpId="0" animBg="1"/>
      <p:bldP spid="77" grpId="1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3" grpId="0" animBg="1"/>
      <p:bldP spid="93" grpId="1" animBg="1"/>
      <p:bldP spid="94" grpId="0" animBg="1"/>
      <p:bldP spid="94" grpId="1" animBg="1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8" grpId="0"/>
      <p:bldP spid="111" grpId="0"/>
      <p:bldP spid="112" grpId="0" animBg="1"/>
      <p:bldP spid="112" grpId="1" animBg="1"/>
      <p:bldP spid="113" grpId="0" animBg="1"/>
      <p:bldP spid="113" grpId="1" animBg="1"/>
      <p:bldP spid="114" grpId="0"/>
      <p:bldP spid="120" grpId="0"/>
      <p:bldP spid="121" grpId="0"/>
      <p:bldP spid="122" grpId="0"/>
      <p:bldP spid="123" grpId="0"/>
      <p:bldP spid="124" grpId="0"/>
      <p:bldP spid="126" grpId="0"/>
      <p:bldP spid="176" grpId="0"/>
      <p:bldP spid="177" grpId="0"/>
      <p:bldP spid="178" grpId="0"/>
      <p:bldP spid="179" grpId="0"/>
      <p:bldP spid="191" grpId="0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9" grpId="0" animBg="1"/>
      <p:bldP spid="209" grpId="1" animBg="1"/>
      <p:bldP spid="210" grpId="0" animBg="1"/>
      <p:bldP spid="210" grpId="1" animBg="1"/>
      <p:bldP spid="211" grpId="0"/>
      <p:bldP spid="212" grpId="0"/>
      <p:bldP spid="214" grpId="0"/>
      <p:bldP spid="215" grpId="0"/>
      <p:bldP spid="216" grpId="0"/>
      <p:bldP spid="217" grpId="0"/>
      <p:bldP spid="218" grpId="0"/>
      <p:bldP spid="220" grpId="0"/>
      <p:bldP spid="222" grpId="0"/>
      <p:bldP spid="226" grpId="0" animBg="1"/>
      <p:bldP spid="226" grpId="1" animBg="1"/>
      <p:bldP spid="228" grpId="0" animBg="1"/>
      <p:bldP spid="228" grpId="1" animBg="1"/>
      <p:bldP spid="230" grpId="0"/>
      <p:bldP spid="243" grpId="0"/>
      <p:bldP spid="251" grpId="0"/>
      <p:bldP spid="257" grpId="0"/>
      <p:bldP spid="260" grpId="0"/>
      <p:bldP spid="262" grpId="0"/>
      <p:bldP spid="309" grpId="0"/>
      <p:bldP spid="310" grpId="0"/>
      <p:bldP spid="311" grpId="0"/>
      <p:bldP spid="312" grpId="0"/>
      <p:bldP spid="371" grpId="0"/>
      <p:bldP spid="372" grpId="0"/>
      <p:bldP spid="373" grpId="0"/>
      <p:bldP spid="8" grpId="0"/>
      <p:bldP spid="107" grpId="0" animBg="1"/>
      <p:bldP spid="107" grpId="1" animBg="1"/>
      <p:bldP spid="221" grpId="0" animBg="1"/>
      <p:bldP spid="221" grpId="1" animBg="1"/>
      <p:bldP spid="128" grpId="0"/>
      <p:bldP spid="128" grpId="1"/>
      <p:bldP spid="129" grpId="0"/>
      <p:bldP spid="129" grpId="1"/>
      <p:bldP spid="130" grpId="0"/>
      <p:bldP spid="130" grpId="1"/>
      <p:bldP spid="131" grpId="0"/>
      <p:bldP spid="131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52" grpId="0"/>
      <p:bldP spid="152" grpId="1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7" grpId="0"/>
      <p:bldP spid="157" grpId="1"/>
      <p:bldP spid="158" grpId="0"/>
      <p:bldP spid="158" grpId="1"/>
      <p:bldP spid="159" grpId="0"/>
      <p:bldP spid="159" grpId="1"/>
      <p:bldP spid="160" grpId="0"/>
      <p:bldP spid="160" grpId="1"/>
      <p:bldP spid="161" grpId="0"/>
      <p:bldP spid="161" grpId="1"/>
      <p:bldP spid="162" grpId="0"/>
      <p:bldP spid="162" grpId="1"/>
      <p:bldP spid="163" grpId="0"/>
      <p:bldP spid="163" grpId="1"/>
      <p:bldP spid="164" grpId="0"/>
      <p:bldP spid="164" grpId="1"/>
      <p:bldP spid="165" grpId="0"/>
      <p:bldP spid="165" grpId="1"/>
      <p:bldP spid="166" grpId="0"/>
      <p:bldP spid="166" grpId="1"/>
      <p:bldP spid="167" grpId="0" animBg="1"/>
      <p:bldP spid="167" grpId="1" animBg="1"/>
      <p:bldP spid="167" grpId="2" animBg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323" grpId="0"/>
      <p:bldP spid="323" grpId="1"/>
      <p:bldP spid="324" grpId="0"/>
      <p:bldP spid="324" grpId="1"/>
      <p:bldP spid="325" grpId="0"/>
      <p:bldP spid="325" grpId="1"/>
      <p:bldP spid="326" grpId="0"/>
      <p:bldP spid="326" grpId="1"/>
      <p:bldP spid="327" grpId="0"/>
      <p:bldP spid="327" grpId="1"/>
      <p:bldP spid="328" grpId="0"/>
      <p:bldP spid="328" grpId="1"/>
      <p:bldP spid="329" grpId="0"/>
      <p:bldP spid="329" grpId="1"/>
      <p:bldP spid="330" grpId="0"/>
      <p:bldP spid="330" grpId="1"/>
      <p:bldP spid="331" grpId="0"/>
      <p:bldP spid="331" grpId="1"/>
      <p:bldP spid="332" grpId="0"/>
      <p:bldP spid="332" grpId="1"/>
      <p:bldP spid="333" grpId="0"/>
      <p:bldP spid="333" grpId="1"/>
      <p:bldP spid="334" grpId="0"/>
      <p:bldP spid="334" grpId="1"/>
      <p:bldP spid="335" grpId="0"/>
      <p:bldP spid="335" grpId="1"/>
      <p:bldP spid="336" grpId="0"/>
      <p:bldP spid="336" grpId="1"/>
      <p:bldP spid="337" grpId="0"/>
      <p:bldP spid="337" grpId="1"/>
      <p:bldP spid="338" grpId="0"/>
      <p:bldP spid="338" grpId="1"/>
      <p:bldP spid="339" grpId="0"/>
      <p:bldP spid="339" grpId="1"/>
      <p:bldP spid="340" grpId="0"/>
      <p:bldP spid="340" grpId="1"/>
      <p:bldP spid="341" grpId="0"/>
      <p:bldP spid="341" grpId="1"/>
      <p:bldP spid="342" grpId="0"/>
      <p:bldP spid="342" grpId="1"/>
      <p:bldP spid="343" grpId="0"/>
      <p:bldP spid="343" grpId="1"/>
      <p:bldP spid="347" grpId="0"/>
      <p:bldP spid="347" grpId="1"/>
      <p:bldP spid="348" grpId="0"/>
      <p:bldP spid="348" grpId="1"/>
      <p:bldP spid="349" grpId="0"/>
      <p:bldP spid="349" grpId="1"/>
      <p:bldP spid="350" grpId="0"/>
      <p:bldP spid="350" grpId="1"/>
      <p:bldP spid="351" grpId="0"/>
      <p:bldP spid="351" grpId="1"/>
      <p:bldP spid="352" grpId="0"/>
      <p:bldP spid="352" grpId="1"/>
      <p:bldP spid="353" grpId="0"/>
      <p:bldP spid="353" grpId="1"/>
      <p:bldP spid="354" grpId="0"/>
      <p:bldP spid="354" grpId="1"/>
      <p:bldP spid="355" grpId="0"/>
      <p:bldP spid="355" grpId="1"/>
      <p:bldP spid="356" grpId="0"/>
      <p:bldP spid="356" grpId="1"/>
      <p:bldP spid="357" grpId="0"/>
      <p:bldP spid="357" grpId="1"/>
      <p:bldP spid="358" grpId="0"/>
      <p:bldP spid="358" grpId="1"/>
      <p:bldP spid="359" grpId="0"/>
      <p:bldP spid="359" grpId="1"/>
      <p:bldP spid="360" grpId="0"/>
      <p:bldP spid="360" grpId="1"/>
      <p:bldP spid="361" grpId="0"/>
      <p:bldP spid="361" grpId="1"/>
      <p:bldP spid="362" grpId="0" animBg="1"/>
      <p:bldP spid="362" grpId="1" animBg="1"/>
      <p:bldP spid="362" grpId="2" animBg="1"/>
      <p:bldP spid="363" grpId="0"/>
      <p:bldP spid="363" grpId="1"/>
      <p:bldP spid="364" grpId="0"/>
      <p:bldP spid="364" grpId="1"/>
      <p:bldP spid="365" grpId="0"/>
      <p:bldP spid="365" grpId="1"/>
      <p:bldP spid="366" grpId="0"/>
      <p:bldP spid="366" grpId="1"/>
      <p:bldP spid="367" grpId="0"/>
      <p:bldP spid="367" grpId="1"/>
      <p:bldP spid="368" grpId="0"/>
      <p:bldP spid="368" grpId="1"/>
      <p:bldP spid="369" grpId="0"/>
      <p:bldP spid="369" grpId="1"/>
      <p:bldP spid="370" grpId="0"/>
      <p:bldP spid="370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/>
          <p:cNvSpPr/>
          <p:nvPr/>
        </p:nvSpPr>
        <p:spPr>
          <a:xfrm>
            <a:off x="494270" y="1134214"/>
            <a:ext cx="8116329" cy="3753717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20386" y="1057275"/>
            <a:ext cx="622780" cy="374571"/>
            <a:chOff x="463684" y="1185737"/>
            <a:chExt cx="622780" cy="374571"/>
          </a:xfrm>
        </p:grpSpPr>
        <p:sp>
          <p:nvSpPr>
            <p:cNvPr id="59" name="TextBox 58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1072317" y="2139951"/>
            <a:ext cx="13278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Total C.P.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196266" y="2139951"/>
            <a:ext cx="1206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19,047.62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262628" y="2139951"/>
            <a:ext cx="13904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22,222.22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331953" y="2485632"/>
            <a:ext cx="1342923" cy="2355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048333" y="2444751"/>
            <a:ext cx="19176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Rs. 41,269.84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25060" y="284133"/>
            <a:ext cx="7088443" cy="801932"/>
            <a:chOff x="1240361" y="2194005"/>
            <a:chExt cx="7088443" cy="801932"/>
          </a:xfrm>
        </p:grpSpPr>
        <p:sp>
          <p:nvSpPr>
            <p:cNvPr id="50" name="Rounded Rectangle 49"/>
            <p:cNvSpPr/>
            <p:nvPr/>
          </p:nvSpPr>
          <p:spPr>
            <a:xfrm>
              <a:off x="1604235" y="2194005"/>
              <a:ext cx="6724569" cy="80193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0361" y="2418875"/>
              <a:ext cx="422279" cy="422279"/>
              <a:chOff x="1240361" y="2418875"/>
              <a:chExt cx="422279" cy="422279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240361" y="2418875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279034" y="2457548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76183" y="244330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56" name="TextBox 55"/>
          <p:cNvSpPr txBox="1"/>
          <p:nvPr/>
        </p:nvSpPr>
        <p:spPr>
          <a:xfrm>
            <a:off x="838200" y="257175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milkman sold two of his buffaloes for </a:t>
            </a:r>
            <a:r>
              <a:rPr lang="en-US" sz="16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.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20,000 each. </a:t>
            </a:r>
            <a:endParaRPr lang="en-US" sz="1600" b="1" dirty="0" smtClean="0">
              <a:latin typeface="Bookman Old Style" pitchFamily="18" charset="0"/>
              <a:ea typeface="Cambria Math" pitchFamily="18" charset="0"/>
            </a:endParaRP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On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one he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made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a gain of 5%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and on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the other a loss of 10%. </a:t>
            </a:r>
            <a:endParaRPr lang="en-US" sz="1600" b="1" dirty="0" smtClean="0">
              <a:latin typeface="Bookman Old Style" pitchFamily="18" charset="0"/>
              <a:ea typeface="Cambria Math" pitchFamily="18" charset="0"/>
            </a:endParaRP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Find his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overall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gain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or loss. (Hint: Find CP of each)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511767" y="1188704"/>
            <a:ext cx="945028" cy="2355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475973" y="1437217"/>
            <a:ext cx="998968" cy="2355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90600" y="1389913"/>
            <a:ext cx="3538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</a:rPr>
              <a:t>C.P. of other buffalo = </a:t>
            </a:r>
            <a:r>
              <a:rPr lang="en-US" sz="1400" b="1" dirty="0" err="1">
                <a:latin typeface="Bookman Old Style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</a:rPr>
              <a:t>. 22222.22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160224" y="1135677"/>
            <a:ext cx="3371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</a:rPr>
              <a:t>C.P. of one buffalo = </a:t>
            </a:r>
            <a:r>
              <a:rPr lang="en-US" sz="1400" b="1" dirty="0" err="1">
                <a:latin typeface="Bookman Old Style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</a:rPr>
              <a:t>. 19047.62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997226" y="3254238"/>
            <a:ext cx="406087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426122" y="3258098"/>
            <a:ext cx="406087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61758" y="2682876"/>
            <a:ext cx="1844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Since C.P. &gt; S.P.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43667" y="2946599"/>
            <a:ext cx="2198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  <a:sym typeface="Symbol"/>
              </a:rPr>
              <a:t> Overall it is a loss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81792" y="3220622"/>
            <a:ext cx="7322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Loss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195126" y="3220622"/>
            <a:ext cx="13770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C.P. – S.P.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195126" y="3468272"/>
            <a:ext cx="16207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41,269.84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393118" y="3487322"/>
            <a:ext cx="1293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–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40,000.00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195126" y="3723774"/>
            <a:ext cx="17455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Rs. 1,269.84  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45155" y="4034361"/>
            <a:ext cx="4447079" cy="279095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41058" y="4016573"/>
            <a:ext cx="5088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  <a:sym typeface="Symbol"/>
              </a:rPr>
              <a:t> A milkman made an overall loss of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  <a:sym typeface="Symbol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  <a:sym typeface="Symbol"/>
              </a:rPr>
              <a:t>1,269.84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138159" y="1698933"/>
            <a:ext cx="1098865" cy="2355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990600" y="1654373"/>
            <a:ext cx="3318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</a:rPr>
              <a:t>S.P</a:t>
            </a:r>
            <a:r>
              <a:rPr lang="en-US" sz="1400" b="1" dirty="0">
                <a:latin typeface="Bookman Old Style" pitchFamily="18" charset="0"/>
              </a:rPr>
              <a:t>. of </a:t>
            </a:r>
            <a:r>
              <a:rPr lang="en-US" sz="1400" b="1" dirty="0" smtClean="0">
                <a:latin typeface="Bookman Old Style" pitchFamily="18" charset="0"/>
              </a:rPr>
              <a:t>two buffaloes </a:t>
            </a:r>
            <a:r>
              <a:rPr lang="en-US" sz="1400" b="1" dirty="0">
                <a:latin typeface="Bookman Old Style" pitchFamily="18" charset="0"/>
              </a:rPr>
              <a:t>= </a:t>
            </a:r>
            <a:r>
              <a:rPr lang="en-US" sz="1400" b="1" dirty="0" err="1">
                <a:latin typeface="Bookman Old Style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</a:rPr>
              <a:t>. </a:t>
            </a:r>
            <a:r>
              <a:rPr lang="en-US" sz="1400" b="1" dirty="0" smtClean="0">
                <a:latin typeface="Bookman Old Style" pitchFamily="18" charset="0"/>
              </a:rPr>
              <a:t>40,000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14" grpId="0"/>
      <p:bldP spid="117" grpId="0" animBg="1"/>
      <p:bldP spid="117" grpId="1" animBg="1"/>
      <p:bldP spid="118" grpId="0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 animBg="1"/>
      <p:bldP spid="83" grpId="0"/>
      <p:bldP spid="85" grpId="0" animBg="1"/>
      <p:bldP spid="8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/>
          <p:cNvSpPr/>
          <p:nvPr/>
        </p:nvSpPr>
        <p:spPr>
          <a:xfrm>
            <a:off x="507999" y="2579050"/>
            <a:ext cx="3302001" cy="1247282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l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6009" y="220649"/>
            <a:ext cx="5371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effectLst>
                  <a:glow rad="88900">
                    <a:srgbClr val="FFFF00"/>
                  </a:glow>
                </a:effectLst>
                <a:latin typeface="Algerian" pitchFamily="82" charset="0"/>
              </a:rPr>
              <a:t>Estimation in percentages :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423" y="1350980"/>
            <a:ext cx="5004554" cy="1218831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295" r="-70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1904" y="1649519"/>
            <a:ext cx="46632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63550" algn="l"/>
              </a:tabLst>
            </a:pPr>
            <a:r>
              <a:rPr lang="en-US" sz="1600" b="1" dirty="0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err="1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)   Round </a:t>
            </a:r>
            <a:r>
              <a:rPr lang="en-US" sz="1600" b="1" dirty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off the bill to the </a:t>
            </a:r>
            <a:r>
              <a:rPr lang="en-US" sz="1600" b="1" dirty="0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nearest </a:t>
            </a:r>
            <a:r>
              <a:rPr lang="en-US" sz="1600" b="1" dirty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tens </a:t>
            </a:r>
            <a:endParaRPr lang="en-US" sz="1600" b="1" dirty="0" smtClean="0">
              <a:solidFill>
                <a:srgbClr val="221F1F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  <a:p>
            <a:pPr>
              <a:tabLst>
                <a:tab pos="463550" algn="l"/>
              </a:tabLst>
            </a:pPr>
            <a:r>
              <a:rPr lang="en-US" sz="1600" b="1" dirty="0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      of </a:t>
            </a:r>
            <a:r>
              <a:rPr lang="en-US" sz="1600" b="1" dirty="0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Rupee Foradian" pitchFamily="34" charset="0"/>
                <a:ea typeface="Cambria Math" panose="02040503050406030204" pitchFamily="18" charset="0"/>
              </a:rPr>
              <a:t>`</a:t>
            </a:r>
            <a:r>
              <a:rPr lang="en-US" sz="1600" b="1" dirty="0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577.80</a:t>
            </a:r>
            <a:r>
              <a:rPr lang="en-US" sz="1600" b="1" dirty="0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,</a:t>
            </a:r>
            <a:endParaRPr lang="en-US" sz="1600" b="1" dirty="0"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1904" y="2200540"/>
            <a:ext cx="3136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63550" algn="l"/>
              </a:tabLst>
            </a:pPr>
            <a:r>
              <a:rPr lang="en-US" sz="1600" b="1" dirty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(ii) </a:t>
            </a:r>
            <a:r>
              <a:rPr lang="en-US" sz="1600" b="1" dirty="0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	Find 15% </a:t>
            </a:r>
            <a:r>
              <a:rPr lang="en-US" sz="1600" b="1" dirty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of </a:t>
            </a:r>
            <a:r>
              <a:rPr lang="en-US" sz="1600" b="1" dirty="0" smtClean="0">
                <a:solidFill>
                  <a:srgbClr val="221F1F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this. </a:t>
            </a:r>
            <a:endParaRPr lang="en-US" sz="1600" b="1" dirty="0">
              <a:solidFill>
                <a:srgbClr val="221F1F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5589" y="352288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2090" y="352288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87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2000" y="1340568"/>
            <a:ext cx="4663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63550" algn="l"/>
              </a:tabLst>
            </a:pPr>
            <a:r>
              <a:rPr lang="en-US" sz="1600" b="1" dirty="0">
                <a:solidFill>
                  <a:srgbClr val="C00000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Steps :</a:t>
            </a:r>
            <a:endParaRPr lang="en-US" sz="1600" b="1" dirty="0"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4800" y="2952750"/>
            <a:ext cx="2512286" cy="499536"/>
          </a:xfrm>
          <a:prstGeom prst="roundRect">
            <a:avLst/>
          </a:prstGeom>
          <a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How would you estimate the amount to be paid?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34000" y="1657350"/>
            <a:ext cx="1975498" cy="480803"/>
          </a:xfrm>
          <a:prstGeom prst="roundRect">
            <a:avLst/>
          </a:prstGeom>
          <a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Rupee Foradian" pitchFamily="34" charset="0"/>
              </a:rPr>
              <a:t>`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 577.80, will be changed  to </a:t>
            </a:r>
            <a:r>
              <a:rPr lang="en-US" sz="1400" b="1" kern="0" dirty="0">
                <a:solidFill>
                  <a:srgbClr val="FFFF00"/>
                </a:solidFill>
                <a:latin typeface="Rupee Foradian" pitchFamily="34" charset="0"/>
              </a:rPr>
              <a:t>`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 580.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32753" y="3880272"/>
            <a:ext cx="3254195" cy="99520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The final amount to be paid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62748" y="4337472"/>
            <a:ext cx="310896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96576" y="4337472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580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678620" y="4337472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87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397972" y="4337472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–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96576" y="4584361"/>
            <a:ext cx="688256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493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62748" y="4584361"/>
            <a:ext cx="310896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=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62748" y="4101188"/>
            <a:ext cx="310896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  <a:cs typeface="Times New Roman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96576" y="4101188"/>
            <a:ext cx="1366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Bill Amount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15348" y="4101188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Discount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171010" y="4101188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cs typeface="Times New Roman" pitchFamily="18" charset="0"/>
              </a:rPr>
              <a:t>–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753642" y="2623312"/>
            <a:ext cx="389607" cy="2103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506328" y="2615946"/>
            <a:ext cx="217671" cy="2103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47729" y="2615959"/>
            <a:ext cx="424179" cy="2103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2817" y="257175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15% of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55237" y="299405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62817" y="2869570"/>
                <a:ext cx="601447" cy="503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17" y="2869570"/>
                <a:ext cx="601447" cy="503215"/>
              </a:xfrm>
              <a:prstGeom prst="rect">
                <a:avLst/>
              </a:prstGeom>
              <a:blipFill rotWithShape="1"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1481919" y="2994059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676400" y="299405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580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82036" y="257175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580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994078" y="3096015"/>
            <a:ext cx="132779" cy="1083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311266" y="3199984"/>
            <a:ext cx="135448" cy="1116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55858" y="2969889"/>
            <a:ext cx="233244" cy="99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1099090" y="3216557"/>
            <a:ext cx="235575" cy="917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21540000">
            <a:off x="1099876" y="3264137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1149603" y="3388137"/>
            <a:ext cx="176991" cy="620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21540000">
            <a:off x="1235948" y="3306329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1771192" y="3110927"/>
            <a:ext cx="228648" cy="893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1822570" y="2869369"/>
            <a:ext cx="263382" cy="2103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006581" y="2851219"/>
            <a:ext cx="163540" cy="19119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21540000">
            <a:off x="947379" y="2804233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1540000">
            <a:off x="1760518" y="2830075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29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707572" y="666750"/>
            <a:ext cx="2343496" cy="387668"/>
          </a:xfrm>
          <a:prstGeom prst="roundRect">
            <a:avLst>
              <a:gd name="adj" fmla="val 23000"/>
            </a:avLst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Bill Amount = </a:t>
            </a:r>
            <a:r>
              <a:rPr lang="en-US" sz="16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Rupee Foradian" pitchFamily="34" charset="0"/>
              </a:rPr>
              <a:t>`</a:t>
            </a:r>
            <a:r>
              <a:rPr lang="en-US" sz="16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 577.80</a:t>
            </a:r>
            <a:endParaRPr lang="en-US" sz="1600" b="1" dirty="0">
              <a:ln>
                <a:solidFill>
                  <a:prstClr val="black"/>
                </a:solidFill>
              </a:ln>
              <a:solidFill>
                <a:srgbClr val="BD00BC"/>
              </a:solidFill>
              <a:latin typeface="Book Antiqua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031656" y="962298"/>
            <a:ext cx="1831288" cy="387668"/>
          </a:xfrm>
          <a:prstGeom prst="roundRect">
            <a:avLst>
              <a:gd name="adj" fmla="val 23000"/>
            </a:avLst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Discount = </a:t>
            </a:r>
            <a:r>
              <a:rPr lang="en-US" sz="16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Rupee Foradian" pitchFamily="34" charset="0"/>
              </a:rPr>
              <a:t>15 %</a:t>
            </a:r>
            <a:endParaRPr lang="en-US" sz="1600" b="1" dirty="0">
              <a:ln>
                <a:solidFill>
                  <a:prstClr val="black"/>
                </a:solidFill>
              </a:ln>
              <a:solidFill>
                <a:srgbClr val="BD00BC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42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" grpId="0"/>
      <p:bldP spid="7" grpId="0" animBg="1"/>
      <p:bldP spid="8" grpId="0"/>
      <p:bldP spid="11" grpId="0"/>
      <p:bldP spid="20" grpId="0"/>
      <p:bldP spid="21" grpId="0"/>
      <p:bldP spid="31" grpId="0"/>
      <p:bldP spid="5" grpId="0" animBg="1"/>
      <p:bldP spid="5" grpId="1" animBg="1"/>
      <p:bldP spid="10" grpId="0" animBg="1"/>
      <p:bldP spid="10" grpId="1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/>
      <p:bldP spid="66" grpId="0"/>
      <p:bldP spid="67" grpId="0"/>
      <p:bldP spid="68" grpId="0"/>
      <p:bldP spid="69" grpId="0"/>
      <p:bldP spid="70" grpId="0"/>
      <p:bldP spid="35" grpId="0"/>
      <p:bldP spid="39" grpId="0"/>
      <p:bldP spid="71" grpId="0" animBg="1"/>
      <p:bldP spid="71" grpId="1" animBg="1"/>
      <p:bldP spid="72" grpId="0" animBg="1"/>
      <p:bldP spid="72" grpId="1" animBg="1"/>
      <p:bldP spid="34" grpId="0"/>
      <p:bldP spid="42" grpId="0"/>
      <p:bldP spid="73" grpId="0"/>
      <p:bldP spid="7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46"/>
          <a:stretch/>
        </p:blipFill>
        <p:spPr bwMode="auto">
          <a:xfrm>
            <a:off x="457200" y="590550"/>
            <a:ext cx="3931852" cy="4389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43529" y="67330"/>
            <a:ext cx="545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effectLst>
                  <a:glow rad="88900">
                    <a:srgbClr val="FFFF00"/>
                  </a:glow>
                </a:effectLst>
                <a:latin typeface="Algerian" pitchFamily="82" charset="0"/>
              </a:rPr>
              <a:t>Sales Tax/Value Added Tax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29400" y="971550"/>
            <a:ext cx="2215624" cy="817245"/>
          </a:xfrm>
          <a:prstGeom prst="roundRect">
            <a:avLst/>
          </a:prstGeom>
          <a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ST means Sales Tax, </a:t>
            </a:r>
          </a:p>
          <a:p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which we pay when </a:t>
            </a:r>
          </a:p>
          <a:p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we buy items.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114800" y="2114550"/>
            <a:ext cx="2534478" cy="793210"/>
          </a:xfrm>
          <a:prstGeom prst="wedgeRoundRectCallout">
            <a:avLst>
              <a:gd name="adj1" fmla="val -51646"/>
              <a:gd name="adj2" fmla="val -82301"/>
              <a:gd name="adj3" fmla="val 16667"/>
            </a:avLst>
          </a:prstGeom>
          <a:solidFill>
            <a:srgbClr val="F9F8DF"/>
          </a:solidFill>
          <a:ln w="127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This sales tax is </a:t>
            </a:r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charged by the government </a:t>
            </a:r>
            <a:r>
              <a:rPr lang="en-US" sz="14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on the </a:t>
            </a:r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sale </a:t>
            </a:r>
            <a:r>
              <a:rPr lang="en-US" sz="1400" b="1" dirty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of an item.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445594" y="1364243"/>
            <a:ext cx="2652701" cy="1024562"/>
          </a:xfrm>
          <a:prstGeom prst="wedgeRoundRectCallout">
            <a:avLst>
              <a:gd name="adj1" fmla="val -70293"/>
              <a:gd name="adj2" fmla="val -3631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33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</a:rPr>
              <a:t>It is collected by the </a:t>
            </a:r>
            <a:endParaRPr lang="en-US" sz="1400" b="1" dirty="0" smtClean="0">
              <a:solidFill>
                <a:srgbClr val="7030A0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4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</a:rPr>
              <a:t>shopkeeper </a:t>
            </a:r>
            <a:r>
              <a:rPr lang="en-US" sz="1400" b="1" dirty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</a:rPr>
              <a:t>from </a:t>
            </a:r>
            <a:endParaRPr lang="en-US" sz="1400" b="1" dirty="0" smtClean="0">
              <a:solidFill>
                <a:srgbClr val="7030A0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4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</a:rPr>
              <a:t>the </a:t>
            </a:r>
            <a:r>
              <a:rPr lang="en-US" sz="1400" b="1" dirty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</a:rPr>
              <a:t>customer and </a:t>
            </a:r>
            <a:endParaRPr lang="en-US" sz="1400" b="1" dirty="0" smtClean="0">
              <a:solidFill>
                <a:srgbClr val="7030A0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1400" b="1" dirty="0" smtClean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</a:rPr>
              <a:t>given </a:t>
            </a:r>
            <a:r>
              <a:rPr lang="en-US" sz="1400" b="1" dirty="0">
                <a:solidFill>
                  <a:srgbClr val="7030A0"/>
                </a:solidFill>
                <a:latin typeface="Bookman Old Style" pitchFamily="18" charset="0"/>
                <a:ea typeface="Cambria Math" panose="02040503050406030204" pitchFamily="18" charset="0"/>
              </a:rPr>
              <a:t>to the government.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953000" y="1276350"/>
            <a:ext cx="3227017" cy="749396"/>
          </a:xfrm>
          <a:prstGeom prst="roundRect">
            <a:avLst/>
          </a:prstGeom>
          <a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This is, therefore, </a:t>
            </a:r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always 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on the selling </a:t>
            </a:r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price 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of an item and </a:t>
            </a:r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is 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added to the value </a:t>
            </a:r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of 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the bill.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550498" y="659689"/>
            <a:ext cx="2519500" cy="1055608"/>
          </a:xfrm>
          <a:prstGeom prst="wedgeRoundRectCallout">
            <a:avLst>
              <a:gd name="adj1" fmla="val -64680"/>
              <a:gd name="adj2" fmla="val -23908"/>
              <a:gd name="adj3" fmla="val 16667"/>
            </a:avLst>
          </a:prstGeom>
          <a:solidFill>
            <a:srgbClr val="EDFBC9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221F1F"/>
                </a:solidFill>
                <a:latin typeface="Bookman Old Style" pitchFamily="18" charset="0"/>
                <a:ea typeface="Cambria Math" panose="02040503050406030204" pitchFamily="18" charset="0"/>
              </a:rPr>
              <a:t>These days however, </a:t>
            </a:r>
          </a:p>
          <a:p>
            <a:pPr algn="ctr"/>
            <a:r>
              <a:rPr lang="en-US" sz="1400" b="1" dirty="0">
                <a:solidFill>
                  <a:srgbClr val="221F1F"/>
                </a:solidFill>
                <a:latin typeface="Bookman Old Style" pitchFamily="18" charset="0"/>
                <a:ea typeface="Cambria Math" panose="02040503050406030204" pitchFamily="18" charset="0"/>
              </a:rPr>
              <a:t>the prices include </a:t>
            </a:r>
          </a:p>
          <a:p>
            <a:pPr algn="ctr"/>
            <a:r>
              <a:rPr lang="en-US" sz="1400" b="1" dirty="0">
                <a:solidFill>
                  <a:srgbClr val="221F1F"/>
                </a:solidFill>
                <a:latin typeface="Bookman Old Style" pitchFamily="18" charset="0"/>
                <a:ea typeface="Cambria Math" panose="02040503050406030204" pitchFamily="18" charset="0"/>
              </a:rPr>
              <a:t>the tax known as Value </a:t>
            </a:r>
          </a:p>
          <a:p>
            <a:pPr algn="ctr"/>
            <a:r>
              <a:rPr lang="en-US" sz="1400" b="1" dirty="0">
                <a:solidFill>
                  <a:srgbClr val="221F1F"/>
                </a:solidFill>
                <a:latin typeface="Bookman Old Style" pitchFamily="18" charset="0"/>
                <a:ea typeface="Cambria Math" panose="02040503050406030204" pitchFamily="18" charset="0"/>
              </a:rPr>
              <a:t>Added Tax (VAT).</a:t>
            </a:r>
          </a:p>
        </p:txBody>
      </p:sp>
    </p:spTree>
    <p:extLst>
      <p:ext uri="{BB962C8B-B14F-4D97-AF65-F5344CB8AC3E}">
        <p14:creationId xmlns:p14="http://schemas.microsoft.com/office/powerpoint/2010/main" val="32860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494271" y="1129148"/>
            <a:ext cx="7019232" cy="365240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25060" y="284133"/>
            <a:ext cx="7088443" cy="801932"/>
            <a:chOff x="1240361" y="2194005"/>
            <a:chExt cx="7088443" cy="801932"/>
          </a:xfrm>
        </p:grpSpPr>
        <p:sp>
          <p:nvSpPr>
            <p:cNvPr id="61" name="Rectangle 60"/>
            <p:cNvSpPr/>
            <p:nvPr/>
          </p:nvSpPr>
          <p:spPr>
            <a:xfrm>
              <a:off x="1604235" y="2194005"/>
              <a:ext cx="6724569" cy="801932"/>
            </a:xfrm>
            <a:prstGeom prst="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240361" y="2418875"/>
              <a:ext cx="422279" cy="422279"/>
              <a:chOff x="1240361" y="2418875"/>
              <a:chExt cx="422279" cy="422279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1240361" y="2418875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279034" y="2457548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76183" y="2443301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2802242" y="489880"/>
            <a:ext cx="4503048" cy="383869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8313" y="486784"/>
            <a:ext cx="2041267" cy="372581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26017" y="234596"/>
            <a:ext cx="3264728" cy="372581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38127" y="243561"/>
            <a:ext cx="3308289" cy="372581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6208" y="1118057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Cost (sale price) of the TV 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2883" y="111805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3594" y="1422857"/>
            <a:ext cx="1728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Rate of sales tax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2883" y="142285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9660" y="1422857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12%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420386" y="1057275"/>
            <a:ext cx="622780" cy="374571"/>
            <a:chOff x="463684" y="1185737"/>
            <a:chExt cx="622780" cy="374571"/>
          </a:xfrm>
        </p:grpSpPr>
        <p:sp>
          <p:nvSpPr>
            <p:cNvPr id="69" name="TextBox 68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829235" y="753488"/>
            <a:ext cx="1890825" cy="383869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228600"/>
            <a:ext cx="6825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The </a:t>
            </a: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price of a TV is </a:t>
            </a:r>
            <a:r>
              <a:rPr lang="en-US" sz="16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 13,000. The sales 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tax </a:t>
            </a: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charged on it is at 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the rate </a:t>
            </a: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of 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12%. Find the amount that </a:t>
            </a:r>
            <a:r>
              <a:rPr lang="en-US" sz="1600" b="1" dirty="0" err="1" smtClean="0">
                <a:latin typeface="Bookman Old Style" pitchFamily="18" charset="0"/>
                <a:ea typeface="Cambria Math" panose="02040503050406030204" pitchFamily="18" charset="0"/>
              </a:rPr>
              <a:t>Vinod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will have to pay if he buys it.</a:t>
            </a:r>
            <a:endParaRPr lang="en-US" sz="16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854054" y="2626922"/>
            <a:ext cx="843219" cy="20780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404399" y="2920088"/>
            <a:ext cx="904049" cy="21198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810254" y="1171188"/>
            <a:ext cx="1014439" cy="20780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250537" y="2926801"/>
            <a:ext cx="918357" cy="2205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675163" y="1872004"/>
            <a:ext cx="970775" cy="20988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443039" y="1872727"/>
            <a:ext cx="233373" cy="1889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001642" y="1872728"/>
            <a:ext cx="421744" cy="1889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21767" y="1805524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Sales tax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610423" y="180552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905435" y="1805524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12% of sale price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610423" y="214457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2901371" y="2061763"/>
                <a:ext cx="601447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371" y="2061763"/>
                <a:ext cx="601447" cy="501099"/>
              </a:xfrm>
              <a:prstGeom prst="rect">
                <a:avLst/>
              </a:prstGeom>
              <a:blipFill rotWithShape="1"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2610423" y="256752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91578" y="2567524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1560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966019" y="32418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132089" y="324182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13000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10000" y="32418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30133" y="324182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1560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966019" y="355937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425657" y="2170229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719662" y="2160180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13000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3274609" y="2409057"/>
            <a:ext cx="89351" cy="824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3149075" y="2415407"/>
            <a:ext cx="89351" cy="824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4292700" y="2256544"/>
            <a:ext cx="108115" cy="906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174982" y="2262894"/>
            <a:ext cx="108115" cy="906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746662" y="2860822"/>
            <a:ext cx="1305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Bill Amount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966019" y="28608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86684" y="2860822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price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143725" y="28608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45618" y="2860822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Sales tax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42103" y="180552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168261" y="355937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14,560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69660" y="1118057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13,000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828468" y="3915760"/>
            <a:ext cx="4231243" cy="279095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33400" y="3897972"/>
            <a:ext cx="548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  <a:sym typeface="Symbol"/>
              </a:rPr>
              <a:t>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Vinod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will have to pay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 14,560 for the TV.</a:t>
            </a:r>
          </a:p>
        </p:txBody>
      </p:sp>
    </p:spTree>
    <p:extLst>
      <p:ext uri="{BB962C8B-B14F-4D97-AF65-F5344CB8AC3E}">
        <p14:creationId xmlns:p14="http://schemas.microsoft.com/office/powerpoint/2010/main" val="20406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38" grpId="0" animBg="1"/>
      <p:bldP spid="38" grpId="1" animBg="1"/>
      <p:bldP spid="36" grpId="0" animBg="1"/>
      <p:bldP spid="36" grpId="1" animBg="1"/>
      <p:bldP spid="35" grpId="0" animBg="1"/>
      <p:bldP spid="35" grpId="1" animBg="1"/>
      <p:bldP spid="33" grpId="0" animBg="1"/>
      <p:bldP spid="33" grpId="1" animBg="1"/>
      <p:bldP spid="5" grpId="0"/>
      <p:bldP spid="6" grpId="0"/>
      <p:bldP spid="8" grpId="0"/>
      <p:bldP spid="9" grpId="0"/>
      <p:bldP spid="10" grpId="0"/>
      <p:bldP spid="66" grpId="0" animBg="1"/>
      <p:bldP spid="66" grpId="1" animBg="1"/>
      <p:bldP spid="3" grpId="0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3" grpId="2" animBg="1"/>
      <p:bldP spid="73" grpId="3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6" grpId="0"/>
      <p:bldP spid="97" grpId="0"/>
      <p:bldP spid="98" grpId="0"/>
      <p:bldP spid="99" grpId="0"/>
      <p:bldP spid="100" grpId="0"/>
      <p:bldP spid="101" grpId="0"/>
      <p:bldP spid="103" grpId="0"/>
      <p:bldP spid="7" grpId="0"/>
      <p:bldP spid="104" grpId="0" animBg="1"/>
      <p:bldP spid="10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/>
          <p:cNvSpPr/>
          <p:nvPr/>
        </p:nvSpPr>
        <p:spPr>
          <a:xfrm>
            <a:off x="513155" y="924164"/>
            <a:ext cx="6872448" cy="3857386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474499" y="323550"/>
            <a:ext cx="6911104" cy="552617"/>
            <a:chOff x="1240361" y="2233422"/>
            <a:chExt cx="6911104" cy="552617"/>
          </a:xfrm>
        </p:grpSpPr>
        <p:sp>
          <p:nvSpPr>
            <p:cNvPr id="118" name="Rounded Rectangle 117"/>
            <p:cNvSpPr/>
            <p:nvPr/>
          </p:nvSpPr>
          <p:spPr>
            <a:xfrm>
              <a:off x="1584779" y="2233422"/>
              <a:ext cx="6566686" cy="55261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1240361" y="2286877"/>
              <a:ext cx="422279" cy="422279"/>
              <a:chOff x="1240361" y="2286877"/>
              <a:chExt cx="422279" cy="422279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1240361" y="228687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1279034" y="232555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76184" y="2311303"/>
                <a:ext cx="369011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43176" y="550063"/>
            <a:ext cx="4145615" cy="35043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29628" y="296305"/>
            <a:ext cx="4093795" cy="34696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889233" y="303120"/>
            <a:ext cx="1083556" cy="340132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2236" y="294155"/>
            <a:ext cx="6602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231775" algn="ctr"/>
                <a:tab pos="573088" algn="l"/>
              </a:tabLst>
            </a:pP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 purchased a hair-dryer for </a:t>
            </a:r>
            <a:r>
              <a:rPr lang="en-US" sz="16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5,400 including 8% VAT. </a:t>
            </a:r>
          </a:p>
          <a:p>
            <a:pPr algn="just">
              <a:tabLst>
                <a:tab pos="231775" algn="ctr"/>
                <a:tab pos="573088" algn="l"/>
              </a:tabLst>
            </a:pP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Find the price  before VAT was added.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439270" y="850525"/>
            <a:ext cx="622780" cy="374571"/>
            <a:chOff x="463684" y="1185737"/>
            <a:chExt cx="622780" cy="374571"/>
          </a:xfrm>
        </p:grpSpPr>
        <p:sp>
          <p:nvSpPr>
            <p:cNvPr id="135" name="TextBox 134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1564698" y="1126751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VAT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063938" y="1126750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240506" y="1126751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999953" y="2457697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Price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063938" y="2457696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999953" y="2992963"/>
            <a:ext cx="1107996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Price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063938" y="2731501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331392" y="273150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762889" y="27315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976859" y="273150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97877" y="2992963"/>
            <a:ext cx="340157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063938" y="2992963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573012" y="1408111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VAT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063938" y="1408110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063938" y="1757429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269663" y="192169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85" name="Straight Connector 184"/>
          <p:cNvCxnSpPr/>
          <p:nvPr/>
        </p:nvCxnSpPr>
        <p:spPr>
          <a:xfrm>
            <a:off x="2365905" y="1952304"/>
            <a:ext cx="348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2682561" y="177509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2063938" y="2194211"/>
            <a:ext cx="292068" cy="310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2314123" y="1467561"/>
            <a:ext cx="350723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2671748" y="1465457"/>
            <a:ext cx="232503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2398579" y="2041148"/>
            <a:ext cx="311971" cy="688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ounded Rectangle 191"/>
          <p:cNvSpPr/>
          <p:nvPr/>
        </p:nvSpPr>
        <p:spPr>
          <a:xfrm>
            <a:off x="2391983" y="1739567"/>
            <a:ext cx="315682" cy="21881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861696" y="177739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4" name="Straight Connector 193"/>
          <p:cNvCxnSpPr/>
          <p:nvPr/>
        </p:nvCxnSpPr>
        <p:spPr>
          <a:xfrm flipV="1">
            <a:off x="2995771" y="1898614"/>
            <a:ext cx="295125" cy="62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ounded Rectangle 195"/>
          <p:cNvSpPr/>
          <p:nvPr/>
        </p:nvSpPr>
        <p:spPr>
          <a:xfrm>
            <a:off x="2903985" y="1470760"/>
            <a:ext cx="1259954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2251465" y="1408111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8%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of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marked price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2289615" y="2239143"/>
            <a:ext cx="582310" cy="23325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0" name="Rounded Rectangle 199"/>
          <p:cNvSpPr/>
          <p:nvPr/>
        </p:nvSpPr>
        <p:spPr>
          <a:xfrm>
            <a:off x="3791904" y="2509023"/>
            <a:ext cx="450484" cy="2228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2342006" y="2508509"/>
            <a:ext cx="1285280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2283960" y="2457697"/>
            <a:ext cx="1414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Marked Price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575563" y="24576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3733634" y="2457697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VAT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251465" y="2199476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8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2388285" y="168737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3271648" y="939962"/>
            <a:ext cx="774228" cy="22537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7425" y="888625"/>
            <a:ext cx="3272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Let the marked price be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100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2040540" y="3393335"/>
            <a:ext cx="1177978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price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551518" y="3393334"/>
            <a:ext cx="160020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Marked price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2442357" y="3778218"/>
            <a:ext cx="612599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108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852448" y="3750116"/>
            <a:ext cx="68967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2246968" y="4102068"/>
            <a:ext cx="881407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5400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12" name="Table 2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434940"/>
              </p:ext>
            </p:extLst>
          </p:nvPr>
        </p:nvGraphicFramePr>
        <p:xfrm>
          <a:off x="581802" y="3429702"/>
          <a:ext cx="2941516" cy="1005840"/>
        </p:xfrm>
        <a:graphic>
          <a:graphicData uri="http://schemas.openxmlformats.org/drawingml/2006/table">
            <a:tbl>
              <a:tblPr firstRow="1" bandRow="1"/>
              <a:tblGrid>
                <a:gridCol w="1470758"/>
                <a:gridCol w="1470758"/>
              </a:tblGrid>
              <a:tr h="302814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26894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26894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3" name="Down Arrow 212"/>
          <p:cNvSpPr/>
          <p:nvPr/>
        </p:nvSpPr>
        <p:spPr>
          <a:xfrm rot="6594163" flipH="1">
            <a:off x="1840594" y="3551202"/>
            <a:ext cx="137160" cy="112471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4" name="Down Arrow 213"/>
          <p:cNvSpPr/>
          <p:nvPr/>
        </p:nvSpPr>
        <p:spPr>
          <a:xfrm rot="4353864" flipV="1">
            <a:off x="1829461" y="3568415"/>
            <a:ext cx="137160" cy="112486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75073" y="4117091"/>
            <a:ext cx="35788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520135" y="970551"/>
            <a:ext cx="1333062" cy="31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 ×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5400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4258235" y="970551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5931251" y="970551"/>
            <a:ext cx="958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108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5685782" y="970551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4258235" y="1462942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5930152" y="1429792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5685782" y="1516064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4258235" y="2036042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5404104" y="2036042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5685782" y="2095311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5935241" y="2095311"/>
            <a:ext cx="659155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2351572" y="3042397"/>
            <a:ext cx="738149" cy="23325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2331392" y="2992963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108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865942" y="164242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108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>
            <a:off x="4594745" y="1673035"/>
            <a:ext cx="1114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 bwMode="auto">
          <a:xfrm flipV="1">
            <a:off x="4983547" y="1772364"/>
            <a:ext cx="325268" cy="5253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5" name="Rectangle 224"/>
          <p:cNvSpPr/>
          <p:nvPr/>
        </p:nvSpPr>
        <p:spPr>
          <a:xfrm>
            <a:off x="4908448" y="1785127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54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6125456" y="1228862"/>
            <a:ext cx="279715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40" name="Rounded Rectangle 239"/>
          <p:cNvSpPr/>
          <p:nvPr/>
        </p:nvSpPr>
        <p:spPr>
          <a:xfrm>
            <a:off x="4569204" y="1464273"/>
            <a:ext cx="424377" cy="19665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4505268" y="140811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 × 5400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26" name="Straight Connector 225"/>
          <p:cNvCxnSpPr/>
          <p:nvPr/>
        </p:nvCxnSpPr>
        <p:spPr bwMode="auto">
          <a:xfrm flipV="1">
            <a:off x="5239065" y="1546567"/>
            <a:ext cx="412849" cy="4526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7" name="Rectangle 226"/>
          <p:cNvSpPr/>
          <p:nvPr/>
        </p:nvSpPr>
        <p:spPr>
          <a:xfrm>
            <a:off x="5114925" y="1300782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2700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4552961" y="2363308"/>
            <a:ext cx="2805072" cy="284642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4262785" y="2336668"/>
            <a:ext cx="31721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r>
              <a:rPr lang="en-US" sz="1400" dirty="0" smtClean="0">
                <a:solidFill>
                  <a:prstClr val="black"/>
                </a:solidFill>
                <a:latin typeface="Symbol" pitchFamily="82" charset="2"/>
                <a:ea typeface="Cambria Math" panose="02040503050406030204" pitchFamily="18" charset="0"/>
                <a:sym typeface="Symbol"/>
              </a:rPr>
              <a:t> 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marked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price is </a:t>
            </a:r>
            <a:r>
              <a:rPr lang="en-US" sz="14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5000  </a:t>
            </a: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4352365" y="929525"/>
            <a:ext cx="0" cy="3840480"/>
          </a:xfrm>
          <a:prstGeom prst="line">
            <a:avLst/>
          </a:prstGeom>
          <a:ln>
            <a:solidFill>
              <a:srgbClr val="7030A0"/>
            </a:solidFill>
            <a:prstDash val="soli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 bwMode="auto">
          <a:xfrm flipV="1">
            <a:off x="4993620" y="1897548"/>
            <a:ext cx="236570" cy="5253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9" name="Rectangle 88"/>
          <p:cNvSpPr/>
          <p:nvPr/>
        </p:nvSpPr>
        <p:spPr>
          <a:xfrm>
            <a:off x="5156694" y="1804339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27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 flipV="1">
            <a:off x="5265970" y="1400113"/>
            <a:ext cx="412849" cy="4526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1" name="Rectangle 90"/>
          <p:cNvSpPr/>
          <p:nvPr/>
        </p:nvSpPr>
        <p:spPr>
          <a:xfrm>
            <a:off x="5133975" y="1163853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1350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92" name="Straight Connector 91"/>
          <p:cNvCxnSpPr/>
          <p:nvPr/>
        </p:nvCxnSpPr>
        <p:spPr bwMode="auto">
          <a:xfrm flipV="1">
            <a:off x="5277834" y="1919262"/>
            <a:ext cx="236570" cy="5253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3" name="Rectangle 92"/>
          <p:cNvSpPr/>
          <p:nvPr/>
        </p:nvSpPr>
        <p:spPr>
          <a:xfrm>
            <a:off x="5382477" y="1838205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9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 bwMode="auto">
          <a:xfrm flipV="1">
            <a:off x="5301896" y="1286842"/>
            <a:ext cx="412849" cy="4526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5" name="Rectangle 94"/>
          <p:cNvSpPr/>
          <p:nvPr/>
        </p:nvSpPr>
        <p:spPr>
          <a:xfrm>
            <a:off x="5581650" y="1171320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450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 bwMode="auto">
          <a:xfrm flipV="1">
            <a:off x="5533959" y="1938835"/>
            <a:ext cx="146892" cy="6356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7" name="Rectangle 96"/>
          <p:cNvSpPr/>
          <p:nvPr/>
        </p:nvSpPr>
        <p:spPr>
          <a:xfrm>
            <a:off x="5525337" y="1878171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5738322" y="1273506"/>
            <a:ext cx="283609" cy="66273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9" name="Rectangle 98"/>
          <p:cNvSpPr/>
          <p:nvPr/>
        </p:nvSpPr>
        <p:spPr>
          <a:xfrm>
            <a:off x="5929803" y="1199121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50 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35" name="Curved Up Arrow 234"/>
          <p:cNvSpPr/>
          <p:nvPr/>
        </p:nvSpPr>
        <p:spPr>
          <a:xfrm flipH="1">
            <a:off x="5231643" y="1208640"/>
            <a:ext cx="936737" cy="234128"/>
          </a:xfrm>
          <a:prstGeom prst="curvedUp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2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500"/>
                            </p:stCondLst>
                            <p:childTnLst>
                              <p:par>
                                <p:cTn id="3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00"/>
                            </p:stCondLst>
                            <p:childTnLst>
                              <p:par>
                                <p:cTn id="3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500"/>
                            </p:stCondLst>
                            <p:childTnLst>
                              <p:par>
                                <p:cTn id="4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500"/>
                            </p:stCondLst>
                            <p:childTnLst>
                              <p:par>
                                <p:cTn id="4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500"/>
                            </p:stCondLst>
                            <p:childTnLst>
                              <p:par>
                                <p:cTn id="4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500"/>
                            </p:stCondLst>
                            <p:childTnLst>
                              <p:par>
                                <p:cTn id="4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500"/>
                            </p:stCondLst>
                            <p:childTnLst>
                              <p:par>
                                <p:cTn id="4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44" grpId="0" animBg="1"/>
      <p:bldP spid="44" grpId="1" animBg="1"/>
      <p:bldP spid="41" grpId="0" animBg="1"/>
      <p:bldP spid="41" grpId="1" animBg="1"/>
      <p:bldP spid="39" grpId="0" animBg="1"/>
      <p:bldP spid="39" grpId="1" animBg="1"/>
      <p:bldP spid="3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1" grpId="0"/>
      <p:bldP spid="182" grpId="0"/>
      <p:bldP spid="183" grpId="0"/>
      <p:bldP spid="184" grpId="0"/>
      <p:bldP spid="186" grpId="0"/>
      <p:bldP spid="187" grpId="0"/>
      <p:bldP spid="188" grpId="0" animBg="1"/>
      <p:bldP spid="188" grpId="1" animBg="1"/>
      <p:bldP spid="189" grpId="0" animBg="1"/>
      <p:bldP spid="189" grpId="1" animBg="1"/>
      <p:bldP spid="192" grpId="0" animBg="1"/>
      <p:bldP spid="192" grpId="1" animBg="1"/>
      <p:bldP spid="193" grpId="0"/>
      <p:bldP spid="196" grpId="0" animBg="1"/>
      <p:bldP spid="196" grpId="1" animBg="1"/>
      <p:bldP spid="197" grpId="0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/>
      <p:bldP spid="203" grpId="0"/>
      <p:bldP spid="204" grpId="0"/>
      <p:bldP spid="205" grpId="0"/>
      <p:bldP spid="195" grpId="0"/>
      <p:bldP spid="206" grpId="0" animBg="1"/>
      <p:bldP spid="206" grpId="1" animBg="1"/>
      <p:bldP spid="206" grpId="2" animBg="1"/>
      <p:bldP spid="206" grpId="3" animBg="1"/>
      <p:bldP spid="206" grpId="4" animBg="1"/>
      <p:bldP spid="206" grpId="5" animBg="1"/>
      <p:bldP spid="46" grpId="0"/>
      <p:bldP spid="207" grpId="0"/>
      <p:bldP spid="208" grpId="0"/>
      <p:bldP spid="209" grpId="0"/>
      <p:bldP spid="210" grpId="0"/>
      <p:bldP spid="211" grpId="0"/>
      <p:bldP spid="213" grpId="0" animBg="1"/>
      <p:bldP spid="213" grpId="1" animBg="1"/>
      <p:bldP spid="214" grpId="0" animBg="1"/>
      <p:bldP spid="214" grpId="1" animBg="1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3" grpId="0"/>
      <p:bldP spid="228" grpId="0"/>
      <p:bldP spid="229" grpId="0"/>
      <p:bldP spid="230" grpId="0"/>
      <p:bldP spid="231" grpId="0"/>
      <p:bldP spid="234" grpId="0" animBg="1"/>
      <p:bldP spid="234" grpId="1" animBg="1"/>
      <p:bldP spid="180" grpId="0"/>
      <p:bldP spid="236" grpId="0"/>
      <p:bldP spid="225" grpId="0"/>
      <p:bldP spid="239" grpId="0" animBg="1"/>
      <p:bldP spid="239" grpId="1" animBg="1"/>
      <p:bldP spid="240" grpId="0" animBg="1"/>
      <p:bldP spid="240" grpId="1" animBg="1"/>
      <p:bldP spid="238" grpId="0"/>
      <p:bldP spid="227" grpId="0"/>
      <p:bldP spid="241" grpId="0" animBg="1"/>
      <p:bldP spid="242" grpId="0"/>
      <p:bldP spid="89" grpId="0"/>
      <p:bldP spid="91" grpId="0"/>
      <p:bldP spid="93" grpId="0"/>
      <p:bldP spid="95" grpId="0"/>
      <p:bldP spid="97" grpId="0"/>
      <p:bldP spid="99" grpId="0"/>
      <p:bldP spid="235" grpId="0" animBg="1"/>
      <p:bldP spid="235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214756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Exercise 8.3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094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60064" l="3355" r="96965"/>
                    </a14:imgEffect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259"/>
          <a:stretch/>
        </p:blipFill>
        <p:spPr>
          <a:xfrm>
            <a:off x="3891502" y="688521"/>
            <a:ext cx="1435335" cy="6706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39829" y="1256894"/>
            <a:ext cx="4666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Derived from the word percent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8" r="73958"/>
          <a:stretch/>
        </p:blipFill>
        <p:spPr>
          <a:xfrm rot="2467826" flipV="1">
            <a:off x="4350281" y="1487722"/>
            <a:ext cx="354354" cy="66482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880036" y="1975660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Per</a:t>
            </a:r>
            <a:endParaRPr lang="en-US" sz="2400" b="1" dirty="0">
              <a:ln>
                <a:solidFill>
                  <a:prstClr val="black"/>
                </a:solidFill>
              </a:ln>
              <a:solidFill>
                <a:srgbClr val="BD00BC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ook Antiqua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8" r="73958"/>
          <a:stretch/>
        </p:blipFill>
        <p:spPr>
          <a:xfrm rot="19121167" flipV="1">
            <a:off x="4809105" y="1460906"/>
            <a:ext cx="356616" cy="66906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809520" y="1975660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Cent</a:t>
            </a:r>
            <a:endParaRPr lang="en-US" sz="2400" b="1" dirty="0">
              <a:ln>
                <a:solidFill>
                  <a:prstClr val="black"/>
                </a:solidFill>
              </a:ln>
              <a:solidFill>
                <a:srgbClr val="BD00BC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ook Antiqu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58538" y="234950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effectLst>
                  <a:glow rad="88900">
                    <a:srgbClr val="FFFF00"/>
                  </a:glow>
                </a:effectLst>
                <a:latin typeface="Algerian" pitchFamily="82" charset="0"/>
              </a:rPr>
              <a:t>Percentage</a:t>
            </a:r>
            <a:endParaRPr lang="en-US" sz="2800" b="1" dirty="0">
              <a:effectLst>
                <a:glow rad="88900">
                  <a:srgbClr val="FFFF00"/>
                </a:glow>
              </a:effectLst>
              <a:latin typeface="Algerian" pitchFamily="8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8" r="73958"/>
          <a:stretch/>
        </p:blipFill>
        <p:spPr>
          <a:xfrm rot="2467826" flipV="1">
            <a:off x="3873805" y="2243228"/>
            <a:ext cx="354354" cy="66482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345093" y="2679300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Upon</a:t>
            </a:r>
            <a:endParaRPr lang="en-US" sz="2400" b="1" dirty="0">
              <a:ln>
                <a:solidFill>
                  <a:prstClr val="black"/>
                </a:solidFill>
              </a:ln>
              <a:solidFill>
                <a:srgbClr val="BD00BC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ook Antiqua" pitchFamily="18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8" r="73958"/>
          <a:stretch/>
        </p:blipFill>
        <p:spPr>
          <a:xfrm rot="19121167" flipV="1">
            <a:off x="5272955" y="2218446"/>
            <a:ext cx="356616" cy="66906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297269" y="2706060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100</a:t>
            </a:r>
            <a:endParaRPr lang="en-US" sz="2400" b="1" dirty="0">
              <a:ln>
                <a:solidFill>
                  <a:prstClr val="black"/>
                </a:solidFill>
              </a:ln>
              <a:solidFill>
                <a:srgbClr val="BD00BC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ook Antiqua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9566" y="3245358"/>
            <a:ext cx="5518834" cy="338554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600" b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>
                <a:solidFill>
                  <a:srgbClr val="0033CC"/>
                </a:solidFill>
                <a:sym typeface="Symbol"/>
              </a:rPr>
              <a:t>  </a:t>
            </a:r>
            <a:r>
              <a:rPr lang="en-US" dirty="0" smtClean="0">
                <a:solidFill>
                  <a:srgbClr val="0033CC"/>
                </a:solidFill>
              </a:rPr>
              <a:t>A </a:t>
            </a:r>
            <a:r>
              <a:rPr lang="en-US" dirty="0">
                <a:solidFill>
                  <a:srgbClr val="0033CC"/>
                </a:solidFill>
              </a:rPr>
              <a:t>ratio with denominator 100 is a percentage .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050982" y="3677310"/>
            <a:ext cx="1801399" cy="378223"/>
          </a:xfrm>
          <a:prstGeom prst="roundRect">
            <a:avLst/>
          </a:prstGeom>
          <a:blipFill>
            <a:blip r:embed="rId9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Means upon 100.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4050982" y="3720334"/>
            <a:ext cx="1923262" cy="378223"/>
          </a:xfrm>
          <a:prstGeom prst="roundRect">
            <a:avLst/>
          </a:prstGeom>
          <a:blipFill>
            <a:blip r:embed="rId9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The two ‘0’ of 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5800" y="3686410"/>
            <a:ext cx="3205702" cy="369332"/>
          </a:xfrm>
          <a:prstGeom prst="rect">
            <a:avLst/>
          </a:prstGeom>
          <a:blipFill>
            <a:blip r:embed="rId10"/>
            <a:tile tx="0" ty="0" sx="100000" sy="100000" flip="none" algn="tl"/>
          </a:blip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600" b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/>
              <a:t>Symbolically written </a:t>
            </a:r>
            <a:r>
              <a:rPr lang="en-US" dirty="0" smtClean="0"/>
              <a:t>as </a:t>
            </a:r>
            <a:r>
              <a:rPr lang="en-US" sz="1800" dirty="0" smtClean="0"/>
              <a:t>%</a:t>
            </a:r>
            <a:r>
              <a:rPr lang="en-US" dirty="0" smtClean="0"/>
              <a:t> . 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 bwMode="auto">
          <a:xfrm>
            <a:off x="3442312" y="3836688"/>
            <a:ext cx="107933" cy="145517"/>
          </a:xfrm>
          <a:prstGeom prst="roundRect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326197" y="3737114"/>
            <a:ext cx="111285" cy="180772"/>
          </a:xfrm>
          <a:prstGeom prst="roundRect">
            <a:avLst/>
          </a:prstGeom>
          <a:noFill/>
          <a:ln w="127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 rot="818306">
            <a:off x="3278873" y="368356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FFFF"/>
                </a:solidFill>
                <a:latin typeface="Bookman Old Style" pitchFamily="18" charset="0"/>
                <a:ea typeface="Cambria Math" panose="02040503050406030204" pitchFamily="18" charset="0"/>
              </a:rPr>
              <a:t>/</a:t>
            </a:r>
            <a:endParaRPr lang="en-US" b="1" dirty="0" smtClean="0">
              <a:solidFill>
                <a:srgbClr val="00FF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1183" y="4171950"/>
            <a:ext cx="146872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33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tabLst>
                <a:tab pos="1255713" algn="l"/>
              </a:tabLst>
            </a:pPr>
            <a:endParaRPr lang="en-US" b="1" dirty="0" smtClean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tabLst>
                <a:tab pos="1255713" algn="l"/>
              </a:tabLst>
            </a:pP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52095" y="419164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41457" y="443572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2344755" y="4481320"/>
            <a:ext cx="4187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745212" y="430609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93183" y="4306090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62 %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10748" y="4171950"/>
            <a:ext cx="1513233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33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tabLst>
                <a:tab pos="1255713" algn="l"/>
              </a:tabLst>
            </a:pPr>
            <a:endParaRPr lang="en-US" b="1" dirty="0" smtClean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tabLst>
                <a:tab pos="1255713" algn="l"/>
              </a:tabLst>
            </a:pP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082967" y="419164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75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72329" y="443572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075627" y="4481320"/>
            <a:ext cx="4187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476084" y="430609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24055" y="4306090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75 %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01474" y="4171950"/>
            <a:ext cx="146872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33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tabLst>
                <a:tab pos="1255713" algn="l"/>
              </a:tabLst>
            </a:pPr>
            <a:endParaRPr lang="en-US" b="1" dirty="0" smtClean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tabLst>
                <a:tab pos="1255713" algn="l"/>
              </a:tabLst>
            </a:pP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811748" y="419164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11748" y="443572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5915046" y="4481320"/>
            <a:ext cx="4187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315503" y="430609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450675" y="4306090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100 %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89052" y="4106024"/>
            <a:ext cx="16161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n>
                  <a:solidFill>
                    <a:prstClr val="black"/>
                  </a:solidFill>
                </a:ln>
                <a:solidFill>
                  <a:srgbClr val="7030A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rPr>
              <a:t>For example</a:t>
            </a:r>
            <a:endParaRPr lang="en-US" sz="2000" b="1" dirty="0">
              <a:ln>
                <a:solidFill>
                  <a:prstClr val="black"/>
                </a:solidFill>
              </a:ln>
              <a:solidFill>
                <a:srgbClr val="7030A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0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23" grpId="0"/>
      <p:bldP spid="2" grpId="0"/>
      <p:bldP spid="26" grpId="0"/>
      <p:bldP spid="28" grpId="0"/>
      <p:bldP spid="29" grpId="0" animBg="1"/>
      <p:bldP spid="43" grpId="0" animBg="1"/>
      <p:bldP spid="43" grpId="1" animBg="1"/>
      <p:bldP spid="44" grpId="0" animBg="1"/>
      <p:bldP spid="44" grpId="1" animBg="1"/>
      <p:bldP spid="32" grpId="0" animBg="1"/>
      <p:bldP spid="30" grpId="0" animBg="1"/>
      <p:bldP spid="30" grpId="1" animBg="1"/>
      <p:bldP spid="31" grpId="0" animBg="1"/>
      <p:bldP spid="31" grpId="1" animBg="1"/>
      <p:bldP spid="42" grpId="0"/>
      <p:bldP spid="42" grpId="1"/>
      <p:bldP spid="46" grpId="0" animBg="1"/>
      <p:bldP spid="48" grpId="0"/>
      <p:bldP spid="49" grpId="0"/>
      <p:bldP spid="51" grpId="0"/>
      <p:bldP spid="52" grpId="0"/>
      <p:bldP spid="59" grpId="0" animBg="1"/>
      <p:bldP spid="60" grpId="0"/>
      <p:bldP spid="61" grpId="0"/>
      <p:bldP spid="63" grpId="0"/>
      <p:bldP spid="64" grpId="0"/>
      <p:bldP spid="65" grpId="0" animBg="1"/>
      <p:bldP spid="66" grpId="0"/>
      <p:bldP spid="67" grpId="0"/>
      <p:bldP spid="69" grpId="0"/>
      <p:bldP spid="70" grpId="0"/>
      <p:bldP spid="7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89159" y="678942"/>
            <a:ext cx="2149241" cy="1663615"/>
          </a:xfrm>
          <a:prstGeom prst="round2Same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56833" y1="15642" x2="56833" y2="15642"/>
                          <a14:foregroundMark x1="57333" y1="14804" x2="56833" y2="3073"/>
                          <a14:foregroundMark x1="19667" y1="89665" x2="72333" y2="87989"/>
                          <a14:foregroundMark x1="74333" y1="84078" x2="94167" y2="89106"/>
                          <a14:foregroundMark x1="5667" y1="93017" x2="99667" y2="93017"/>
                          <a14:foregroundMark x1="4833" y1="93575" x2="5500" y2="98324"/>
                          <a14:foregroundMark x1="4000" y1="92737" x2="4000" y2="99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prstClr val="white"/>
                </a:solidFill>
                <a:latin typeface="Berlin Sans FB Dem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1752600" y="398961"/>
            <a:ext cx="1814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glow rad="88900">
                    <a:srgbClr val="FFFF00"/>
                  </a:glo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Buying a house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68908" y="1478828"/>
            <a:ext cx="1856228" cy="1662545"/>
            <a:chOff x="3517012" y="1813912"/>
            <a:chExt cx="1990281" cy="1782614"/>
          </a:xfrm>
        </p:grpSpPr>
        <p:sp>
          <p:nvSpPr>
            <p:cNvPr id="23" name="TextBox 22"/>
            <p:cNvSpPr txBox="1"/>
            <p:nvPr/>
          </p:nvSpPr>
          <p:spPr>
            <a:xfrm>
              <a:off x="3517012" y="1813912"/>
              <a:ext cx="1960876" cy="1782614"/>
            </a:xfrm>
            <a:prstGeom prst="ellipse">
              <a:avLst/>
            </a:prstGeom>
            <a:solidFill>
              <a:srgbClr val="00FFFF">
                <a:alpha val="80000"/>
              </a:srgb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prstClr val="white"/>
                  </a:solidFill>
                  <a:latin typeface="Berlin Sans FB Demi" pitchFamily="34" charset="0"/>
                </a:defRPr>
              </a:lvl1pPr>
            </a:lstStyle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90083" y="2075219"/>
              <a:ext cx="1917210" cy="1089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effectLst>
                    <a:glow rad="88900">
                      <a:srgbClr val="FFFF00"/>
                    </a:glow>
                  </a:effectLst>
                  <a:latin typeface="Bookman Old Style" panose="02050604050505020204" pitchFamily="18" charset="0"/>
                </a:defRPr>
              </a:lvl1pPr>
            </a:lstStyle>
            <a:p>
              <a:pPr algn="ctr"/>
              <a:r>
                <a:rPr lang="en-US" sz="2000" dirty="0">
                  <a:ln>
                    <a:solidFill>
                      <a:prstClr val="black"/>
                    </a:solidFill>
                  </a:ln>
                  <a:solidFill>
                    <a:srgbClr val="BD00BC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Book Antiqua" pitchFamily="18" charset="0"/>
                </a:rPr>
                <a:t>We need large amount of money for…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440936" y="678942"/>
            <a:ext cx="1959864" cy="1664208"/>
          </a:xfrm>
          <a:prstGeom prst="round2SameRect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12222" y1="30169" x2="6667" y2="74068"/>
                          <a14:foregroundMark x1="12593" y1="10847" x2="21667" y2="19153"/>
                          <a14:foregroundMark x1="7222" y1="84576" x2="12222" y2="81864"/>
                          <a14:foregroundMark x1="73333" y1="7966" x2="83889" y2="23559"/>
                          <a14:foregroundMark x1="66852" y1="10847" x2="75926" y2="9661"/>
                          <a14:foregroundMark x1="69815" y1="7966" x2="87222" y2="51356"/>
                          <a14:foregroundMark x1="79259" y1="9661" x2="92778" y2="53559"/>
                          <a14:foregroundMark x1="70370" y1="64068" x2="87778" y2="93559"/>
                          <a14:foregroundMark x1="67407" y1="8475" x2="80370" y2="8475"/>
                          <a14:foregroundMark x1="76296" y1="5763" x2="86296" y2="19153"/>
                          <a14:foregroundMark x1="67407" y1="9153" x2="72963" y2="4068"/>
                          <a14:foregroundMark x1="7778" y1="9661" x2="15741" y2="8475"/>
                          <a14:foregroundMark x1="5000" y1="6949" x2="16852" y2="7458"/>
                          <a14:foregroundMark x1="16852" y1="8475" x2="19815" y2="14915"/>
                          <a14:foregroundMark x1="4444" y1="8475" x2="3519" y2="12712"/>
                          <a14:foregroundMark x1="3704" y1="14237" x2="12037" y2="24068"/>
                          <a14:foregroundMark x1="77778" y1="59492" x2="90370" y2="67966"/>
                          <a14:foregroundMark x1="73889" y1="89322" x2="95370" y2="97627"/>
                          <a14:foregroundMark x1="78333" y1="61186" x2="89630" y2="68475"/>
                          <a14:foregroundMark x1="68704" y1="75932" x2="68889" y2="79661"/>
                          <a14:foregroundMark x1="86296" y1="50847" x2="70185" y2="54576"/>
                          <a14:foregroundMark x1="72407" y1="54576" x2="86111" y2="48475"/>
                          <a14:foregroundMark x1="78333" y1="62203" x2="89630" y2="69492"/>
                          <a14:backgroundMark x1="21852" y1="18983" x2="20926" y2="19153"/>
                          <a14:backgroundMark x1="21111" y1="19831" x2="23148" y2="14915"/>
                          <a14:backgroundMark x1="22593" y1="13559" x2="20926" y2="19831"/>
                          <a14:backgroundMark x1="21852" y1="19661" x2="22963" y2="183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prstClr val="white"/>
                </a:solidFill>
                <a:latin typeface="Berlin Sans FB Dem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199158" y="398961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glow rad="88900">
                    <a:srgbClr val="FFFF00"/>
                  </a:glo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Wedding in a family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33949" y="3059017"/>
            <a:ext cx="2154715" cy="1681331"/>
          </a:xfrm>
          <a:prstGeom prst="round2Same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prstClr val="white"/>
                </a:solidFill>
                <a:latin typeface="Berlin Sans FB Dem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2133600" y="4476751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glow rad="88900">
                    <a:srgbClr val="FFFF00"/>
                  </a:glow>
                </a:effectLst>
                <a:latin typeface="Bookman Old Style" panose="02050604050505020204" pitchFamily="18" charset="0"/>
              </a:defRPr>
            </a:lvl1pPr>
          </a:lstStyle>
          <a:p>
            <a:pPr algn="ctr"/>
            <a:r>
              <a:rPr lang="en-US" dirty="0">
                <a:solidFill>
                  <a:prstClr val="black"/>
                </a:solidFill>
              </a:rPr>
              <a:t>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115344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63" presetClass="path" presetSubtype="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5.86963E-8 L 0.27413 -0.00371 " pathEditMode="relative" rAng="0" ptsTypes="AA" p14:bounceEnd="60000">
                                          <p:cBhvr>
                                            <p:cTn id="1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698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35" presetClass="path" presetSubtype="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3.99444E-6 L -0.47605 -0.0003 " pathEditMode="relative" rAng="0" ptsTypes="AA" p14:bounceEnd="60000">
                                          <p:cBhvr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02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63" presetClass="path" presetSubtype="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29219E-6 L 0.5342 0.00247 " pathEditMode="relative" rAng="0" ptsTypes="AA" p14:bounceEnd="60000">
                                          <p:cBhvr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701" y="1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22" grpId="0"/>
          <p:bldP spid="30" grpId="0" animBg="1"/>
          <p:bldP spid="31" grpId="0"/>
          <p:bldP spid="35" grpId="0" animBg="1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63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5.86963E-8 L 0.27413 -0.00371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698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35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3.99444E-6 L -0.47605 -0.0003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802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" presetID="63" presetClass="pat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29219E-6 L 0.5342 0.00247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701" y="1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22" grpId="0"/>
          <p:bldP spid="30" grpId="0" animBg="1"/>
          <p:bldP spid="31" grpId="0"/>
          <p:bldP spid="35" grpId="0" animBg="1"/>
          <p:bldP spid="36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914400" y="819150"/>
            <a:ext cx="2285787" cy="1524816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If money is not available, what do we do? </a:t>
            </a:r>
          </a:p>
        </p:txBody>
      </p:sp>
      <p:sp>
        <p:nvSpPr>
          <p:cNvPr id="4" name="Oval 3"/>
          <p:cNvSpPr/>
          <p:nvPr/>
        </p:nvSpPr>
        <p:spPr>
          <a:xfrm>
            <a:off x="3429000" y="974572"/>
            <a:ext cx="3417658" cy="3044978"/>
          </a:xfrm>
          <a:prstGeom prst="ellipse">
            <a:avLst/>
          </a:prstGeom>
          <a:solidFill>
            <a:srgbClr val="00FFFF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n>
                <a:solidFill>
                  <a:prstClr val="black"/>
                </a:solidFill>
              </a:ln>
              <a:solidFill>
                <a:srgbClr val="BD00BC"/>
              </a:solidFill>
              <a:latin typeface="Book Antiqua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948" y="1119099"/>
            <a:ext cx="2286000" cy="14976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8140" y="2772306"/>
            <a:ext cx="2022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We will borrow from the Bank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364822" y="2602003"/>
            <a:ext cx="274371" cy="500540"/>
          </a:xfrm>
          <a:prstGeom prst="straightConnector1">
            <a:avLst/>
          </a:prstGeom>
          <a:ln w="28575">
            <a:solidFill>
              <a:srgbClr val="EDFBC9"/>
            </a:solidFill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25400" algn="bl" rotWithShape="0">
              <a:srgbClr val="000000">
                <a:alpha val="60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38200" y="2876550"/>
            <a:ext cx="2641143" cy="1578370"/>
          </a:xfrm>
          <a:prstGeom prst="ellipse">
            <a:avLst/>
          </a:prstGeom>
          <a:solidFill>
            <a:srgbClr val="0033CC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The amount we borrow is called as loan or the principal.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2739" y="3088745"/>
            <a:ext cx="695557" cy="298725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/>
      <p:bldP spid="9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-503420" y="167449"/>
            <a:ext cx="11049000" cy="519351"/>
          </a:xfrm>
          <a:prstGeom prst="ellipse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Before we proceed ahead we need to be familiar with some terms. </a:t>
            </a:r>
            <a:endParaRPr lang="en-US" b="1" dirty="0">
              <a:ln w="9000" cmpd="sng">
                <a:solidFill>
                  <a:srgbClr val="8064A2">
                    <a:shade val="50000"/>
                    <a:satMod val="120000"/>
                  </a:srgbClr>
                </a:solidFill>
                <a:prstDash val="solid"/>
              </a:ln>
              <a:solidFill>
                <a:srgbClr val="0033CC"/>
              </a:solidFill>
              <a:effectLst>
                <a:reflection blurRad="12700" stA="28000" endPos="45000" dist="1000" dir="5400000" sy="-100000" algn="bl" rotWithShape="0"/>
              </a:effectLst>
              <a:latin typeface="Book Antiqu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0" b="100000" l="25667" r="100000">
                        <a14:foregroundMark x1="28833" y1="26786" x2="28833" y2="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8"/>
          <a:stretch/>
        </p:blipFill>
        <p:spPr>
          <a:xfrm>
            <a:off x="457200" y="2430108"/>
            <a:ext cx="2353732" cy="14486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1556" y="1023874"/>
            <a:ext cx="1525572" cy="365760"/>
          </a:xfrm>
          <a:prstGeom prst="roundRect">
            <a:avLst/>
          </a:prstGeom>
          <a:solidFill>
            <a:srgbClr val="EDFBC9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Principal (P)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652" y="1485293"/>
            <a:ext cx="215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Amount borrowed from the bank or deposited in the bank</a:t>
            </a:r>
            <a:endParaRPr 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7081" y="1023874"/>
            <a:ext cx="2186268" cy="365760"/>
          </a:xfrm>
          <a:prstGeom prst="roundRect">
            <a:avLst/>
          </a:prstGeom>
          <a:solidFill>
            <a:srgbClr val="EDFBC9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Rate of interest (R)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62829" y="1485293"/>
            <a:ext cx="2357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This is the rate at which interest is charged.</a:t>
            </a:r>
            <a:endParaRPr 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1073" y="1023874"/>
            <a:ext cx="1890727" cy="365760"/>
          </a:xfrm>
          <a:prstGeom prst="roundRect">
            <a:avLst/>
          </a:prstGeom>
          <a:solidFill>
            <a:srgbClr val="EDFBC9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No. of years (N)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62174" y="1485293"/>
            <a:ext cx="2130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period for which the amount is borrowed or deposited.</a:t>
            </a:r>
            <a:endParaRPr 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64724" y="1023874"/>
            <a:ext cx="1569676" cy="365760"/>
          </a:xfrm>
          <a:prstGeom prst="roundRect">
            <a:avLst/>
          </a:prstGeom>
          <a:solidFill>
            <a:srgbClr val="EDFBC9"/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Amount (A)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44498" y="1485293"/>
            <a:ext cx="1996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amount which includes principal &amp; interest.</a:t>
            </a:r>
            <a:endParaRPr 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05200" y="767010"/>
            <a:ext cx="0" cy="274320"/>
          </a:xfrm>
          <a:prstGeom prst="straightConnector1">
            <a:avLst/>
          </a:prstGeom>
          <a:ln w="19050">
            <a:solidFill>
              <a:srgbClr val="2AFEA8"/>
            </a:solidFill>
            <a:headEnd type="none" w="med" len="med"/>
            <a:tailEnd type="arrow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622329" y="767010"/>
            <a:ext cx="0" cy="274320"/>
          </a:xfrm>
          <a:prstGeom prst="straightConnector1">
            <a:avLst/>
          </a:prstGeom>
          <a:ln w="19050">
            <a:solidFill>
              <a:srgbClr val="2AFEA8"/>
            </a:solidFill>
            <a:headEnd type="none" w="med" len="med"/>
            <a:tailEnd type="arrow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62790" y="767010"/>
            <a:ext cx="0" cy="274320"/>
          </a:xfrm>
          <a:prstGeom prst="straightConnector1">
            <a:avLst/>
          </a:prstGeom>
          <a:ln w="19050">
            <a:solidFill>
              <a:srgbClr val="2AFEA8"/>
            </a:solidFill>
            <a:headEnd type="none" w="med" len="med"/>
            <a:tailEnd type="arrow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55" b="96991" l="3710" r="95484">
                        <a14:foregroundMark x1="34194" y1="33097" x2="56452" y2="267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76" t="3457" r="4322" b="2963"/>
          <a:stretch/>
        </p:blipFill>
        <p:spPr>
          <a:xfrm>
            <a:off x="7086600" y="2430108"/>
            <a:ext cx="1884602" cy="1752600"/>
          </a:xfrm>
          <a:prstGeom prst="rect">
            <a:avLst/>
          </a:prstGeom>
          <a:effectLst/>
        </p:spPr>
      </p:pic>
      <p:cxnSp>
        <p:nvCxnSpPr>
          <p:cNvPr id="24" name="Straight Arrow Connector 23"/>
          <p:cNvCxnSpPr/>
          <p:nvPr/>
        </p:nvCxnSpPr>
        <p:spPr>
          <a:xfrm>
            <a:off x="4419600" y="519395"/>
            <a:ext cx="0" cy="228116"/>
          </a:xfrm>
          <a:prstGeom prst="straightConnector1">
            <a:avLst/>
          </a:prstGeom>
          <a:ln w="19050">
            <a:solidFill>
              <a:srgbClr val="2AFEA8"/>
            </a:solidFill>
            <a:headEnd type="none" w="med" len="med"/>
            <a:tailEnd type="arrow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>
            <a:off x="4753830" y="-2341949"/>
            <a:ext cx="0" cy="6217920"/>
          </a:xfrm>
          <a:prstGeom prst="straightConnector1">
            <a:avLst/>
          </a:prstGeom>
          <a:ln w="19050">
            <a:solidFill>
              <a:srgbClr val="2AFEA8"/>
            </a:solidFill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644870" y="767010"/>
            <a:ext cx="0" cy="274320"/>
          </a:xfrm>
          <a:prstGeom prst="straightConnector1">
            <a:avLst/>
          </a:prstGeom>
          <a:ln w="19050">
            <a:solidFill>
              <a:srgbClr val="2AFEA8"/>
            </a:solidFill>
            <a:headEnd type="none" w="med" len="med"/>
            <a:tailEnd type="arrow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Image result for rate of interest pn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430108"/>
            <a:ext cx="2359740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64" y="2557682"/>
            <a:ext cx="3043129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5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" grpId="0" animBg="1"/>
      <p:bldP spid="13" grpId="0"/>
      <p:bldP spid="17" grpId="0" animBg="1"/>
      <p:bldP spid="18" grpId="0"/>
      <p:bldP spid="20" grpId="0" animBg="1"/>
      <p:bldP spid="21" grpId="0"/>
      <p:bldP spid="22" grpId="0" animBg="1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bank pictu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89862">
                        <a14:foregroundMark x1="40553" y1="86788" x2="40553" y2="86788"/>
                        <a14:foregroundMark x1="23195" y1="46632" x2="74501" y2="73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23" r="11714"/>
          <a:stretch/>
        </p:blipFill>
        <p:spPr bwMode="auto">
          <a:xfrm>
            <a:off x="1981200" y="742950"/>
            <a:ext cx="4778523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338686" y="1038820"/>
            <a:ext cx="1385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2 years.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3627" y="605205"/>
            <a:ext cx="16836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10 p.c.p.a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28130" y="257770"/>
            <a:ext cx="1556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Rs 10,000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6543308" y="895350"/>
            <a:ext cx="2193158" cy="1257856"/>
          </a:xfrm>
          <a:prstGeom prst="wedgeEllipseCallout">
            <a:avLst>
              <a:gd name="adj1" fmla="val -38430"/>
              <a:gd name="adj2" fmla="val 55866"/>
            </a:avLst>
          </a:prstGeom>
          <a:solidFill>
            <a:srgbClr val="CDAFED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Sir ! we charge 10% p.a. as a rate of interest 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4600" y="257770"/>
            <a:ext cx="2627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 Principal  Amount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07824" y="605206"/>
            <a:ext cx="2181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Rate of interest</a:t>
            </a:r>
          </a:p>
        </p:txBody>
      </p:sp>
      <p:sp>
        <p:nvSpPr>
          <p:cNvPr id="9" name="Rectangle 8"/>
          <p:cNvSpPr/>
          <p:nvPr/>
        </p:nvSpPr>
        <p:spPr>
          <a:xfrm>
            <a:off x="4892480" y="614519"/>
            <a:ext cx="252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=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43514" y="1027886"/>
            <a:ext cx="997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Period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06434" y="1038820"/>
            <a:ext cx="252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9098" y="257770"/>
            <a:ext cx="252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srgbClr val="0033CC"/>
                </a:soli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=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5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490" y="2198594"/>
            <a:ext cx="2132969" cy="268298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457200" y="567502"/>
            <a:ext cx="2188404" cy="1378031"/>
          </a:xfrm>
          <a:prstGeom prst="wedgeEllipseCallout">
            <a:avLst>
              <a:gd name="adj1" fmla="val 21387"/>
              <a:gd name="adj2" fmla="val 68074"/>
            </a:avLst>
          </a:prstGeom>
          <a:solidFill>
            <a:srgbClr val="CDAFED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Sir! I want  a loan of Rs. 10,000/- for the period of 2 years</a:t>
            </a:r>
          </a:p>
        </p:txBody>
      </p:sp>
      <p:pic>
        <p:nvPicPr>
          <p:cNvPr id="20" name="Picture 2" descr="Image result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8" b="100000" l="0" r="100000">
                        <a14:foregroundMark x1="55714" y1="41004" x2="48163" y2="46444"/>
                        <a14:foregroundMark x1="42041" y1="27197" x2="55102" y2="28661"/>
                        <a14:foregroundMark x1="46735" y1="67992" x2="48163" y2="71757"/>
                        <a14:foregroundMark x1="55510" y1="57950" x2="55714" y2="72385"/>
                        <a14:foregroundMark x1="51224" y1="41004" x2="47959" y2="63598"/>
                        <a14:foregroundMark x1="45714" y1="46653" x2="46327" y2="55021"/>
                        <a14:foregroundMark x1="47551" y1="98745" x2="52857" y2="98954"/>
                        <a14:backgroundMark x1="9592" y1="37657" x2="60204" y2="16946"/>
                        <a14:backgroundMark x1="70612" y1="42678" x2="90408" y2="36192"/>
                        <a14:backgroundMark x1="70204" y1="33891" x2="91837" y2="31799"/>
                        <a14:backgroundMark x1="64082" y1="42678" x2="69796" y2="33054"/>
                        <a14:backgroundMark x1="88571" y1="33054" x2="99388" y2="33054"/>
                        <a14:backgroundMark x1="98367" y1="40795" x2="76122" y2="39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23658" r="7114"/>
          <a:stretch/>
        </p:blipFill>
        <p:spPr bwMode="auto">
          <a:xfrm>
            <a:off x="5638800" y="2190750"/>
            <a:ext cx="2789494" cy="262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4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5" grpId="0"/>
      <p:bldP spid="6" grpId="0" animBg="1"/>
      <p:bldP spid="7" grpId="0"/>
      <p:bldP spid="8" grpId="0"/>
      <p:bldP spid="9" grpId="0"/>
      <p:bldP spid="11" grpId="0"/>
      <p:bldP spid="12" grpId="0"/>
      <p:bldP spid="1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503084" y="377079"/>
            <a:ext cx="2681123" cy="1717506"/>
          </a:xfrm>
          <a:prstGeom prst="ellipse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While returning the loan to the bank, we pay </a:t>
            </a:r>
          </a:p>
          <a:p>
            <a:pPr algn="ctr"/>
            <a:r>
              <a:rPr lang="en-US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a bigger amount</a:t>
            </a:r>
          </a:p>
        </p:txBody>
      </p:sp>
      <p:sp>
        <p:nvSpPr>
          <p:cNvPr id="4" name="Oval 3"/>
          <p:cNvSpPr/>
          <p:nvPr/>
        </p:nvSpPr>
        <p:spPr>
          <a:xfrm>
            <a:off x="1597618" y="2647950"/>
            <a:ext cx="3050582" cy="1726094"/>
          </a:xfrm>
          <a:prstGeom prst="ellipse">
            <a:avLst/>
          </a:prstGeom>
          <a:solidFill>
            <a:srgbClr val="0033CC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This bigger amount consists of loan(principal)+ interest </a:t>
            </a:r>
          </a:p>
        </p:txBody>
      </p:sp>
      <p:sp>
        <p:nvSpPr>
          <p:cNvPr id="6" name="Oval 5"/>
          <p:cNvSpPr/>
          <p:nvPr/>
        </p:nvSpPr>
        <p:spPr>
          <a:xfrm>
            <a:off x="4876800" y="2649889"/>
            <a:ext cx="3210094" cy="1811365"/>
          </a:xfrm>
          <a:prstGeom prst="ellipse">
            <a:avLst/>
          </a:prstGeom>
          <a:solidFill>
            <a:srgbClr val="00FFFF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Interest is paid as a charge for borrowing money from the bank.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93713" y="1524004"/>
            <a:ext cx="1640087" cy="301712"/>
          </a:xfrm>
          <a:prstGeom prst="rect">
            <a:avLst/>
          </a:prstGeom>
          <a:noFill/>
          <a:ln w="19050" cap="flat" cmpd="sng" algn="ctr">
            <a:solidFill>
              <a:srgbClr val="0033CC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60064" l="3355" r="96965"/>
                    </a14:imgEffect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259"/>
          <a:stretch/>
        </p:blipFill>
        <p:spPr>
          <a:xfrm>
            <a:off x="2863533" y="1771067"/>
            <a:ext cx="783349" cy="9421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86653" y="3804664"/>
            <a:ext cx="889663" cy="274284"/>
          </a:xfrm>
          <a:prstGeom prst="rect">
            <a:avLst/>
          </a:prstGeom>
          <a:noFill/>
          <a:ln w="19050" cap="flat" cmpd="sng" algn="ctr">
            <a:solidFill>
              <a:srgbClr val="0033CC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60064" l="3355" r="96965"/>
                    </a14:imgEffect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259"/>
          <a:stretch/>
        </p:blipFill>
        <p:spPr>
          <a:xfrm rot="5566234">
            <a:off x="3942440" y="3143174"/>
            <a:ext cx="730644" cy="15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5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10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80007" y="57150"/>
            <a:ext cx="2383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INTEREST </a:t>
            </a:r>
          </a:p>
        </p:txBody>
      </p:sp>
      <p:sp>
        <p:nvSpPr>
          <p:cNvPr id="3" name="Left Brace 2"/>
          <p:cNvSpPr/>
          <p:nvPr/>
        </p:nvSpPr>
        <p:spPr>
          <a:xfrm rot="5400000" flipV="1">
            <a:off x="4144957" y="-1957440"/>
            <a:ext cx="560294" cy="5656275"/>
          </a:xfrm>
          <a:prstGeom prst="leftBrace">
            <a:avLst>
              <a:gd name="adj1" fmla="val 203807"/>
              <a:gd name="adj2" fmla="val 50000"/>
            </a:avLst>
          </a:prstGeom>
          <a:ln w="38100">
            <a:solidFill>
              <a:srgbClr val="2AFEA8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1185754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glow rad="88900">
                    <a:srgbClr val="FFFF00"/>
                  </a:glow>
                </a:effectLst>
                <a:latin typeface="Bookman Old Style" panose="02050604050505020204" pitchFamily="18" charset="0"/>
              </a:rPr>
              <a:t>Simple Interest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24084" y="1185754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glow rad="88900">
                    <a:srgbClr val="FFFF00"/>
                  </a:glow>
                </a:effectLst>
                <a:latin typeface="Bookman Old Style" panose="02050604050505020204" pitchFamily="18" charset="0"/>
              </a:rPr>
              <a:t>Compound Interest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3098" y="1722955"/>
            <a:ext cx="3474720" cy="707886"/>
          </a:xfrm>
          <a:prstGeom prst="rect">
            <a:avLst/>
          </a:prstGeom>
          <a:solidFill>
            <a:srgbClr val="00FFFF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Paying the same amount of interest every year.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098" y="2724150"/>
            <a:ext cx="3474720" cy="704088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principal amount remains the same for all the years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61760" y="1764268"/>
            <a:ext cx="3474720" cy="400110"/>
          </a:xfrm>
          <a:prstGeom prst="rect">
            <a:avLst/>
          </a:prstGeom>
          <a:solidFill>
            <a:srgbClr val="00FFFF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rPr>
              <a:t>Interest changes every year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72566" y="2724150"/>
            <a:ext cx="3053109" cy="704088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principal amount will change every year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71800" y="2724150"/>
            <a:ext cx="1940683" cy="1253492"/>
            <a:chOff x="6467685" y="3954203"/>
            <a:chExt cx="1816327" cy="1035889"/>
          </a:xfrm>
          <a:solidFill>
            <a:srgbClr val="FFFF00"/>
          </a:solidFill>
        </p:grpSpPr>
        <p:sp>
          <p:nvSpPr>
            <p:cNvPr id="21" name="Oval Callout 20"/>
            <p:cNvSpPr/>
            <p:nvPr/>
          </p:nvSpPr>
          <p:spPr>
            <a:xfrm>
              <a:off x="6467685" y="3954203"/>
              <a:ext cx="1816327" cy="1035889"/>
            </a:xfrm>
            <a:prstGeom prst="wedgeEllipseCallout">
              <a:avLst>
                <a:gd name="adj1" fmla="val 75053"/>
                <a:gd name="adj2" fmla="val -868"/>
              </a:avLst>
            </a:prstGeom>
            <a:blipFill>
              <a:blip r:embed="rId4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b="1" kern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15851" y="4107484"/>
              <a:ext cx="1722431" cy="610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The principal for the first year is as given in the question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460216" y="2724150"/>
            <a:ext cx="2264184" cy="1463665"/>
            <a:chOff x="6426086" y="3859146"/>
            <a:chExt cx="2119098" cy="1209579"/>
          </a:xfrm>
          <a:solidFill>
            <a:srgbClr val="FFFF00"/>
          </a:solidFill>
        </p:grpSpPr>
        <p:sp>
          <p:nvSpPr>
            <p:cNvPr id="24" name="Oval Callout 23"/>
            <p:cNvSpPr/>
            <p:nvPr/>
          </p:nvSpPr>
          <p:spPr>
            <a:xfrm>
              <a:off x="6426086" y="3859146"/>
              <a:ext cx="2099876" cy="1209579"/>
            </a:xfrm>
            <a:prstGeom prst="wedgeEllipseCallout">
              <a:avLst>
                <a:gd name="adj1" fmla="val 77266"/>
                <a:gd name="adj2" fmla="val -10940"/>
              </a:avLst>
            </a:prstGeom>
            <a:blipFill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b="1" kern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61042" y="4093795"/>
              <a:ext cx="2084142" cy="788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The principal for the second year will be principal + interest of first year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371539" y="2647950"/>
            <a:ext cx="2429061" cy="1531544"/>
            <a:chOff x="6412365" y="3945902"/>
            <a:chExt cx="2067470" cy="1099617"/>
          </a:xfrm>
          <a:solidFill>
            <a:srgbClr val="FFFF00"/>
          </a:solidFill>
        </p:grpSpPr>
        <p:sp>
          <p:nvSpPr>
            <p:cNvPr id="27" name="Oval Callout 26"/>
            <p:cNvSpPr/>
            <p:nvPr/>
          </p:nvSpPr>
          <p:spPr>
            <a:xfrm>
              <a:off x="6429949" y="3945902"/>
              <a:ext cx="2049886" cy="1099617"/>
            </a:xfrm>
            <a:prstGeom prst="wedgeEllipseCallout">
              <a:avLst>
                <a:gd name="adj1" fmla="val 75760"/>
                <a:gd name="adj2" fmla="val -5267"/>
              </a:avLst>
            </a:prstGeom>
            <a:blipFill>
              <a:blip r:embed="rId4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400" b="1" kern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12365" y="4088416"/>
              <a:ext cx="2051659" cy="848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rPr>
                <a:t>From second year onwards, the principal changes as it includes interest of the previous year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33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8" grpId="0"/>
      <p:bldP spid="19" grpId="0"/>
      <p:bldP spid="11" grpId="0" animBg="1"/>
      <p:bldP spid="13" grpId="0" animBg="1"/>
      <p:bldP spid="15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80007" y="57150"/>
            <a:ext cx="2383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8064A2">
                        <a:shade val="20000"/>
                        <a:satMod val="245000"/>
                      </a:srgbClr>
                    </a:gs>
                    <a:gs pos="43000">
                      <a:srgbClr val="8064A2">
                        <a:satMod val="255000"/>
                      </a:srgbClr>
                    </a:gs>
                    <a:gs pos="48000">
                      <a:srgbClr val="8064A2">
                        <a:shade val="85000"/>
                        <a:satMod val="255000"/>
                      </a:srgbClr>
                    </a:gs>
                    <a:gs pos="100000">
                      <a:srgbClr val="8064A2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 Antiqua" pitchFamily="18" charset="0"/>
              </a:rPr>
              <a:t>INTEREST </a:t>
            </a:r>
          </a:p>
        </p:txBody>
      </p:sp>
      <p:sp>
        <p:nvSpPr>
          <p:cNvPr id="3" name="Left Brace 2"/>
          <p:cNvSpPr/>
          <p:nvPr/>
        </p:nvSpPr>
        <p:spPr>
          <a:xfrm rot="5400000" flipV="1">
            <a:off x="4144957" y="-1957440"/>
            <a:ext cx="560294" cy="5656275"/>
          </a:xfrm>
          <a:prstGeom prst="leftBrace">
            <a:avLst>
              <a:gd name="adj1" fmla="val 203807"/>
              <a:gd name="adj2" fmla="val 50000"/>
            </a:avLst>
          </a:prstGeom>
          <a:ln w="38100">
            <a:solidFill>
              <a:srgbClr val="2AFEA8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1185754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glow rad="88900">
                    <a:srgbClr val="FFFF00"/>
                  </a:glow>
                </a:effectLst>
                <a:latin typeface="Bookman Old Style" panose="02050604050505020204" pitchFamily="18" charset="0"/>
              </a:rPr>
              <a:t>Simple Interest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24084" y="1185754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>
                  <a:glow rad="88900">
                    <a:srgbClr val="FFFF00"/>
                  </a:glow>
                </a:effectLst>
                <a:latin typeface="Bookman Old Style" panose="02050604050505020204" pitchFamily="18" charset="0"/>
              </a:rPr>
              <a:t>Compound Interest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1779277"/>
            <a:ext cx="2508743" cy="707886"/>
          </a:xfrm>
          <a:prstGeom prst="rect">
            <a:avLst/>
          </a:prstGeom>
          <a:solidFill>
            <a:srgbClr val="00FFFF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45061" y="1909603"/>
            <a:ext cx="287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18018" y="1909603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9324" y="1787664"/>
            <a:ext cx="1571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P × R × N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100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3400" y="2579879"/>
            <a:ext cx="2514600" cy="1156480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4137" y="2583261"/>
            <a:ext cx="1932820" cy="374571"/>
          </a:xfrm>
          <a:prstGeom prst="roundRect">
            <a:avLst/>
          </a:prstGeom>
          <a:effec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600" dirty="0" smtClean="0">
                <a:solidFill>
                  <a:srgbClr val="FF0000"/>
                </a:solidFill>
                <a:effectLst/>
              </a:rPr>
              <a:t>I</a:t>
            </a:r>
            <a:r>
              <a:rPr lang="en-US" sz="1600" dirty="0" smtClean="0">
                <a:solidFill>
                  <a:srgbClr val="0000FF"/>
                </a:solidFill>
                <a:effectLst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</a:rPr>
              <a:t>– </a:t>
            </a:r>
            <a:r>
              <a:rPr lang="en-US" sz="1600" dirty="0" smtClean="0">
                <a:solidFill>
                  <a:srgbClr val="0000FF"/>
                </a:solidFill>
                <a:effectLst/>
              </a:rPr>
              <a:t>Simple Interest</a:t>
            </a:r>
            <a:endParaRPr lang="en-US" sz="1600" dirty="0">
              <a:solidFill>
                <a:srgbClr val="0000FF"/>
              </a:solidFill>
              <a:effectLst/>
              <a:ea typeface="Meiryo UI" pitchFamily="34" charset="-128"/>
              <a:cs typeface="Meiryo UI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4137" y="2853166"/>
            <a:ext cx="2271087" cy="374571"/>
          </a:xfrm>
          <a:prstGeom prst="roundRect">
            <a:avLst/>
          </a:prstGeom>
          <a:effec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600" dirty="0" smtClean="0">
                <a:solidFill>
                  <a:srgbClr val="FF0000"/>
                </a:solidFill>
                <a:effectLst/>
              </a:rPr>
              <a:t>P </a:t>
            </a:r>
            <a:r>
              <a:rPr lang="en-US" sz="1600" dirty="0">
                <a:solidFill>
                  <a:srgbClr val="0000FF"/>
                </a:solidFill>
                <a:effectLst/>
              </a:rPr>
              <a:t>– Principal  Amount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4137" y="3120019"/>
            <a:ext cx="2133600" cy="374571"/>
          </a:xfrm>
          <a:prstGeom prst="roundRect">
            <a:avLst/>
          </a:prstGeom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600" dirty="0" smtClean="0">
                <a:solidFill>
                  <a:srgbClr val="FF0000"/>
                </a:solidFill>
                <a:effectLst/>
              </a:rPr>
              <a:t>R</a:t>
            </a:r>
            <a:r>
              <a:rPr lang="en-US" sz="1600" dirty="0">
                <a:solidFill>
                  <a:srgbClr val="0000FF"/>
                </a:solidFill>
                <a:effectLst/>
              </a:rPr>
              <a:t> – Rate of interest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4137" y="3373117"/>
            <a:ext cx="2513863" cy="374571"/>
          </a:xfrm>
          <a:prstGeom prst="roundRect">
            <a:avLst/>
          </a:prstGeom>
          <a:effec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600" dirty="0" smtClean="0">
                <a:solidFill>
                  <a:srgbClr val="FF0000"/>
                </a:solidFill>
                <a:effectLst/>
              </a:rPr>
              <a:t>N </a:t>
            </a:r>
            <a:r>
              <a:rPr lang="en-US" sz="1600" dirty="0">
                <a:solidFill>
                  <a:srgbClr val="0000FF"/>
                </a:solidFill>
                <a:effectLst/>
              </a:rPr>
              <a:t>– No. of years (period)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3400" y="3841390"/>
            <a:ext cx="2514600" cy="399583"/>
          </a:xfrm>
          <a:prstGeom prst="rect">
            <a:avLst/>
          </a:prstGeom>
          <a:solidFill>
            <a:srgbClr val="00FFFF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45061" y="3837333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18018" y="3837333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29767" y="3837333"/>
            <a:ext cx="957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P  +  I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3400" y="4360794"/>
            <a:ext cx="2514600" cy="368490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4137" y="4348203"/>
            <a:ext cx="1351652" cy="374571"/>
          </a:xfrm>
          <a:prstGeom prst="roundRect">
            <a:avLst/>
          </a:prstGeom>
          <a:effectLst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600" dirty="0" smtClean="0">
                <a:solidFill>
                  <a:srgbClr val="FF0000"/>
                </a:solidFill>
                <a:effectLst/>
              </a:rPr>
              <a:t>A</a:t>
            </a:r>
            <a:r>
              <a:rPr lang="en-US" sz="1600" dirty="0" smtClean="0">
                <a:solidFill>
                  <a:srgbClr val="0000FF"/>
                </a:solidFill>
                <a:effectLst/>
              </a:rPr>
              <a:t> </a:t>
            </a:r>
            <a:r>
              <a:rPr lang="en-US" sz="1600" dirty="0">
                <a:solidFill>
                  <a:srgbClr val="0000FF"/>
                </a:solidFill>
                <a:effectLst/>
              </a:rPr>
              <a:t>– Amount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52263" y="1737932"/>
            <a:ext cx="2743937" cy="778675"/>
          </a:xfrm>
          <a:prstGeom prst="rect">
            <a:avLst/>
          </a:prstGeom>
          <a:solidFill>
            <a:srgbClr val="00FFFF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063924" y="1923530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436881" y="192353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52263" y="2705567"/>
            <a:ext cx="2058137" cy="399583"/>
          </a:xfrm>
          <a:prstGeom prst="rect">
            <a:avLst/>
          </a:prstGeom>
          <a:solidFill>
            <a:srgbClr val="00FFFF">
              <a:alpha val="8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892702" y="2701510"/>
            <a:ext cx="649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C.I.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436881" y="270151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768381" y="2701510"/>
            <a:ext cx="1013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  –  P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715000" y="1714440"/>
            <a:ext cx="1890216" cy="820866"/>
            <a:chOff x="10222937" y="3728495"/>
            <a:chExt cx="1890216" cy="820866"/>
          </a:xfrm>
        </p:grpSpPr>
        <p:sp>
          <p:nvSpPr>
            <p:cNvPr id="65" name="Rectangle 64"/>
            <p:cNvSpPr/>
            <p:nvPr/>
          </p:nvSpPr>
          <p:spPr>
            <a:xfrm>
              <a:off x="10222937" y="3967489"/>
              <a:ext cx="3545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rPr>
                <a:t>P</a:t>
              </a:r>
              <a:endPara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577286" y="3967489"/>
              <a:ext cx="5950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rPr>
                <a:t>1 +</a:t>
              </a:r>
              <a:endPara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071165" y="3841475"/>
              <a:ext cx="74667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u="sng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rPr>
                <a:t>  R  </a:t>
              </a:r>
            </a:p>
            <a:p>
              <a:pPr algn="ctr"/>
              <a:r>
                <a:rPr lang="en-US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100</a:t>
              </a:r>
              <a:endPara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68" name="Double Bracket 67"/>
            <p:cNvSpPr/>
            <p:nvPr/>
          </p:nvSpPr>
          <p:spPr>
            <a:xfrm>
              <a:off x="10619450" y="3855168"/>
              <a:ext cx="1175100" cy="644520"/>
            </a:xfrm>
            <a:prstGeom prst="bracketPai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1756965" y="3728495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rPr>
                <a:t>N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09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/>
      <p:bldP spid="30" grpId="0"/>
      <p:bldP spid="31" grpId="0"/>
      <p:bldP spid="32" grpId="0" animBg="1"/>
      <p:bldP spid="33" grpId="0"/>
      <p:bldP spid="34" grpId="0"/>
      <p:bldP spid="35" grpId="0"/>
      <p:bldP spid="36" grpId="0"/>
      <p:bldP spid="38" grpId="0" animBg="1"/>
      <p:bldP spid="39" grpId="0"/>
      <p:bldP spid="40" grpId="0"/>
      <p:bldP spid="42" grpId="0"/>
      <p:bldP spid="44" grpId="0" animBg="1"/>
      <p:bldP spid="45" grpId="0"/>
      <p:bldP spid="49" grpId="0" animBg="1"/>
      <p:bldP spid="50" grpId="0"/>
      <p:bldP spid="51" grpId="0"/>
      <p:bldP spid="58" grpId="0" animBg="1"/>
      <p:bldP spid="59" grpId="0"/>
      <p:bldP spid="60" grpId="0"/>
      <p:bldP spid="6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519761" y="1100443"/>
            <a:ext cx="7252640" cy="3663598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2341138" y="431573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506554" y="658404"/>
            <a:ext cx="7265848" cy="4018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4244" y="231584"/>
            <a:ext cx="7089556" cy="422279"/>
            <a:chOff x="454244" y="325293"/>
            <a:chExt cx="7089556" cy="422279"/>
          </a:xfrm>
        </p:grpSpPr>
        <p:grpSp>
          <p:nvGrpSpPr>
            <p:cNvPr id="98" name="Group 97"/>
            <p:cNvGrpSpPr/>
            <p:nvPr/>
          </p:nvGrpSpPr>
          <p:grpSpPr>
            <a:xfrm>
              <a:off x="454244" y="325293"/>
              <a:ext cx="7089556" cy="422279"/>
              <a:chOff x="1240361" y="2142471"/>
              <a:chExt cx="7089556" cy="422279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1584778" y="2170539"/>
                <a:ext cx="6745139" cy="361293"/>
              </a:xfrm>
              <a:prstGeom prst="roundRect">
                <a:avLst/>
              </a:prstGeom>
              <a:gradFill flip="none" rotWithShape="1"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1240361" y="2142471"/>
                <a:ext cx="422279" cy="422279"/>
                <a:chOff x="1240361" y="2142471"/>
                <a:chExt cx="422279" cy="422279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1240361" y="2142471"/>
                  <a:ext cx="422279" cy="42227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1279034" y="2181144"/>
                  <a:ext cx="348991" cy="34899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hilly" dir="t">
                    <a:rot lat="0" lon="0" rev="18480000"/>
                  </a:lightRig>
                </a:scene3d>
                <a:sp3d prstMaterial="clear">
                  <a:bevelT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276183" y="2166897"/>
                  <a:ext cx="369012" cy="3693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Bookman Old Style" pitchFamily="18" charset="0"/>
                    </a:rPr>
                    <a:t>Q</a:t>
                  </a:r>
                  <a:endParaRPr lang="en-IN" b="1" dirty="0">
                    <a:latin typeface="Benguiat Bk BT" pitchFamily="18" charset="0"/>
                  </a:endParaRPr>
                </a:p>
              </p:txBody>
            </p:sp>
          </p:grpSp>
        </p:grpSp>
        <p:sp>
          <p:nvSpPr>
            <p:cNvPr id="194" name="TextBox 193"/>
            <p:cNvSpPr txBox="1"/>
            <p:nvPr/>
          </p:nvSpPr>
          <p:spPr>
            <a:xfrm>
              <a:off x="856468" y="345405"/>
              <a:ext cx="5507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tabLst>
                  <a:tab pos="231775" algn="ctr"/>
                  <a:tab pos="573088" algn="l"/>
                </a:tabLst>
              </a:pP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Calculate </a:t>
              </a:r>
              <a:r>
                <a:rPr lang="en-US" sz="1600" b="1" dirty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the amount and compound interest </a:t>
              </a: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on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49484" y="1026622"/>
            <a:ext cx="622780" cy="374571"/>
            <a:chOff x="463684" y="1185737"/>
            <a:chExt cx="622780" cy="374571"/>
          </a:xfrm>
        </p:grpSpPr>
        <p:sp>
          <p:nvSpPr>
            <p:cNvPr id="107" name="TextBox 10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224" name="Rounded Rectangle 223"/>
          <p:cNvSpPr/>
          <p:nvPr/>
        </p:nvSpPr>
        <p:spPr>
          <a:xfrm>
            <a:off x="4457908" y="3286551"/>
            <a:ext cx="1252462" cy="23506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1086725" y="1437484"/>
            <a:ext cx="1317563" cy="2397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2841930" y="1691497"/>
            <a:ext cx="591036" cy="42546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1129252" y="1149214"/>
            <a:ext cx="1576966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271983" y="2209621"/>
            <a:ext cx="203196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2604349" y="2079133"/>
            <a:ext cx="168901" cy="1934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1582688" y="2295399"/>
            <a:ext cx="204370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rot="5400000">
            <a:off x="1829293" y="2934021"/>
            <a:ext cx="3657600" cy="244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ounded Rectangle 232"/>
          <p:cNvSpPr/>
          <p:nvPr/>
        </p:nvSpPr>
        <p:spPr>
          <a:xfrm>
            <a:off x="4678420" y="3541117"/>
            <a:ext cx="245868" cy="28442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5126479" y="3545669"/>
            <a:ext cx="238637" cy="25857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4337635" y="37675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4536964" y="3767551"/>
            <a:ext cx="10759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15377.34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4337635" y="40048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3913481" y="3521717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C.I.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4337635" y="352171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631402" y="3521717"/>
            <a:ext cx="827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  –  P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/>
                <a:cs typeface="Arial" pitchFamily="34" charset="0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5561886" y="3767551"/>
            <a:ext cx="928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/>
                <a:cs typeface="Arial" pitchFamily="34" charset="0"/>
              </a:rPr>
              <a:t>– 10800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4542054" y="4004815"/>
            <a:ext cx="1250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4577.34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1296355" y="225845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296355" y="287222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1487885" y="2872226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10800</a:t>
            </a:r>
            <a:endParaRPr lang="en-US" sz="1400" dirty="0"/>
          </a:p>
        </p:txBody>
      </p:sp>
      <p:sp>
        <p:nvSpPr>
          <p:cNvPr id="260" name="Rectangle 259"/>
          <p:cNvSpPr/>
          <p:nvPr/>
        </p:nvSpPr>
        <p:spPr>
          <a:xfrm>
            <a:off x="2150534" y="290412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491068" y="2258456"/>
            <a:ext cx="1046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Amount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560473" y="308097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5" name="Straight Connector 264"/>
          <p:cNvCxnSpPr/>
          <p:nvPr/>
        </p:nvCxnSpPr>
        <p:spPr>
          <a:xfrm>
            <a:off x="2645097" y="3117842"/>
            <a:ext cx="413597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/>
              <p:cNvSpPr/>
              <p:nvPr/>
            </p:nvSpPr>
            <p:spPr>
              <a:xfrm>
                <a:off x="2598918" y="2635273"/>
                <a:ext cx="479618" cy="505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  <a:cs typeface="Arial" pitchFamily="34" charset="0"/>
                            </a:rPr>
                            <m:t>25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66" name="Rectangle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918" y="2635273"/>
                <a:ext cx="479618" cy="505395"/>
              </a:xfrm>
              <a:prstGeom prst="rect">
                <a:avLst/>
              </a:prstGeom>
              <a:blipFill rotWithShape="1">
                <a:blip r:embed="rId4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Rectangle 266"/>
          <p:cNvSpPr/>
          <p:nvPr/>
        </p:nvSpPr>
        <p:spPr>
          <a:xfrm>
            <a:off x="3073353" y="256655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69" name="Rectangle 268"/>
          <p:cNvSpPr/>
          <p:nvPr/>
        </p:nvSpPr>
        <p:spPr>
          <a:xfrm>
            <a:off x="1296355" y="358937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1499460" y="358937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10800</a:t>
            </a:r>
            <a:endParaRPr lang="en-US" sz="1400" dirty="0"/>
          </a:p>
        </p:txBody>
      </p:sp>
      <p:sp>
        <p:nvSpPr>
          <p:cNvPr id="271" name="Rectangle 270"/>
          <p:cNvSpPr/>
          <p:nvPr/>
        </p:nvSpPr>
        <p:spPr>
          <a:xfrm>
            <a:off x="2142064" y="3631231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2520907" y="3744081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 × 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74" name="Straight Connector 273"/>
          <p:cNvCxnSpPr/>
          <p:nvPr/>
        </p:nvCxnSpPr>
        <p:spPr>
          <a:xfrm>
            <a:off x="2599100" y="3771797"/>
            <a:ext cx="7810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ctangle 274"/>
              <p:cNvSpPr/>
              <p:nvPr/>
            </p:nvSpPr>
            <p:spPr>
              <a:xfrm>
                <a:off x="2728839" y="3481936"/>
                <a:ext cx="4796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25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75" name="Rectangle 2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839" y="3481936"/>
                <a:ext cx="479618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Rectangle 275"/>
          <p:cNvSpPr/>
          <p:nvPr/>
        </p:nvSpPr>
        <p:spPr>
          <a:xfrm>
            <a:off x="3361168" y="3295277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cxnSp>
        <p:nvCxnSpPr>
          <p:cNvPr id="277" name="Straight Connector 276"/>
          <p:cNvCxnSpPr/>
          <p:nvPr/>
        </p:nvCxnSpPr>
        <p:spPr>
          <a:xfrm flipH="1">
            <a:off x="2871145" y="3596840"/>
            <a:ext cx="243115" cy="755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2987551" y="3861143"/>
            <a:ext cx="316756" cy="6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9" name="Rectangle 278"/>
          <p:cNvSpPr/>
          <p:nvPr/>
        </p:nvSpPr>
        <p:spPr>
          <a:xfrm>
            <a:off x="2945539" y="3925929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FF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4</a:t>
            </a:r>
            <a:endParaRPr lang="en-US" sz="1200" b="1" dirty="0">
              <a:solidFill>
                <a:srgbClr val="0000FF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1288842" y="425009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1469871" y="425009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10800</a:t>
            </a:r>
            <a:endParaRPr lang="en-US" sz="1400" dirty="0"/>
          </a:p>
        </p:txBody>
      </p:sp>
      <p:sp>
        <p:nvSpPr>
          <p:cNvPr id="282" name="Rectangle 281"/>
          <p:cNvSpPr/>
          <p:nvPr/>
        </p:nvSpPr>
        <p:spPr>
          <a:xfrm>
            <a:off x="2146568" y="425542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559121" y="444206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2604609" y="4461313"/>
            <a:ext cx="22021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/>
              <p:cNvSpPr/>
              <p:nvPr/>
            </p:nvSpPr>
            <p:spPr>
              <a:xfrm>
                <a:off x="2522704" y="4195424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86" name="Rectangle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704" y="4195424"/>
                <a:ext cx="36099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ectangle 286"/>
          <p:cNvSpPr/>
          <p:nvPr/>
        </p:nvSpPr>
        <p:spPr>
          <a:xfrm>
            <a:off x="2812512" y="409620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88" name="Rectangle 287"/>
          <p:cNvSpPr/>
          <p:nvPr/>
        </p:nvSpPr>
        <p:spPr>
          <a:xfrm>
            <a:off x="3857159" y="178943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048689" y="1789430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10800</a:t>
            </a:r>
            <a:endParaRPr lang="en-US" sz="1400" dirty="0"/>
          </a:p>
        </p:txBody>
      </p:sp>
      <p:sp>
        <p:nvSpPr>
          <p:cNvPr id="291" name="TextBox 290"/>
          <p:cNvSpPr txBox="1"/>
          <p:nvPr/>
        </p:nvSpPr>
        <p:spPr>
          <a:xfrm>
            <a:off x="4826535" y="194438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2" name="Straight Connector 291"/>
          <p:cNvCxnSpPr/>
          <p:nvPr/>
        </p:nvCxnSpPr>
        <p:spPr>
          <a:xfrm>
            <a:off x="4867867" y="1975712"/>
            <a:ext cx="222075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/>
              <p:cNvSpPr/>
              <p:nvPr/>
            </p:nvSpPr>
            <p:spPr>
              <a:xfrm>
                <a:off x="4797835" y="1706823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9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835" y="1706823"/>
                <a:ext cx="360996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4" name="Rectangle 293"/>
          <p:cNvSpPr/>
          <p:nvPr/>
        </p:nvSpPr>
        <p:spPr>
          <a:xfrm>
            <a:off x="5083526" y="166085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95" name="Rectangle 294"/>
          <p:cNvSpPr/>
          <p:nvPr/>
        </p:nvSpPr>
        <p:spPr>
          <a:xfrm>
            <a:off x="3859556" y="23072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4048689" y="2307271"/>
            <a:ext cx="98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10800</a:t>
            </a:r>
            <a:r>
              <a:rPr lang="en-US" sz="1400" dirty="0" smtClean="0"/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1" name="Rectangle 300"/>
          <p:cNvSpPr/>
          <p:nvPr/>
        </p:nvSpPr>
        <p:spPr>
          <a:xfrm>
            <a:off x="5283837" y="2307271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6" name="Rectangle 305"/>
          <p:cNvSpPr/>
          <p:nvPr/>
        </p:nvSpPr>
        <p:spPr>
          <a:xfrm>
            <a:off x="4169470" y="324392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4361000" y="3243921"/>
            <a:ext cx="1430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15377.34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1573396" y="1106441"/>
            <a:ext cx="149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latin typeface="Bookman Old Style" panose="02050604050505020204" pitchFamily="18" charset="0"/>
                <a:cs typeface="Arial" pitchFamily="34" charset="0"/>
              </a:rPr>
              <a:t>Rs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. 10,800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1071608" y="1106441"/>
            <a:ext cx="26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1296355" y="110644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42852" y="1395406"/>
            <a:ext cx="311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296355" y="139540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1573396" y="1395406"/>
            <a:ext cx="937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3 years  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/>
              <p:cNvSpPr/>
              <p:nvPr/>
            </p:nvSpPr>
            <p:spPr>
              <a:xfrm>
                <a:off x="1550246" y="1667063"/>
                <a:ext cx="1497155" cy="443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  <a:cs typeface="Arial" pitchFamily="34" charset="0"/>
                  </a:rPr>
                  <a:t>12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>
                            <a:latin typeface="Bookman Old Style" pitchFamily="18" charset="0"/>
                            <a:cs typeface="Arial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>
                            <a:latin typeface="Bookman Old Style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 smtClean="0">
                    <a:latin typeface="Bookman Old Style" panose="02050604050505020204" pitchFamily="18" charset="0"/>
                    <a:cs typeface="Arial" pitchFamily="34" charset="0"/>
                  </a:rPr>
                  <a:t> % p.a.</a:t>
                </a:r>
                <a:endParaRPr lang="en-US" sz="1400" b="1" dirty="0">
                  <a:latin typeface="Bookman Old Style" panose="0205060405050502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4" name="Rectangle 3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246" y="1667063"/>
                <a:ext cx="1497155" cy="443135"/>
              </a:xfrm>
              <a:prstGeom prst="rect">
                <a:avLst/>
              </a:prstGeom>
              <a:blipFill rotWithShape="1">
                <a:blip r:embed="rId8"/>
                <a:stretch>
                  <a:fillRect l="-813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5" name="Rectangle 314"/>
          <p:cNvSpPr/>
          <p:nvPr/>
        </p:nvSpPr>
        <p:spPr>
          <a:xfrm>
            <a:off x="1069596" y="1731688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296355" y="173168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/>
              <p:cNvSpPr/>
              <p:nvPr/>
            </p:nvSpPr>
            <p:spPr>
              <a:xfrm>
                <a:off x="2825979" y="1689097"/>
                <a:ext cx="748577" cy="445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i="0" smtClean="0">
                            <a:latin typeface="Bookman Old Style" pitchFamily="18" charset="0"/>
                            <a:cs typeface="Arial" pitchFamily="34" charset="0"/>
                          </a:rPr>
                          <m:t>25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>
                            <a:latin typeface="Bookman Old Style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 smtClean="0">
                    <a:latin typeface="Bookman Old Style" panose="02050604050505020204" pitchFamily="18" charset="0"/>
                    <a:cs typeface="Arial" pitchFamily="34" charset="0"/>
                  </a:rPr>
                  <a:t> %</a:t>
                </a:r>
                <a:endParaRPr lang="en-US" sz="1400" b="1" dirty="0">
                  <a:latin typeface="Bookman Old Style" panose="0205060405050502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7" name="Rectangle 3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979" y="1689097"/>
                <a:ext cx="748577" cy="445250"/>
              </a:xfrm>
              <a:prstGeom prst="rect">
                <a:avLst/>
              </a:prstGeom>
              <a:blipFill rotWithShape="1">
                <a:blip r:embed="rId9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8" name="Rectangle 317"/>
          <p:cNvSpPr/>
          <p:nvPr/>
        </p:nvSpPr>
        <p:spPr>
          <a:xfrm>
            <a:off x="2605471" y="178473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9" name="Left Bracket 318"/>
          <p:cNvSpPr/>
          <p:nvPr/>
        </p:nvSpPr>
        <p:spPr>
          <a:xfrm>
            <a:off x="2212073" y="2722896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/>
          <p:cNvSpPr/>
          <p:nvPr/>
        </p:nvSpPr>
        <p:spPr>
          <a:xfrm flipH="1">
            <a:off x="3056467" y="2722896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Left Bracket 320"/>
          <p:cNvSpPr/>
          <p:nvPr/>
        </p:nvSpPr>
        <p:spPr>
          <a:xfrm>
            <a:off x="2226734" y="3466716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Left Bracket 321"/>
          <p:cNvSpPr/>
          <p:nvPr/>
        </p:nvSpPr>
        <p:spPr>
          <a:xfrm flipH="1">
            <a:off x="3344333" y="3466716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Left Bracket 322"/>
          <p:cNvSpPr/>
          <p:nvPr/>
        </p:nvSpPr>
        <p:spPr>
          <a:xfrm>
            <a:off x="2203015" y="4206834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Left Bracket 323"/>
          <p:cNvSpPr/>
          <p:nvPr/>
        </p:nvSpPr>
        <p:spPr>
          <a:xfrm flipH="1">
            <a:off x="2808048" y="4206834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Left Bracket 326"/>
          <p:cNvSpPr/>
          <p:nvPr/>
        </p:nvSpPr>
        <p:spPr>
          <a:xfrm>
            <a:off x="4818180" y="1779678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Left Bracket 327"/>
          <p:cNvSpPr/>
          <p:nvPr/>
        </p:nvSpPr>
        <p:spPr>
          <a:xfrm flipH="1">
            <a:off x="5078613" y="1779678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TextBox 328"/>
          <p:cNvSpPr txBox="1"/>
          <p:nvPr/>
        </p:nvSpPr>
        <p:spPr>
          <a:xfrm>
            <a:off x="4152969" y="2159919"/>
            <a:ext cx="60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1350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31" name="Straight Connector 330"/>
          <p:cNvCxnSpPr/>
          <p:nvPr/>
        </p:nvCxnSpPr>
        <p:spPr>
          <a:xfrm flipV="1">
            <a:off x="4129556" y="2421607"/>
            <a:ext cx="611450" cy="68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/>
          <p:cNvSpPr txBox="1"/>
          <p:nvPr/>
        </p:nvSpPr>
        <p:spPr>
          <a:xfrm>
            <a:off x="4777473" y="2519096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35" name="Straight Connector 334"/>
          <p:cNvCxnSpPr/>
          <p:nvPr/>
        </p:nvCxnSpPr>
        <p:spPr>
          <a:xfrm flipV="1">
            <a:off x="4248795" y="2260051"/>
            <a:ext cx="417629" cy="512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/>
          <p:cNvSpPr/>
          <p:nvPr/>
        </p:nvSpPr>
        <p:spPr>
          <a:xfrm>
            <a:off x="5859277" y="2307271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42" name="Rectangle 341"/>
          <p:cNvSpPr/>
          <p:nvPr/>
        </p:nvSpPr>
        <p:spPr>
          <a:xfrm>
            <a:off x="2621347" y="345834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FF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1</a:t>
            </a:r>
            <a:endParaRPr lang="en-US" sz="1200" b="1" dirty="0">
              <a:solidFill>
                <a:srgbClr val="0000FF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343" name="Rounded Rectangle 342"/>
          <p:cNvSpPr/>
          <p:nvPr/>
        </p:nvSpPr>
        <p:spPr>
          <a:xfrm>
            <a:off x="3916749" y="4257260"/>
            <a:ext cx="3272724" cy="463105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3869862" y="4224255"/>
            <a:ext cx="352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The Amount is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15377.34 and Compound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Interest is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 4577.34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2145582" y="4480315"/>
            <a:ext cx="290464" cy="284693"/>
            <a:chOff x="58842" y="4054338"/>
            <a:chExt cx="290464" cy="284693"/>
          </a:xfrm>
        </p:grpSpPr>
        <p:cxnSp>
          <p:nvCxnSpPr>
            <p:cNvPr id="346" name="Straight Connector 345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>
            <a:off x="2311093" y="4394085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2345983" y="4384524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2329197" y="4626777"/>
            <a:ext cx="342987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2442379" y="4500447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2359590" y="4402889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2484767" y="4643195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3845943" y="1230804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4026892" y="1249854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10800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cxnSp>
        <p:nvCxnSpPr>
          <p:cNvPr id="366" name="Straight Connector 365"/>
          <p:cNvCxnSpPr/>
          <p:nvPr/>
        </p:nvCxnSpPr>
        <p:spPr>
          <a:xfrm>
            <a:off x="4823579" y="1487862"/>
            <a:ext cx="5565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4949656" y="143209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8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354405" y="1152824"/>
            <a:ext cx="30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3</a:t>
            </a:r>
            <a:endParaRPr lang="en-US" sz="16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4841230" y="1298312"/>
            <a:ext cx="511327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4778566" y="123982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956684" y="1239829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855772" y="28222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41" name="TextBox 140"/>
          <p:cNvSpPr txBox="1"/>
          <p:nvPr/>
        </p:nvSpPr>
        <p:spPr>
          <a:xfrm flipH="1">
            <a:off x="4323094" y="295556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32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152640" y="2985198"/>
            <a:ext cx="769522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/>
              <p:cNvSpPr/>
              <p:nvPr/>
            </p:nvSpPr>
            <p:spPr>
              <a:xfrm flipH="1">
                <a:off x="4062159" y="2726519"/>
                <a:ext cx="95410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492075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43" name="Rectangle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062159" y="2726519"/>
                <a:ext cx="954107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ounded Rectangle 143"/>
          <p:cNvSpPr/>
          <p:nvPr/>
        </p:nvSpPr>
        <p:spPr>
          <a:xfrm>
            <a:off x="3900840" y="2172157"/>
            <a:ext cx="317626" cy="180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978904" y="2278935"/>
            <a:ext cx="238637" cy="18195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5604032" y="2265093"/>
            <a:ext cx="227055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6146035" y="2258518"/>
            <a:ext cx="227055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297" name="Group 296"/>
          <p:cNvGrpSpPr/>
          <p:nvPr/>
        </p:nvGrpSpPr>
        <p:grpSpPr>
          <a:xfrm flipH="1">
            <a:off x="4920790" y="2221829"/>
            <a:ext cx="360996" cy="526553"/>
            <a:chOff x="5905862" y="2358395"/>
            <a:chExt cx="349078" cy="623274"/>
          </a:xfrm>
        </p:grpSpPr>
        <p:sp>
          <p:nvSpPr>
            <p:cNvPr id="298" name="TextBox 297"/>
            <p:cNvSpPr txBox="1"/>
            <p:nvPr/>
          </p:nvSpPr>
          <p:spPr>
            <a:xfrm>
              <a:off x="5932431" y="2617357"/>
              <a:ext cx="293276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8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5926740" y="2652429"/>
              <a:ext cx="292656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/>
                <p:cNvSpPr/>
                <p:nvPr/>
              </p:nvSpPr>
              <p:spPr>
                <a:xfrm>
                  <a:off x="5905862" y="2358395"/>
                  <a:ext cx="349078" cy="3643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9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0" name="Rectangle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862" y="2358395"/>
                  <a:ext cx="349078" cy="364313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Group 301"/>
          <p:cNvGrpSpPr/>
          <p:nvPr/>
        </p:nvGrpSpPr>
        <p:grpSpPr>
          <a:xfrm flipH="1">
            <a:off x="5540564" y="2194104"/>
            <a:ext cx="360996" cy="546172"/>
            <a:chOff x="5882387" y="2373483"/>
            <a:chExt cx="349078" cy="646500"/>
          </a:xfrm>
        </p:grpSpPr>
        <p:sp>
          <p:nvSpPr>
            <p:cNvPr id="303" name="TextBox 302"/>
            <p:cNvSpPr txBox="1"/>
            <p:nvPr/>
          </p:nvSpPr>
          <p:spPr>
            <a:xfrm>
              <a:off x="5916781" y="2655671"/>
              <a:ext cx="293276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8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5938556" y="2700321"/>
              <a:ext cx="222075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/>
                <p:cNvSpPr/>
                <p:nvPr/>
              </p:nvSpPr>
              <p:spPr>
                <a:xfrm>
                  <a:off x="5882387" y="2373483"/>
                  <a:ext cx="349078" cy="3643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9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5" name="Rectangle 3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2387" y="2373483"/>
                  <a:ext cx="349078" cy="364313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3" name="TextBox 332"/>
          <p:cNvSpPr txBox="1"/>
          <p:nvPr/>
        </p:nvSpPr>
        <p:spPr>
          <a:xfrm>
            <a:off x="3835356" y="2137668"/>
            <a:ext cx="604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675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5438749" y="2554281"/>
            <a:ext cx="165573" cy="16803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153359" y="2493890"/>
            <a:ext cx="227055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5379497" y="2504595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4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338" name="Group 337"/>
          <p:cNvGrpSpPr/>
          <p:nvPr/>
        </p:nvGrpSpPr>
        <p:grpSpPr>
          <a:xfrm flipH="1">
            <a:off x="6096687" y="2194104"/>
            <a:ext cx="360996" cy="546172"/>
            <a:chOff x="5882387" y="2373483"/>
            <a:chExt cx="349078" cy="646500"/>
          </a:xfrm>
        </p:grpSpPr>
        <p:sp>
          <p:nvSpPr>
            <p:cNvPr id="339" name="TextBox 338"/>
            <p:cNvSpPr txBox="1"/>
            <p:nvPr/>
          </p:nvSpPr>
          <p:spPr>
            <a:xfrm>
              <a:off x="5916781" y="2655671"/>
              <a:ext cx="293276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8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340" name="Straight Connector 339"/>
            <p:cNvCxnSpPr/>
            <p:nvPr/>
          </p:nvCxnSpPr>
          <p:spPr>
            <a:xfrm>
              <a:off x="5938556" y="2700321"/>
              <a:ext cx="222075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Rectangle 340"/>
                <p:cNvSpPr/>
                <p:nvPr/>
              </p:nvSpPr>
              <p:spPr>
                <a:xfrm>
                  <a:off x="5882387" y="2373483"/>
                  <a:ext cx="349078" cy="3643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9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41" name="Rectangle 3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2387" y="2373483"/>
                  <a:ext cx="349078" cy="364313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0" name="Straight Connector 329"/>
          <p:cNvCxnSpPr/>
          <p:nvPr/>
        </p:nvCxnSpPr>
        <p:spPr>
          <a:xfrm flipV="1">
            <a:off x="5010507" y="2568504"/>
            <a:ext cx="19178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V="1">
            <a:off x="5612531" y="2554003"/>
            <a:ext cx="19178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19" y="1044290"/>
            <a:ext cx="1662527" cy="3740164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7450605" y="1357730"/>
            <a:ext cx="9186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492075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126210" y="1357730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7436578" y="1571385"/>
            <a:ext cx="4794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302233" y="1567470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7423203" y="1602526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422997" y="1828302"/>
            <a:ext cx="4938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683676" y="1828302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419508" y="2027745"/>
            <a:ext cx="6250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160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289039" y="200330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7398931" y="2058657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7557082" y="2269819"/>
            <a:ext cx="4309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12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816021" y="227191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7678758" y="2451775"/>
            <a:ext cx="4580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96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438778" y="2445526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7669822" y="2483674"/>
            <a:ext cx="609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7696562" y="2663096"/>
            <a:ext cx="4514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24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7954918" y="266309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7699904" y="2854039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224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559394" y="2846579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759302" y="2891359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824002" y="3083110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23</a:t>
            </a:r>
          </a:p>
        </p:txBody>
      </p:sp>
      <p:grpSp>
        <p:nvGrpSpPr>
          <p:cNvPr id="172" name="Group 171"/>
          <p:cNvGrpSpPr/>
          <p:nvPr/>
        </p:nvGrpSpPr>
        <p:grpSpPr>
          <a:xfrm>
            <a:off x="7327938" y="1399745"/>
            <a:ext cx="1134189" cy="219030"/>
            <a:chOff x="1600200" y="3321325"/>
            <a:chExt cx="374346" cy="164825"/>
          </a:xfrm>
        </p:grpSpPr>
        <p:sp>
          <p:nvSpPr>
            <p:cNvPr id="173" name="Right Bracket 172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74" name="Straight Connector 173"/>
            <p:cNvCxnSpPr>
              <a:stCxn id="173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TextBox 174"/>
          <p:cNvSpPr txBox="1"/>
          <p:nvPr/>
        </p:nvSpPr>
        <p:spPr>
          <a:xfrm>
            <a:off x="8072150" y="307762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7817136" y="3268571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224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7676626" y="3261111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876534" y="3305891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941234" y="3494899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11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8194369" y="349489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8056089" y="3685842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96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7798845" y="3678382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998753" y="3723162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063453" y="3914913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14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311601" y="3909431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8056587" y="4100374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128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7916077" y="409291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115985" y="4137694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8180685" y="4329445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12</a:t>
            </a:r>
          </a:p>
        </p:txBody>
      </p:sp>
      <p:sp>
        <p:nvSpPr>
          <p:cNvPr id="190" name="Rounded Rectangle 189"/>
          <p:cNvSpPr/>
          <p:nvPr/>
        </p:nvSpPr>
        <p:spPr>
          <a:xfrm>
            <a:off x="7472946" y="1187475"/>
            <a:ext cx="993099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411656" y="11277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7539568" y="11277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7677814" y="11277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7807190" y="11277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7934470" y="11277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8054799" y="11277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8129161" y="11277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8256441" y="11277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01" name="Rounded Rectangle 200"/>
          <p:cNvSpPr/>
          <p:nvPr/>
        </p:nvSpPr>
        <p:spPr>
          <a:xfrm>
            <a:off x="3397243" y="644976"/>
            <a:ext cx="4406912" cy="4331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2239907" y="663573"/>
            <a:ext cx="949340" cy="405046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725392" y="648587"/>
            <a:ext cx="1233780" cy="40401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/>
              <p:cNvSpPr txBox="1"/>
              <p:nvPr/>
            </p:nvSpPr>
            <p:spPr>
              <a:xfrm>
                <a:off x="414864" y="595281"/>
                <a:ext cx="7772400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tabLst>
                    <a:tab pos="231775" algn="ctr"/>
                    <a:tab pos="573088" algn="l"/>
                  </a:tabLst>
                </a:pPr>
                <a:r>
                  <a:rPr lang="en-US" sz="16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	(a) </a:t>
                </a:r>
                <a:r>
                  <a:rPr lang="en-US" sz="1600" b="1" dirty="0" err="1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Rs</a:t>
                </a:r>
                <a:r>
                  <a:rPr lang="en-US" sz="16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6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10,800 for 3 years at 12</a:t>
                </a:r>
                <a:r>
                  <a:rPr lang="en-US" sz="16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dirty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ysClr val="windowText" lastClr="0000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ysClr val="windowText" lastClr="0000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%</a:t>
                </a:r>
                <a:r>
                  <a:rPr lang="en-US" sz="16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p</a:t>
                </a:r>
                <a:r>
                  <a:rPr lang="en-US" sz="16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er annum compounded annually.</a:t>
                </a:r>
              </a:p>
            </p:txBody>
          </p:sp>
        </mc:Choice>
        <mc:Fallback xmlns="">
          <p:sp>
            <p:nvSpPr>
              <p:cNvPr id="195" name="TextBox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64" y="595281"/>
                <a:ext cx="7772400" cy="493277"/>
              </a:xfrm>
              <a:prstGeom prst="rect">
                <a:avLst/>
              </a:prstGeom>
              <a:blipFill rotWithShape="1">
                <a:blip r:embed="rId14"/>
                <a:stretch>
                  <a:fillRect l="-392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ectangle 203"/>
          <p:cNvSpPr/>
          <p:nvPr/>
        </p:nvSpPr>
        <p:spPr>
          <a:xfrm>
            <a:off x="3945966" y="3243921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609542" y="324392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08" name="Left Bracket 207"/>
          <p:cNvSpPr/>
          <p:nvPr/>
        </p:nvSpPr>
        <p:spPr>
          <a:xfrm>
            <a:off x="4770382" y="1263518"/>
            <a:ext cx="43013" cy="419796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Left Bracket 208"/>
          <p:cNvSpPr/>
          <p:nvPr/>
        </p:nvSpPr>
        <p:spPr>
          <a:xfrm flipH="1">
            <a:off x="5378005" y="1263518"/>
            <a:ext cx="43013" cy="419796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1538884" y="225916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766316" y="225916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2538377" y="2034491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5" name="Group 63"/>
          <p:cNvGrpSpPr/>
          <p:nvPr/>
        </p:nvGrpSpPr>
        <p:grpSpPr>
          <a:xfrm>
            <a:off x="2072326" y="2151441"/>
            <a:ext cx="602919" cy="523220"/>
            <a:chOff x="7474281" y="2126446"/>
            <a:chExt cx="602919" cy="523220"/>
          </a:xfrm>
        </p:grpSpPr>
        <p:sp>
          <p:nvSpPr>
            <p:cNvPr id="216" name="Rectangle 215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17" name="Straight Connector 216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Left Bracket 217"/>
          <p:cNvSpPr/>
          <p:nvPr/>
        </p:nvSpPr>
        <p:spPr>
          <a:xfrm>
            <a:off x="1823841" y="218286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Left Bracket 218"/>
          <p:cNvSpPr/>
          <p:nvPr/>
        </p:nvSpPr>
        <p:spPr>
          <a:xfrm flipH="1">
            <a:off x="2529292" y="218286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3609542" y="418465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Symbol" panose="05050102010706020507" pitchFamily="18" charset="2"/>
                <a:cs typeface="Arial" pitchFamily="34" charset="0"/>
              </a:rPr>
              <a:t>\</a:t>
            </a:r>
            <a:endParaRPr lang="en-US" sz="1400" dirty="0"/>
          </a:p>
        </p:txBody>
      </p:sp>
      <p:sp>
        <p:nvSpPr>
          <p:cNvPr id="211" name="Rectangle 210"/>
          <p:cNvSpPr/>
          <p:nvPr/>
        </p:nvSpPr>
        <p:spPr>
          <a:xfrm>
            <a:off x="3935253" y="3750957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C.I.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3631314" y="375095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Symbol" panose="05050102010706020507" pitchFamily="18" charset="2"/>
                <a:cs typeface="Arial" pitchFamily="34" charset="0"/>
              </a:rPr>
              <a:t>\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720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4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6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500"/>
                            </p:stCondLst>
                            <p:childTnLst>
                              <p:par>
                                <p:cTn id="5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500"/>
                            </p:stCondLst>
                            <p:childTnLst>
                              <p:par>
                                <p:cTn id="5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500"/>
                            </p:stCondLst>
                            <p:childTnLst>
                              <p:par>
                                <p:cTn id="5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500"/>
                            </p:stCondLst>
                            <p:childTnLst>
                              <p:par>
                                <p:cTn id="5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3" fill="hold">
                            <p:stCondLst>
                              <p:cond delay="500"/>
                            </p:stCondLst>
                            <p:childTnLst>
                              <p:par>
                                <p:cTn id="6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6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1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>
                      <p:stCondLst>
                        <p:cond delay="indefinite"/>
                      </p:stCondLst>
                      <p:childTnLst>
                        <p:par>
                          <p:cTn id="683" fill="hold">
                            <p:stCondLst>
                              <p:cond delay="0"/>
                            </p:stCondLst>
                            <p:childTnLst>
                              <p:par>
                                <p:cTn id="6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6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1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1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2" fill="hold">
                      <p:stCondLst>
                        <p:cond delay="indefinite"/>
                      </p:stCondLst>
                      <p:childTnLst>
                        <p:par>
                          <p:cTn id="763" fill="hold">
                            <p:stCondLst>
                              <p:cond delay="0"/>
                            </p:stCondLst>
                            <p:childTnLst>
                              <p:par>
                                <p:cTn id="7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1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6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2" fill="hold">
                      <p:stCondLst>
                        <p:cond delay="indefinite"/>
                      </p:stCondLst>
                      <p:childTnLst>
                        <p:par>
                          <p:cTn id="783" fill="hold">
                            <p:stCondLst>
                              <p:cond delay="0"/>
                            </p:stCondLst>
                            <p:childTnLst>
                              <p:par>
                                <p:cTn id="7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7" fill="hold">
                      <p:stCondLst>
                        <p:cond delay="indefinite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6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7" fill="hold">
                      <p:stCondLst>
                        <p:cond delay="indefinite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2" fill="hold">
                      <p:stCondLst>
                        <p:cond delay="indefinite"/>
                      </p:stCondLst>
                      <p:childTnLst>
                        <p:par>
                          <p:cTn id="813" fill="hold">
                            <p:stCondLst>
                              <p:cond delay="0"/>
                            </p:stCondLst>
                            <p:childTnLst>
                              <p:par>
                                <p:cTn id="8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7" fill="hold">
                      <p:stCondLst>
                        <p:cond delay="indefinite"/>
                      </p:stCondLst>
                      <p:childTnLst>
                        <p:par>
                          <p:cTn id="818" fill="hold">
                            <p:stCondLst>
                              <p:cond delay="0"/>
                            </p:stCondLst>
                            <p:childTnLst>
                              <p:par>
                                <p:cTn id="8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2" fill="hold">
                      <p:stCondLst>
                        <p:cond delay="indefinite"/>
                      </p:stCondLst>
                      <p:childTnLst>
                        <p:par>
                          <p:cTn id="823" fill="hold">
                            <p:stCondLst>
                              <p:cond delay="0"/>
                            </p:stCondLst>
                            <p:childTnLst>
                              <p:par>
                                <p:cTn id="8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7" fill="hold">
                      <p:stCondLst>
                        <p:cond delay="indefinite"/>
                      </p:stCondLst>
                      <p:childTnLst>
                        <p:par>
                          <p:cTn id="828" fill="hold">
                            <p:stCondLst>
                              <p:cond delay="0"/>
                            </p:stCondLst>
                            <p:childTnLst>
                              <p:par>
                                <p:cTn id="8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1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6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1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2" fill="hold">
                      <p:stCondLst>
                        <p:cond delay="indefinite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2" fill="hold">
                      <p:stCondLst>
                        <p:cond delay="indefinite"/>
                      </p:stCondLst>
                      <p:childTnLst>
                        <p:par>
                          <p:cTn id="853" fill="hold">
                            <p:stCondLst>
                              <p:cond delay="0"/>
                            </p:stCondLst>
                            <p:childTnLst>
                              <p:par>
                                <p:cTn id="8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6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7" fill="hold">
                      <p:stCondLst>
                        <p:cond delay="indefinite"/>
                      </p:stCondLst>
                      <p:childTnLst>
                        <p:par>
                          <p:cTn id="858" fill="hold">
                            <p:stCondLst>
                              <p:cond delay="0"/>
                            </p:stCondLst>
                            <p:childTnLst>
                              <p:par>
                                <p:cTn id="8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6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2" fill="hold">
                      <p:stCondLst>
                        <p:cond delay="indefinite"/>
                      </p:stCondLst>
                      <p:childTnLst>
                        <p:par>
                          <p:cTn id="873" fill="hold">
                            <p:stCondLst>
                              <p:cond delay="0"/>
                            </p:stCondLst>
                            <p:childTnLst>
                              <p:par>
                                <p:cTn id="8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9" fill="hold">
                      <p:stCondLst>
                        <p:cond delay="indefinite"/>
                      </p:stCondLst>
                      <p:childTnLst>
                        <p:par>
                          <p:cTn id="890" fill="hold">
                            <p:stCondLst>
                              <p:cond delay="0"/>
                            </p:stCondLst>
                            <p:childTnLst>
                              <p:par>
                                <p:cTn id="8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4" fill="hold">
                      <p:stCondLst>
                        <p:cond delay="indefinite"/>
                      </p:stCondLst>
                      <p:childTnLst>
                        <p:par>
                          <p:cTn id="895" fill="hold">
                            <p:stCondLst>
                              <p:cond delay="0"/>
                            </p:stCondLst>
                            <p:childTnLst>
                              <p:par>
                                <p:cTn id="8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9" fill="hold">
                      <p:stCondLst>
                        <p:cond delay="indefinite"/>
                      </p:stCondLst>
                      <p:childTnLst>
                        <p:par>
                          <p:cTn id="900" fill="hold">
                            <p:stCondLst>
                              <p:cond delay="0"/>
                            </p:stCondLst>
                            <p:childTnLst>
                              <p:par>
                                <p:cTn id="9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7" fill="hold">
                      <p:stCondLst>
                        <p:cond delay="indefinite"/>
                      </p:stCondLst>
                      <p:childTnLst>
                        <p:par>
                          <p:cTn id="998" fill="hold">
                            <p:stCondLst>
                              <p:cond delay="0"/>
                            </p:stCondLst>
                            <p:childTnLst>
                              <p:par>
                                <p:cTn id="9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2" fill="hold">
                      <p:stCondLst>
                        <p:cond delay="indefinite"/>
                      </p:stCondLst>
                      <p:childTnLst>
                        <p:par>
                          <p:cTn id="1003" fill="hold">
                            <p:stCondLst>
                              <p:cond delay="0"/>
                            </p:stCondLst>
                            <p:childTnLst>
                              <p:par>
                                <p:cTn id="10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7" fill="hold">
                      <p:stCondLst>
                        <p:cond delay="indefinite"/>
                      </p:stCondLst>
                      <p:childTnLst>
                        <p:par>
                          <p:cTn id="1008" fill="hold">
                            <p:stCondLst>
                              <p:cond delay="0"/>
                            </p:stCondLst>
                            <p:childTnLst>
                              <p:par>
                                <p:cTn id="10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2" fill="hold">
                      <p:stCondLst>
                        <p:cond delay="indefinite"/>
                      </p:stCondLst>
                      <p:childTnLst>
                        <p:par>
                          <p:cTn id="1013" fill="hold">
                            <p:stCondLst>
                              <p:cond delay="0"/>
                            </p:stCondLst>
                            <p:childTnLst>
                              <p:par>
                                <p:cTn id="10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7" fill="hold">
                      <p:stCondLst>
                        <p:cond delay="indefinite"/>
                      </p:stCondLst>
                      <p:childTnLst>
                        <p:par>
                          <p:cTn id="1018" fill="hold">
                            <p:stCondLst>
                              <p:cond delay="0"/>
                            </p:stCondLst>
                            <p:childTnLst>
                              <p:par>
                                <p:cTn id="10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2" fill="hold">
                      <p:stCondLst>
                        <p:cond delay="indefinite"/>
                      </p:stCondLst>
                      <p:childTnLst>
                        <p:par>
                          <p:cTn id="1023" fill="hold">
                            <p:stCondLst>
                              <p:cond delay="0"/>
                            </p:stCondLst>
                            <p:childTnLst>
                              <p:par>
                                <p:cTn id="10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7" fill="hold">
                      <p:stCondLst>
                        <p:cond delay="indefinite"/>
                      </p:stCondLst>
                      <p:childTnLst>
                        <p:par>
                          <p:cTn id="1028" fill="hold">
                            <p:stCondLst>
                              <p:cond delay="0"/>
                            </p:stCondLst>
                            <p:childTnLst>
                              <p:par>
                                <p:cTn id="10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4" fill="hold">
                            <p:stCondLst>
                              <p:cond delay="500"/>
                            </p:stCondLst>
                            <p:childTnLst>
                              <p:par>
                                <p:cTn id="10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0" fill="hold">
                      <p:stCondLst>
                        <p:cond delay="indefinite"/>
                      </p:stCondLst>
                      <p:childTnLst>
                        <p:par>
                          <p:cTn id="1041" fill="hold">
                            <p:stCondLst>
                              <p:cond delay="0"/>
                            </p:stCondLst>
                            <p:childTnLst>
                              <p:par>
                                <p:cTn id="10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5" fill="hold">
                      <p:stCondLst>
                        <p:cond delay="indefinite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3" fill="hold">
                      <p:stCondLst>
                        <p:cond delay="indefinite"/>
                      </p:stCondLst>
                      <p:childTnLst>
                        <p:par>
                          <p:cTn id="1054" fill="hold">
                            <p:stCondLst>
                              <p:cond delay="0"/>
                            </p:stCondLst>
                            <p:childTnLst>
                              <p:par>
                                <p:cTn id="10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500"/>
                            </p:stCondLst>
                            <p:childTnLst>
                              <p:par>
                                <p:cTn id="1061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6" fill="hold">
                      <p:stCondLst>
                        <p:cond delay="indefinite"/>
                      </p:stCondLst>
                      <p:childTnLst>
                        <p:par>
                          <p:cTn id="1067" fill="hold">
                            <p:stCondLst>
                              <p:cond delay="0"/>
                            </p:stCondLst>
                            <p:childTnLst>
                              <p:par>
                                <p:cTn id="10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1" fill="hold">
                      <p:stCondLst>
                        <p:cond delay="indefinite"/>
                      </p:stCondLst>
                      <p:childTnLst>
                        <p:par>
                          <p:cTn id="1072" fill="hold">
                            <p:stCondLst>
                              <p:cond delay="0"/>
                            </p:stCondLst>
                            <p:childTnLst>
                              <p:par>
                                <p:cTn id="107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4" fill="hold">
                      <p:stCondLst>
                        <p:cond delay="indefinite"/>
                      </p:stCondLst>
                      <p:childTnLst>
                        <p:par>
                          <p:cTn id="1085" fill="hold">
                            <p:stCondLst>
                              <p:cond delay="0"/>
                            </p:stCondLst>
                            <p:childTnLst>
                              <p:par>
                                <p:cTn id="10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9" fill="hold">
                      <p:stCondLst>
                        <p:cond delay="indefinite"/>
                      </p:stCondLst>
                      <p:childTnLst>
                        <p:par>
                          <p:cTn id="1090" fill="hold">
                            <p:stCondLst>
                              <p:cond delay="0"/>
                            </p:stCondLst>
                            <p:childTnLst>
                              <p:par>
                                <p:cTn id="10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4" fill="hold">
                      <p:stCondLst>
                        <p:cond delay="indefinite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9" fill="hold">
                      <p:stCondLst>
                        <p:cond delay="indefinite"/>
                      </p:stCondLst>
                      <p:childTnLst>
                        <p:par>
                          <p:cTn id="1100" fill="hold">
                            <p:stCondLst>
                              <p:cond delay="0"/>
                            </p:stCondLst>
                            <p:childTnLst>
                              <p:par>
                                <p:cTn id="1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3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4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54" grpId="0"/>
      <p:bldP spid="104" grpId="0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7" grpId="2" animBg="1"/>
      <p:bldP spid="227" grpId="3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3" grpId="0" animBg="1"/>
      <p:bldP spid="233" grpId="1" animBg="1"/>
      <p:bldP spid="234" grpId="0" animBg="1"/>
      <p:bldP spid="234" grpId="1" animBg="1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58" grpId="0"/>
      <p:bldP spid="259" grpId="0"/>
      <p:bldP spid="260" grpId="0"/>
      <p:bldP spid="262" grpId="0"/>
      <p:bldP spid="264" grpId="0"/>
      <p:bldP spid="266" grpId="0"/>
      <p:bldP spid="267" grpId="0"/>
      <p:bldP spid="269" grpId="0"/>
      <p:bldP spid="270" grpId="0"/>
      <p:bldP spid="271" grpId="0"/>
      <p:bldP spid="273" grpId="0"/>
      <p:bldP spid="275" grpId="0"/>
      <p:bldP spid="276" grpId="0"/>
      <p:bldP spid="279" grpId="0"/>
      <p:bldP spid="280" grpId="0"/>
      <p:bldP spid="281" grpId="0"/>
      <p:bldP spid="282" grpId="0"/>
      <p:bldP spid="284" grpId="0"/>
      <p:bldP spid="286" grpId="0"/>
      <p:bldP spid="287" grpId="0"/>
      <p:bldP spid="288" grpId="0"/>
      <p:bldP spid="289" grpId="0"/>
      <p:bldP spid="291" grpId="0"/>
      <p:bldP spid="293" grpId="0"/>
      <p:bldP spid="294" grpId="0"/>
      <p:bldP spid="295" grpId="0"/>
      <p:bldP spid="296" grpId="0"/>
      <p:bldP spid="301" grpId="0"/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7" grpId="0" animBg="1"/>
      <p:bldP spid="328" grpId="0" animBg="1"/>
      <p:bldP spid="329" grpId="0"/>
      <p:bldP spid="332" grpId="0"/>
      <p:bldP spid="337" grpId="0"/>
      <p:bldP spid="342" grpId="0"/>
      <p:bldP spid="343" grpId="0" animBg="1"/>
      <p:bldP spid="344" grpId="0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64" grpId="0"/>
      <p:bldP spid="365" grpId="0"/>
      <p:bldP spid="367" grpId="0"/>
      <p:bldP spid="368" grpId="0"/>
      <p:bldP spid="371" grpId="0" animBg="1"/>
      <p:bldP spid="371" grpId="1" animBg="1"/>
      <p:bldP spid="372" grpId="0"/>
      <p:bldP spid="373" grpId="0"/>
      <p:bldP spid="139" grpId="0"/>
      <p:bldP spid="141" grpId="0"/>
      <p:bldP spid="143" grpId="0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333" grpId="0"/>
      <p:bldP spid="148" grpId="0" animBg="1"/>
      <p:bldP spid="148" grpId="1" animBg="1"/>
      <p:bldP spid="149" grpId="0" animBg="1"/>
      <p:bldP spid="149" grpId="1" animBg="1"/>
      <p:bldP spid="336" grpId="0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7" grpId="0"/>
      <p:bldP spid="157" grpId="1"/>
      <p:bldP spid="158" grpId="0"/>
      <p:bldP spid="158" grpId="1"/>
      <p:bldP spid="159" grpId="0"/>
      <p:bldP spid="159" grpId="1"/>
      <p:bldP spid="160" grpId="0"/>
      <p:bldP spid="160" grpId="1"/>
      <p:bldP spid="161" grpId="0"/>
      <p:bldP spid="161" grpId="1"/>
      <p:bldP spid="162" grpId="0"/>
      <p:bldP spid="162" grpId="1"/>
      <p:bldP spid="163" grpId="0"/>
      <p:bldP spid="163" grpId="1"/>
      <p:bldP spid="164" grpId="0"/>
      <p:bldP spid="164" grpId="1"/>
      <p:bldP spid="165" grpId="0"/>
      <p:bldP spid="165" grpId="1"/>
      <p:bldP spid="166" grpId="0"/>
      <p:bldP spid="166" grpId="1"/>
      <p:bldP spid="167" grpId="0"/>
      <p:bldP spid="167" grpId="1"/>
      <p:bldP spid="168" grpId="0"/>
      <p:bldP spid="168" grpId="1"/>
      <p:bldP spid="169" grpId="0"/>
      <p:bldP spid="169" grpId="1"/>
      <p:bldP spid="170" grpId="0"/>
      <p:bldP spid="170" grpId="1"/>
      <p:bldP spid="171" grpId="0"/>
      <p:bldP spid="171" grpId="1"/>
      <p:bldP spid="175" grpId="0"/>
      <p:bldP spid="175" grpId="1"/>
      <p:bldP spid="176" grpId="0"/>
      <p:bldP spid="176" grpId="1"/>
      <p:bldP spid="177" grpId="0"/>
      <p:bldP spid="177" grpId="1"/>
      <p:bldP spid="178" grpId="0"/>
      <p:bldP spid="178" grpId="1"/>
      <p:bldP spid="179" grpId="0"/>
      <p:bldP spid="179" grpId="1"/>
      <p:bldP spid="180" grpId="0"/>
      <p:bldP spid="180" grpId="1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190" grpId="0" animBg="1"/>
      <p:bldP spid="190" grpId="1" animBg="1"/>
      <p:bldP spid="190" grpId="2" animBg="1"/>
      <p:bldP spid="191" grpId="0"/>
      <p:bldP spid="191" grpId="1"/>
      <p:bldP spid="192" grpId="0"/>
      <p:bldP spid="192" grpId="1"/>
      <p:bldP spid="193" grpId="0"/>
      <p:bldP spid="193" grpId="1"/>
      <p:bldP spid="196" grpId="0"/>
      <p:bldP spid="196" grpId="1"/>
      <p:bldP spid="197" grpId="0"/>
      <p:bldP spid="197" grpId="1"/>
      <p:bldP spid="198" grpId="0"/>
      <p:bldP spid="198" grpId="1"/>
      <p:bldP spid="199" grpId="0"/>
      <p:bldP spid="199" grpId="1"/>
      <p:bldP spid="200" grpId="0"/>
      <p:bldP spid="200" grpId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195" grpId="0"/>
      <p:bldP spid="204" grpId="0"/>
      <p:bldP spid="205" grpId="0"/>
      <p:bldP spid="208" grpId="0" animBg="1"/>
      <p:bldP spid="209" grpId="0" animBg="1"/>
      <p:bldP spid="212" grpId="0"/>
      <p:bldP spid="213" grpId="0"/>
      <p:bldP spid="214" grpId="0"/>
      <p:bldP spid="218" grpId="0" animBg="1"/>
      <p:bldP spid="219" grpId="0" animBg="1"/>
      <p:bldP spid="210" grpId="0"/>
      <p:bldP spid="211" grpId="0"/>
      <p:bldP spid="2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ed Rectangle 81"/>
          <p:cNvSpPr/>
          <p:nvPr/>
        </p:nvSpPr>
        <p:spPr>
          <a:xfrm>
            <a:off x="519761" y="1150137"/>
            <a:ext cx="7323380" cy="3685769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506553" y="667306"/>
            <a:ext cx="7322377" cy="4439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449484" y="1076317"/>
            <a:ext cx="622780" cy="374571"/>
            <a:chOff x="463684" y="1185737"/>
            <a:chExt cx="622780" cy="374571"/>
          </a:xfrm>
        </p:grpSpPr>
        <p:sp>
          <p:nvSpPr>
            <p:cNvPr id="97" name="TextBox 9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54244" y="231584"/>
            <a:ext cx="7013356" cy="422279"/>
            <a:chOff x="454244" y="325293"/>
            <a:chExt cx="7013356" cy="422279"/>
          </a:xfrm>
        </p:grpSpPr>
        <p:grpSp>
          <p:nvGrpSpPr>
            <p:cNvPr id="104" name="Group 103"/>
            <p:cNvGrpSpPr/>
            <p:nvPr/>
          </p:nvGrpSpPr>
          <p:grpSpPr>
            <a:xfrm>
              <a:off x="454244" y="325293"/>
              <a:ext cx="7013356" cy="422279"/>
              <a:chOff x="1240361" y="2142471"/>
              <a:chExt cx="7013356" cy="422279"/>
            </a:xfrm>
          </p:grpSpPr>
          <p:sp>
            <p:nvSpPr>
              <p:cNvPr id="109" name="Rounded Rectangle 108"/>
              <p:cNvSpPr/>
              <p:nvPr/>
            </p:nvSpPr>
            <p:spPr>
              <a:xfrm>
                <a:off x="1584778" y="2170539"/>
                <a:ext cx="6668939" cy="361293"/>
              </a:xfrm>
              <a:prstGeom prst="roundRect">
                <a:avLst/>
              </a:prstGeom>
              <a:gradFill flip="none" rotWithShape="1"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1240361" y="2142471"/>
                <a:ext cx="422279" cy="422279"/>
                <a:chOff x="1240361" y="2142471"/>
                <a:chExt cx="422279" cy="422279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1240361" y="2142471"/>
                  <a:ext cx="422279" cy="42227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1279034" y="2181144"/>
                  <a:ext cx="348991" cy="34899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hilly" dir="t">
                    <a:rot lat="0" lon="0" rev="18480000"/>
                  </a:lightRig>
                </a:scene3d>
                <a:sp3d prstMaterial="clear">
                  <a:bevelT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1276183" y="2166897"/>
                  <a:ext cx="369012" cy="3693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Bookman Old Style" pitchFamily="18" charset="0"/>
                    </a:rPr>
                    <a:t>Q</a:t>
                  </a:r>
                  <a:endParaRPr lang="en-IN" b="1" dirty="0">
                    <a:latin typeface="Benguiat Bk BT" pitchFamily="18" charset="0"/>
                  </a:endParaRPr>
                </a:p>
              </p:txBody>
            </p:sp>
          </p:grpSp>
        </p:grpSp>
        <p:sp>
          <p:nvSpPr>
            <p:cNvPr id="108" name="TextBox 107"/>
            <p:cNvSpPr txBox="1"/>
            <p:nvPr/>
          </p:nvSpPr>
          <p:spPr>
            <a:xfrm>
              <a:off x="856468" y="345405"/>
              <a:ext cx="5507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tabLst>
                  <a:tab pos="231775" algn="ctr"/>
                  <a:tab pos="573088" algn="l"/>
                </a:tabLst>
              </a:pP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Calculate </a:t>
              </a:r>
              <a:r>
                <a:rPr lang="en-US" sz="1600" b="1" dirty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the amount and compound interest </a:t>
              </a: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on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19" name="Rounded Rectangle 118"/>
          <p:cNvSpPr/>
          <p:nvPr/>
        </p:nvSpPr>
        <p:spPr>
          <a:xfrm>
            <a:off x="1411746" y="1571764"/>
            <a:ext cx="235985" cy="23371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654158" y="1235276"/>
            <a:ext cx="1344879" cy="22272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966336" y="1228401"/>
            <a:ext cx="1441882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2179437" y="2013382"/>
            <a:ext cx="245868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604812" y="1867366"/>
            <a:ext cx="224807" cy="18668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1398646" y="2099160"/>
            <a:ext cx="249760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3672" y="118458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4067" y="11845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4869" y="1184589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18000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12057" y="1184589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9707" y="11845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88016" y="1184589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10% p.a.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3672" y="1519195"/>
            <a:ext cx="317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4067" y="151919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25413" y="1507319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67301" y="150731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95901" y="150731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?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3672" y="2054872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44067" y="205487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88205" y="207064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64279" y="2070642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77878" y="1811298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5" name="Group 63"/>
          <p:cNvGrpSpPr/>
          <p:nvPr/>
        </p:nvGrpSpPr>
        <p:grpSpPr>
          <a:xfrm>
            <a:off x="1996293" y="1962920"/>
            <a:ext cx="602919" cy="523220"/>
            <a:chOff x="7474281" y="2126446"/>
            <a:chExt cx="602919" cy="523220"/>
          </a:xfrm>
        </p:grpSpPr>
        <p:sp>
          <p:nvSpPr>
            <p:cNvPr id="26" name="Rectangle 25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/>
          <p:cNvSpPr/>
          <p:nvPr/>
        </p:nvSpPr>
        <p:spPr>
          <a:xfrm>
            <a:off x="1148166" y="260043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339696" y="2600433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18000</a:t>
            </a:r>
            <a:endParaRPr lang="en-US" sz="1400" dirty="0"/>
          </a:p>
        </p:txBody>
      </p:sp>
      <p:sp>
        <p:nvSpPr>
          <p:cNvPr id="131" name="Rectangle 130"/>
          <p:cNvSpPr/>
          <p:nvPr/>
        </p:nvSpPr>
        <p:spPr>
          <a:xfrm>
            <a:off x="2034349" y="265554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346016" y="278490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>
            <a:off x="2453117" y="2821773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2803918" y="245186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36" name="Left Bracket 135"/>
          <p:cNvSpPr/>
          <p:nvPr/>
        </p:nvSpPr>
        <p:spPr>
          <a:xfrm>
            <a:off x="2085557" y="2595567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37" name="Left Bracket 136"/>
          <p:cNvSpPr/>
          <p:nvPr/>
        </p:nvSpPr>
        <p:spPr>
          <a:xfrm flipH="1">
            <a:off x="2798931" y="2595567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397940" y="256070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967479" y="267849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453329" y="280912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>
            <a:off x="3412540" y="2845991"/>
            <a:ext cx="666100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Left Bracket 141"/>
          <p:cNvSpPr/>
          <p:nvPr/>
        </p:nvSpPr>
        <p:spPr>
          <a:xfrm>
            <a:off x="3050691" y="2558799"/>
            <a:ext cx="68587" cy="48533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3" name="Left Bracket 142"/>
          <p:cNvSpPr/>
          <p:nvPr/>
        </p:nvSpPr>
        <p:spPr>
          <a:xfrm flipH="1">
            <a:off x="4058823" y="2558799"/>
            <a:ext cx="68587" cy="48533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308910" y="2574512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87752" y="2417399"/>
            <a:ext cx="311380" cy="505170"/>
            <a:chOff x="4549124" y="4235266"/>
            <a:chExt cx="311380" cy="505170"/>
          </a:xfrm>
        </p:grpSpPr>
        <p:sp>
          <p:nvSpPr>
            <p:cNvPr id="145" name="TextBox 144"/>
            <p:cNvSpPr txBox="1"/>
            <p:nvPr/>
          </p:nvSpPr>
          <p:spPr>
            <a:xfrm flipH="1">
              <a:off x="4557216" y="4432659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146" name="Straight Connector 145"/>
            <p:cNvCxnSpPr/>
            <p:nvPr/>
          </p:nvCxnSpPr>
          <p:spPr>
            <a:xfrm flipH="1">
              <a:off x="4633787" y="4486564"/>
              <a:ext cx="169410" cy="2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 flipH="1">
              <a:off x="4549124" y="4235266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1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3595098" y="2574512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197608" y="26551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135556" y="323023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327086" y="3230236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18000</a:t>
            </a:r>
            <a:endParaRPr lang="en-US" sz="1400" dirty="0"/>
          </a:p>
        </p:txBody>
      </p:sp>
      <p:sp>
        <p:nvSpPr>
          <p:cNvPr id="236" name="Rectangle 235"/>
          <p:cNvSpPr/>
          <p:nvPr/>
        </p:nvSpPr>
        <p:spPr>
          <a:xfrm>
            <a:off x="2021739" y="325220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333406" y="341470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38" name="Straight Connector 237"/>
          <p:cNvCxnSpPr/>
          <p:nvPr/>
        </p:nvCxnSpPr>
        <p:spPr>
          <a:xfrm>
            <a:off x="2440507" y="3451576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/>
          <p:cNvSpPr/>
          <p:nvPr/>
        </p:nvSpPr>
        <p:spPr>
          <a:xfrm>
            <a:off x="2791308" y="308166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40" name="Left Bracket 239"/>
          <p:cNvSpPr/>
          <p:nvPr/>
        </p:nvSpPr>
        <p:spPr>
          <a:xfrm>
            <a:off x="2072947" y="3225370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41" name="Left Bracket 240"/>
          <p:cNvSpPr/>
          <p:nvPr/>
        </p:nvSpPr>
        <p:spPr>
          <a:xfrm flipH="1">
            <a:off x="2786321" y="3225370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2385330" y="319051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2977248" y="327051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3300203" y="343892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45" name="Straight Connector 244"/>
          <p:cNvCxnSpPr/>
          <p:nvPr/>
        </p:nvCxnSpPr>
        <p:spPr>
          <a:xfrm>
            <a:off x="3398770" y="3475794"/>
            <a:ext cx="38738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Left Bracket 245"/>
          <p:cNvSpPr/>
          <p:nvPr/>
        </p:nvSpPr>
        <p:spPr>
          <a:xfrm>
            <a:off x="3038081" y="3261454"/>
            <a:ext cx="68587" cy="401101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47" name="Left Bracket 246"/>
          <p:cNvSpPr/>
          <p:nvPr/>
        </p:nvSpPr>
        <p:spPr>
          <a:xfrm flipH="1">
            <a:off x="3749168" y="3261454"/>
            <a:ext cx="68587" cy="401101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3422828" y="321199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2184998" y="328499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1175172" y="436546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1366702" y="436546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18000</a:t>
            </a:r>
            <a:endParaRPr lang="en-US" sz="14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079702" y="452041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58" name="Straight Connector 257"/>
          <p:cNvCxnSpPr/>
          <p:nvPr/>
        </p:nvCxnSpPr>
        <p:spPr>
          <a:xfrm>
            <a:off x="2189826" y="4551747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/>
              <p:cNvSpPr/>
              <p:nvPr/>
            </p:nvSpPr>
            <p:spPr>
              <a:xfrm>
                <a:off x="2064834" y="4282858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110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59" name="Rectangle 2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34" y="4282858"/>
                <a:ext cx="598241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Rectangle 259"/>
          <p:cNvSpPr/>
          <p:nvPr/>
        </p:nvSpPr>
        <p:spPr>
          <a:xfrm>
            <a:off x="2514600" y="421996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61" name="Left Bracket 260"/>
          <p:cNvSpPr/>
          <p:nvPr/>
        </p:nvSpPr>
        <p:spPr>
          <a:xfrm>
            <a:off x="2136193" y="435571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Left Bracket 261"/>
          <p:cNvSpPr/>
          <p:nvPr/>
        </p:nvSpPr>
        <p:spPr>
          <a:xfrm flipH="1">
            <a:off x="2533185" y="435571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3" name="Group 262"/>
          <p:cNvGrpSpPr/>
          <p:nvPr/>
        </p:nvGrpSpPr>
        <p:grpSpPr>
          <a:xfrm>
            <a:off x="2022761" y="3473326"/>
            <a:ext cx="290464" cy="284693"/>
            <a:chOff x="58842" y="4054338"/>
            <a:chExt cx="290464" cy="284693"/>
          </a:xfrm>
        </p:grpSpPr>
        <p:cxnSp>
          <p:nvCxnSpPr>
            <p:cNvPr id="264" name="Straight Connector 263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266" name="Straight Connector 265"/>
          <p:cNvCxnSpPr/>
          <p:nvPr/>
        </p:nvCxnSpPr>
        <p:spPr>
          <a:xfrm>
            <a:off x="2188272" y="3379455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2223162" y="3369894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2209800" y="3573783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/>
          <p:cNvSpPr/>
          <p:nvPr/>
        </p:nvSpPr>
        <p:spPr>
          <a:xfrm>
            <a:off x="2319558" y="3485817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0" name="Oval 269"/>
          <p:cNvSpPr/>
          <p:nvPr/>
        </p:nvSpPr>
        <p:spPr>
          <a:xfrm>
            <a:off x="2236769" y="3388259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1" name="Oval 270"/>
          <p:cNvSpPr/>
          <p:nvPr/>
        </p:nvSpPr>
        <p:spPr>
          <a:xfrm>
            <a:off x="2292394" y="3596595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163956" y="3756037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344905" y="3775087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18000</a:t>
            </a:r>
            <a:endParaRPr lang="en-US" sz="1400" dirty="0"/>
          </a:p>
        </p:txBody>
      </p:sp>
      <p:cxnSp>
        <p:nvCxnSpPr>
          <p:cNvPr id="274" name="Straight Connector 273"/>
          <p:cNvCxnSpPr/>
          <p:nvPr/>
        </p:nvCxnSpPr>
        <p:spPr>
          <a:xfrm>
            <a:off x="2171749" y="4013095"/>
            <a:ext cx="8147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74"/>
          <p:cNvSpPr txBox="1"/>
          <p:nvPr/>
        </p:nvSpPr>
        <p:spPr>
          <a:xfrm>
            <a:off x="2355067" y="395732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2963930" y="3678057"/>
            <a:ext cx="30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2</a:t>
            </a:r>
            <a:endParaRPr lang="en-US" sz="16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279" name="Rounded Rectangle 278"/>
          <p:cNvSpPr/>
          <p:nvPr/>
        </p:nvSpPr>
        <p:spPr>
          <a:xfrm>
            <a:off x="2170865" y="3823545"/>
            <a:ext cx="823499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096579" y="376506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2491190" y="3765062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82" name="Straight Connector 281"/>
          <p:cNvCxnSpPr/>
          <p:nvPr/>
        </p:nvCxnSpPr>
        <p:spPr>
          <a:xfrm flipV="1">
            <a:off x="3862676" y="2745475"/>
            <a:ext cx="166051" cy="56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V="1">
            <a:off x="3394339" y="2692849"/>
            <a:ext cx="261782" cy="6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4" name="Rectangle 283"/>
          <p:cNvSpPr/>
          <p:nvPr/>
        </p:nvSpPr>
        <p:spPr>
          <a:xfrm>
            <a:off x="3240993" y="2436033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FF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5</a:t>
            </a:r>
            <a:endParaRPr lang="en-US" sz="1200" b="1" dirty="0">
              <a:solidFill>
                <a:srgbClr val="0000FF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5" name="Rectangle 284"/>
          <p:cNvSpPr/>
          <p:nvPr/>
        </p:nvSpPr>
        <p:spPr>
          <a:xfrm>
            <a:off x="3942185" y="2643898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FF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1</a:t>
            </a:r>
            <a:endParaRPr lang="en-US" sz="1200" b="1" dirty="0">
              <a:solidFill>
                <a:srgbClr val="0000FF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86" name="Straight Connector 285"/>
          <p:cNvCxnSpPr/>
          <p:nvPr/>
        </p:nvCxnSpPr>
        <p:spPr>
          <a:xfrm flipH="1">
            <a:off x="4297344" y="1153109"/>
            <a:ext cx="0" cy="366338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1626213" y="1483036"/>
            <a:ext cx="220109" cy="39788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72667" y="1440931"/>
                <a:ext cx="1129925" cy="443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>
                        <a:solidFill>
                          <a:prstClr val="black"/>
                        </a:solidFill>
                        <a:latin typeface="Bookman Old Style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1400" b="1" i="0" smtClean="0">
                        <a:solidFill>
                          <a:prstClr val="black"/>
                        </a:solidFill>
                        <a:latin typeface="Bookman Old Style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400" b="1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dirty="0">
                            <a:solidFill>
                              <a:prstClr val="black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dirty="0">
                            <a:solidFill>
                              <a:prstClr val="black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years,</a:t>
                </a:r>
                <a:endParaRPr lang="en-US" sz="1400" b="1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67" y="1440931"/>
                <a:ext cx="1129925" cy="443135"/>
              </a:xfrm>
              <a:prstGeom prst="rect">
                <a:avLst/>
              </a:prstGeom>
              <a:blipFill rotWithShape="1">
                <a:blip r:embed="rId4"/>
                <a:stretch>
                  <a:fillRect r="-538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2" name="Rectangle 301"/>
          <p:cNvSpPr/>
          <p:nvPr/>
        </p:nvSpPr>
        <p:spPr>
          <a:xfrm>
            <a:off x="3147252" y="330829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2736558" y="450744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306" name="Straight Connector 305"/>
          <p:cNvCxnSpPr/>
          <p:nvPr/>
        </p:nvCxnSpPr>
        <p:spPr>
          <a:xfrm>
            <a:off x="2846682" y="4538781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/>
              <p:cNvSpPr/>
              <p:nvPr/>
            </p:nvSpPr>
            <p:spPr>
              <a:xfrm>
                <a:off x="2721690" y="4269892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07" name="Rectangle 3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690" y="4269892"/>
                <a:ext cx="59824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Left Bracket 308"/>
          <p:cNvSpPr/>
          <p:nvPr/>
        </p:nvSpPr>
        <p:spPr>
          <a:xfrm>
            <a:off x="2793049" y="4342747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Left Bracket 309"/>
          <p:cNvSpPr/>
          <p:nvPr/>
        </p:nvSpPr>
        <p:spPr>
          <a:xfrm flipH="1">
            <a:off x="3190041" y="4342747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1" name="Group 310"/>
          <p:cNvGrpSpPr/>
          <p:nvPr/>
        </p:nvGrpSpPr>
        <p:grpSpPr>
          <a:xfrm>
            <a:off x="2984588" y="3484587"/>
            <a:ext cx="290464" cy="284693"/>
            <a:chOff x="58842" y="4054338"/>
            <a:chExt cx="290464" cy="284693"/>
          </a:xfrm>
        </p:grpSpPr>
        <p:cxnSp>
          <p:nvCxnSpPr>
            <p:cNvPr id="312" name="Straight Connector 311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312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14" name="Straight Connector 313"/>
          <p:cNvCxnSpPr/>
          <p:nvPr/>
        </p:nvCxnSpPr>
        <p:spPr>
          <a:xfrm>
            <a:off x="3140185" y="3366489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3175075" y="3356928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3161713" y="3560817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/>
          <p:cNvSpPr/>
          <p:nvPr/>
        </p:nvSpPr>
        <p:spPr>
          <a:xfrm>
            <a:off x="3271471" y="3472851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8" name="Oval 317"/>
          <p:cNvSpPr/>
          <p:nvPr/>
        </p:nvSpPr>
        <p:spPr>
          <a:xfrm>
            <a:off x="3188682" y="3375293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9" name="Oval 318"/>
          <p:cNvSpPr/>
          <p:nvPr/>
        </p:nvSpPr>
        <p:spPr>
          <a:xfrm>
            <a:off x="3244307" y="3583629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22" name="Straight Connector 321"/>
          <p:cNvCxnSpPr/>
          <p:nvPr/>
        </p:nvCxnSpPr>
        <p:spPr>
          <a:xfrm>
            <a:off x="3242059" y="4000129"/>
            <a:ext cx="7407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/>
          <p:cNvSpPr txBox="1"/>
          <p:nvPr/>
        </p:nvSpPr>
        <p:spPr>
          <a:xfrm>
            <a:off x="3434411" y="394436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7" name="Rounded Rectangle 326"/>
          <p:cNvSpPr/>
          <p:nvPr/>
        </p:nvSpPr>
        <p:spPr>
          <a:xfrm>
            <a:off x="3246636" y="3801382"/>
            <a:ext cx="741223" cy="19106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28" name="TextBox 327"/>
          <p:cNvSpPr txBox="1"/>
          <p:nvPr/>
        </p:nvSpPr>
        <p:spPr>
          <a:xfrm>
            <a:off x="3175923" y="375209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3570534" y="3752096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30" name="Straight Connector 329"/>
          <p:cNvCxnSpPr/>
          <p:nvPr/>
        </p:nvCxnSpPr>
        <p:spPr bwMode="auto">
          <a:xfrm flipV="1">
            <a:off x="2417841" y="4632123"/>
            <a:ext cx="94059" cy="9167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1" name="Straight Connector 330"/>
          <p:cNvCxnSpPr/>
          <p:nvPr/>
        </p:nvCxnSpPr>
        <p:spPr bwMode="auto">
          <a:xfrm flipV="1">
            <a:off x="2434792" y="4387377"/>
            <a:ext cx="94059" cy="8334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2" name="TextBox 331"/>
          <p:cNvSpPr txBox="1"/>
          <p:nvPr/>
        </p:nvSpPr>
        <p:spPr>
          <a:xfrm>
            <a:off x="2902105" y="4154441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33" name="Straight Connector 332"/>
          <p:cNvCxnSpPr/>
          <p:nvPr/>
        </p:nvCxnSpPr>
        <p:spPr>
          <a:xfrm flipV="1">
            <a:off x="2859272" y="4387184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3156620" y="4629150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35" name="Straight Connector 334"/>
          <p:cNvCxnSpPr/>
          <p:nvPr/>
        </p:nvCxnSpPr>
        <p:spPr>
          <a:xfrm flipV="1">
            <a:off x="2857087" y="4633481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ectangle 335"/>
          <p:cNvSpPr/>
          <p:nvPr/>
        </p:nvSpPr>
        <p:spPr>
          <a:xfrm>
            <a:off x="4819364" y="1280392"/>
            <a:ext cx="290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56" name="Rounded Rectangle 355"/>
          <p:cNvSpPr/>
          <p:nvPr/>
        </p:nvSpPr>
        <p:spPr>
          <a:xfrm>
            <a:off x="5101300" y="1207258"/>
            <a:ext cx="150521" cy="16803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7" name="Rounded Rectangle 356"/>
          <p:cNvSpPr/>
          <p:nvPr/>
        </p:nvSpPr>
        <p:spPr>
          <a:xfrm>
            <a:off x="5920456" y="1220642"/>
            <a:ext cx="258815" cy="202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8" name="Rounded Rectangle 357"/>
          <p:cNvSpPr/>
          <p:nvPr/>
        </p:nvSpPr>
        <p:spPr>
          <a:xfrm>
            <a:off x="6409186" y="1220642"/>
            <a:ext cx="266657" cy="202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9" name="Rounded Rectangle 358"/>
          <p:cNvSpPr/>
          <p:nvPr/>
        </p:nvSpPr>
        <p:spPr>
          <a:xfrm>
            <a:off x="6917278" y="1220642"/>
            <a:ext cx="266657" cy="202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6102151" y="128039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4979594" y="128039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18000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5633521" y="128039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1" name="Rectangle 340"/>
          <p:cNvSpPr/>
          <p:nvPr/>
        </p:nvSpPr>
        <p:spPr>
          <a:xfrm>
            <a:off x="6616905" y="128039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Rectangle 342"/>
              <p:cNvSpPr/>
              <p:nvPr/>
            </p:nvSpPr>
            <p:spPr>
              <a:xfrm>
                <a:off x="5804667" y="1182641"/>
                <a:ext cx="482824" cy="502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3" name="Rectangle 3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667" y="1182641"/>
                <a:ext cx="482824" cy="502920"/>
              </a:xfrm>
              <a:prstGeom prst="rect">
                <a:avLst/>
              </a:prstGeom>
              <a:blipFill rotWithShape="1"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Rectangle 343"/>
              <p:cNvSpPr/>
              <p:nvPr/>
            </p:nvSpPr>
            <p:spPr>
              <a:xfrm>
                <a:off x="6303307" y="1182641"/>
                <a:ext cx="482824" cy="502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4" name="Rectangle 3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307" y="1182641"/>
                <a:ext cx="482824" cy="502920"/>
              </a:xfrm>
              <a:prstGeom prst="rect">
                <a:avLst/>
              </a:prstGeom>
              <a:blipFill rotWithShape="1"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5" name="Rectangle 344"/>
              <p:cNvSpPr/>
              <p:nvPr/>
            </p:nvSpPr>
            <p:spPr>
              <a:xfrm>
                <a:off x="6821866" y="1182641"/>
                <a:ext cx="482824" cy="502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5" name="Rectangle 3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66" y="1182641"/>
                <a:ext cx="482824" cy="502920"/>
              </a:xfrm>
              <a:prstGeom prst="rect">
                <a:avLst/>
              </a:prstGeom>
              <a:blipFill rotWithShape="1">
                <a:blip r:embed="rId7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6" name="Straight Connector 345"/>
          <p:cNvCxnSpPr/>
          <p:nvPr/>
        </p:nvCxnSpPr>
        <p:spPr bwMode="auto">
          <a:xfrm flipV="1">
            <a:off x="6053205" y="1531446"/>
            <a:ext cx="94059" cy="9167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7" name="Straight Connector 346"/>
          <p:cNvCxnSpPr/>
          <p:nvPr/>
        </p:nvCxnSpPr>
        <p:spPr bwMode="auto">
          <a:xfrm flipV="1">
            <a:off x="5541737" y="1402777"/>
            <a:ext cx="94059" cy="8334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8" name="Straight Connector 347"/>
          <p:cNvCxnSpPr/>
          <p:nvPr/>
        </p:nvCxnSpPr>
        <p:spPr bwMode="auto">
          <a:xfrm flipV="1">
            <a:off x="6554020" y="1527032"/>
            <a:ext cx="94059" cy="9167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9" name="Straight Connector 348"/>
          <p:cNvCxnSpPr/>
          <p:nvPr/>
        </p:nvCxnSpPr>
        <p:spPr bwMode="auto">
          <a:xfrm flipV="1">
            <a:off x="5423898" y="1398363"/>
            <a:ext cx="94059" cy="8334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0" name="Straight Connector 349"/>
          <p:cNvCxnSpPr/>
          <p:nvPr/>
        </p:nvCxnSpPr>
        <p:spPr bwMode="auto">
          <a:xfrm flipV="1">
            <a:off x="7069717" y="1528813"/>
            <a:ext cx="94059" cy="9167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1" name="Straight Connector 350"/>
          <p:cNvCxnSpPr/>
          <p:nvPr/>
        </p:nvCxnSpPr>
        <p:spPr bwMode="auto">
          <a:xfrm flipV="1">
            <a:off x="5315013" y="1399047"/>
            <a:ext cx="94059" cy="8334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52" name="TextBox 351"/>
          <p:cNvSpPr txBox="1"/>
          <p:nvPr/>
        </p:nvSpPr>
        <p:spPr>
          <a:xfrm>
            <a:off x="5043840" y="1157752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9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53" name="Straight Connector 352"/>
          <p:cNvCxnSpPr/>
          <p:nvPr/>
        </p:nvCxnSpPr>
        <p:spPr>
          <a:xfrm flipV="1">
            <a:off x="5078094" y="1405412"/>
            <a:ext cx="225242" cy="757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/>
          <p:cNvSpPr txBox="1"/>
          <p:nvPr/>
        </p:nvSpPr>
        <p:spPr>
          <a:xfrm>
            <a:off x="6779776" y="1563641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55" name="Straight Connector 354"/>
          <p:cNvCxnSpPr/>
          <p:nvPr/>
        </p:nvCxnSpPr>
        <p:spPr>
          <a:xfrm flipV="1">
            <a:off x="6920410" y="1526942"/>
            <a:ext cx="164940" cy="83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1" name="Rectangle 360"/>
          <p:cNvSpPr/>
          <p:nvPr/>
        </p:nvSpPr>
        <p:spPr>
          <a:xfrm>
            <a:off x="4824250" y="168451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=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4572000" y="1684511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4222530" y="168451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364" name="Rounded Rectangle 363"/>
          <p:cNvSpPr/>
          <p:nvPr/>
        </p:nvSpPr>
        <p:spPr>
          <a:xfrm>
            <a:off x="5136930" y="1724111"/>
            <a:ext cx="940994" cy="23506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5195049" y="2063891"/>
            <a:ext cx="245868" cy="28442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5643108" y="2068443"/>
            <a:ext cx="238637" cy="25857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4854264" y="232185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369" name="Rectangle 368"/>
          <p:cNvSpPr/>
          <p:nvPr/>
        </p:nvSpPr>
        <p:spPr>
          <a:xfrm>
            <a:off x="5053593" y="232185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22869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4854264" y="259064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371" name="Rectangle 370"/>
          <p:cNvSpPr/>
          <p:nvPr/>
        </p:nvSpPr>
        <p:spPr>
          <a:xfrm>
            <a:off x="4430110" y="2052300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C.I.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4854264" y="20482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373" name="Rectangle 372"/>
          <p:cNvSpPr/>
          <p:nvPr/>
        </p:nvSpPr>
        <p:spPr>
          <a:xfrm>
            <a:off x="5148031" y="2044491"/>
            <a:ext cx="827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  –  P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/>
                <a:cs typeface="Arial" pitchFamily="34" charset="0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5694395" y="2321855"/>
            <a:ext cx="928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/>
                <a:cs typeface="Arial" pitchFamily="34" charset="0"/>
              </a:rPr>
              <a:t>– 18000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5058683" y="2590649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4869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7" name="Rounded Rectangle 376"/>
          <p:cNvSpPr/>
          <p:nvPr/>
        </p:nvSpPr>
        <p:spPr>
          <a:xfrm>
            <a:off x="4548905" y="2893523"/>
            <a:ext cx="2933420" cy="458520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4517562" y="2858226"/>
            <a:ext cx="352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The Amount is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22869 and Compound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Interest is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4869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5013645" y="1684511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22869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9" name="Rounded Rectangle 378"/>
          <p:cNvSpPr/>
          <p:nvPr/>
        </p:nvSpPr>
        <p:spPr>
          <a:xfrm>
            <a:off x="3606827" y="669487"/>
            <a:ext cx="4251186" cy="404016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0" name="Rounded Rectangle 379"/>
          <p:cNvSpPr/>
          <p:nvPr/>
        </p:nvSpPr>
        <p:spPr>
          <a:xfrm>
            <a:off x="2262128" y="623245"/>
            <a:ext cx="1148701" cy="52545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1" name="Rounded Rectangle 380"/>
          <p:cNvSpPr/>
          <p:nvPr/>
        </p:nvSpPr>
        <p:spPr>
          <a:xfrm>
            <a:off x="725392" y="668465"/>
            <a:ext cx="1233780" cy="40401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15947" y="605111"/>
                <a:ext cx="7772400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tabLst>
                    <a:tab pos="231775" algn="ctr"/>
                    <a:tab pos="573088" algn="l"/>
                  </a:tabLst>
                </a:pPr>
                <a:r>
                  <a:rPr lang="en-US" sz="16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	(b) </a:t>
                </a:r>
                <a:r>
                  <a:rPr lang="en-US" sz="16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Rs 18,000 for 2</a:t>
                </a:r>
                <a:r>
                  <a:rPr lang="en-US" sz="16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dirty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tx1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tx1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years at 10% per annum compounded annually.</a:t>
                </a: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7" y="605111"/>
                <a:ext cx="7772400" cy="493277"/>
              </a:xfrm>
              <a:prstGeom prst="rect">
                <a:avLst/>
              </a:prstGeom>
              <a:blipFill rotWithShape="1">
                <a:blip r:embed="rId8"/>
                <a:stretch>
                  <a:fillRect l="-392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Left Bracket 184"/>
          <p:cNvSpPr/>
          <p:nvPr/>
        </p:nvSpPr>
        <p:spPr>
          <a:xfrm>
            <a:off x="1721804" y="199434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Left Bracket 185"/>
          <p:cNvSpPr/>
          <p:nvPr/>
        </p:nvSpPr>
        <p:spPr>
          <a:xfrm flipH="1">
            <a:off x="2470595" y="199434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Left Bracket 186"/>
          <p:cNvSpPr/>
          <p:nvPr/>
        </p:nvSpPr>
        <p:spPr>
          <a:xfrm>
            <a:off x="2128690" y="3792332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88" name="Left Bracket 187"/>
          <p:cNvSpPr/>
          <p:nvPr/>
        </p:nvSpPr>
        <p:spPr>
          <a:xfrm flipH="1">
            <a:off x="2953986" y="3792332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89" name="Left Bracket 188"/>
          <p:cNvSpPr/>
          <p:nvPr/>
        </p:nvSpPr>
        <p:spPr>
          <a:xfrm>
            <a:off x="3206358" y="3773845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91" name="Left Bracket 190"/>
          <p:cNvSpPr/>
          <p:nvPr/>
        </p:nvSpPr>
        <p:spPr>
          <a:xfrm flipH="1">
            <a:off x="3964075" y="3773845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4235118" y="282277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Symbol" panose="05050102010706020507" pitchFamily="18" charset="2"/>
                <a:cs typeface="Arial" pitchFamily="34" charset="0"/>
              </a:rPr>
              <a:t>\</a:t>
            </a:r>
            <a:endParaRPr lang="en-US" sz="1400" dirty="0"/>
          </a:p>
        </p:txBody>
      </p:sp>
      <p:sp>
        <p:nvSpPr>
          <p:cNvPr id="193" name="Rectangle 192"/>
          <p:cNvSpPr/>
          <p:nvPr/>
        </p:nvSpPr>
        <p:spPr>
          <a:xfrm>
            <a:off x="4428830" y="2294709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C.I.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4221250" y="229470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Symbol" panose="05050102010706020507" pitchFamily="18" charset="2"/>
                <a:cs typeface="Arial" pitchFamily="34" charset="0"/>
              </a:rPr>
              <a:t>\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812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4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00"/>
                            </p:stCondLst>
                            <p:childTnLst>
                              <p:par>
                                <p:cTn id="6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00"/>
                            </p:stCondLst>
                            <p:childTnLst>
                              <p:par>
                                <p:cTn id="6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3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4" fill="hold">
                      <p:stCondLst>
                        <p:cond delay="indefinite"/>
                      </p:stCondLst>
                      <p:childTnLst>
                        <p:par>
                          <p:cTn id="725" fill="hold">
                            <p:stCondLst>
                              <p:cond delay="0"/>
                            </p:stCondLst>
                            <p:childTnLst>
                              <p:par>
                                <p:cTn id="7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8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1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6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3" fill="hold">
                            <p:stCondLst>
                              <p:cond delay="500"/>
                            </p:stCondLst>
                            <p:childTnLst>
                              <p:par>
                                <p:cTn id="7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500"/>
                            </p:stCondLst>
                            <p:childTnLst>
                              <p:par>
                                <p:cTn id="7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6" fill="hold">
                      <p:stCondLst>
                        <p:cond delay="indefinite"/>
                      </p:stCondLst>
                      <p:childTnLst>
                        <p:par>
                          <p:cTn id="777" fill="hold">
                            <p:stCondLst>
                              <p:cond delay="0"/>
                            </p:stCondLst>
                            <p:childTnLst>
                              <p:par>
                                <p:cTn id="7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0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0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8" fill="hold">
                      <p:stCondLst>
                        <p:cond delay="indefinite"/>
                      </p:stCondLst>
                      <p:childTnLst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2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7" fill="hold">
                      <p:stCondLst>
                        <p:cond delay="indefinite"/>
                      </p:stCondLst>
                      <p:childTnLst>
                        <p:par>
                          <p:cTn id="818" fill="hold">
                            <p:stCondLst>
                              <p:cond delay="0"/>
                            </p:stCondLst>
                            <p:childTnLst>
                              <p:par>
                                <p:cTn id="8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2" fill="hold">
                      <p:stCondLst>
                        <p:cond delay="indefinite"/>
                      </p:stCondLst>
                      <p:childTnLst>
                        <p:par>
                          <p:cTn id="823" fill="hold">
                            <p:stCondLst>
                              <p:cond delay="0"/>
                            </p:stCondLst>
                            <p:childTnLst>
                              <p:par>
                                <p:cTn id="8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7" fill="hold">
                      <p:stCondLst>
                        <p:cond delay="indefinite"/>
                      </p:stCondLst>
                      <p:childTnLst>
                        <p:par>
                          <p:cTn id="828" fill="hold">
                            <p:stCondLst>
                              <p:cond delay="0"/>
                            </p:stCondLst>
                            <p:childTnLst>
                              <p:par>
                                <p:cTn id="8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1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2" fill="hold">
                      <p:stCondLst>
                        <p:cond delay="indefinite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1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3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500"/>
                            </p:stCondLst>
                            <p:childTnLst>
                              <p:par>
                                <p:cTn id="8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0" fill="hold">
                      <p:stCondLst>
                        <p:cond delay="indefinite"/>
                      </p:stCondLst>
                      <p:childTnLst>
                        <p:par>
                          <p:cTn id="861" fill="hold">
                            <p:stCondLst>
                              <p:cond delay="0"/>
                            </p:stCondLst>
                            <p:childTnLst>
                              <p:par>
                                <p:cTn id="8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5" fill="hold">
                      <p:stCondLst>
                        <p:cond delay="indefinite"/>
                      </p:stCondLst>
                      <p:childTnLst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1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3" fill="hold">
                      <p:stCondLst>
                        <p:cond delay="indefinite"/>
                      </p:stCondLst>
                      <p:childTnLst>
                        <p:par>
                          <p:cTn id="874" fill="hold">
                            <p:stCondLst>
                              <p:cond delay="0"/>
                            </p:stCondLst>
                            <p:childTnLst>
                              <p:par>
                                <p:cTn id="8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5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2" fill="hold">
                      <p:stCondLst>
                        <p:cond delay="indefinite"/>
                      </p:stCondLst>
                      <p:childTnLst>
                        <p:par>
                          <p:cTn id="903" fill="hold">
                            <p:stCondLst>
                              <p:cond delay="0"/>
                            </p:stCondLst>
                            <p:childTnLst>
                              <p:par>
                                <p:cTn id="9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7" fill="hold">
                      <p:stCondLst>
                        <p:cond delay="indefinite"/>
                      </p:stCondLst>
                      <p:childTnLst>
                        <p:par>
                          <p:cTn id="908" fill="hold">
                            <p:stCondLst>
                              <p:cond delay="0"/>
                            </p:stCondLst>
                            <p:childTnLst>
                              <p:par>
                                <p:cTn id="9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2" fill="hold">
                      <p:stCondLst>
                        <p:cond delay="indefinite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6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7" fill="hold">
                      <p:stCondLst>
                        <p:cond delay="indefinite"/>
                      </p:stCondLst>
                      <p:childTnLst>
                        <p:par>
                          <p:cTn id="918" fill="hold">
                            <p:stCondLst>
                              <p:cond delay="0"/>
                            </p:stCondLst>
                            <p:childTnLst>
                              <p:par>
                                <p:cTn id="9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1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9" grpId="0" animBg="1"/>
      <p:bldP spid="119" grpId="0" animBg="1"/>
      <p:bldP spid="119" grpId="1" animBg="1"/>
      <p:bldP spid="120" grpId="0" animBg="1"/>
      <p:bldP spid="120" grpId="1" animBg="1"/>
      <p:bldP spid="120" grpId="2" animBg="1"/>
      <p:bldP spid="120" grpId="3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5" grpId="0" animBg="1"/>
      <p:bldP spid="125" grpId="1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8" grpId="0"/>
      <p:bldP spid="19" grpId="0"/>
      <p:bldP spid="21" grpId="0"/>
      <p:bldP spid="22" grpId="0"/>
      <p:bldP spid="24" grpId="0"/>
      <p:bldP spid="126" grpId="0"/>
      <p:bldP spid="127" grpId="0"/>
      <p:bldP spid="131" grpId="0"/>
      <p:bldP spid="132" grpId="0"/>
      <p:bldP spid="135" grpId="0"/>
      <p:bldP spid="136" grpId="0" animBg="1"/>
      <p:bldP spid="137" grpId="0" animBg="1"/>
      <p:bldP spid="138" grpId="0"/>
      <p:bldP spid="113" grpId="0"/>
      <p:bldP spid="139" grpId="0"/>
      <p:bldP spid="142" grpId="0" animBg="1"/>
      <p:bldP spid="143" grpId="0" animBg="1"/>
      <p:bldP spid="144" grpId="0"/>
      <p:bldP spid="148" grpId="0"/>
      <p:bldP spid="190" grpId="0"/>
      <p:bldP spid="234" grpId="0"/>
      <p:bldP spid="235" grpId="0"/>
      <p:bldP spid="236" grpId="0"/>
      <p:bldP spid="237" grpId="0"/>
      <p:bldP spid="239" grpId="0"/>
      <p:bldP spid="240" grpId="0" animBg="1"/>
      <p:bldP spid="241" grpId="0" animBg="1"/>
      <p:bldP spid="242" grpId="0"/>
      <p:bldP spid="243" grpId="0"/>
      <p:bldP spid="244" grpId="0"/>
      <p:bldP spid="246" grpId="0" animBg="1"/>
      <p:bldP spid="247" grpId="0" animBg="1"/>
      <p:bldP spid="248" grpId="0"/>
      <p:bldP spid="254" grpId="0"/>
      <p:bldP spid="255" grpId="0"/>
      <p:bldP spid="256" grpId="0"/>
      <p:bldP spid="257" grpId="0"/>
      <p:bldP spid="259" grpId="0"/>
      <p:bldP spid="260" grpId="0"/>
      <p:bldP spid="261" grpId="0" animBg="1"/>
      <p:bldP spid="262" grpId="0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/>
      <p:bldP spid="273" grpId="0"/>
      <p:bldP spid="275" grpId="0"/>
      <p:bldP spid="276" grpId="0"/>
      <p:bldP spid="279" grpId="0" animBg="1"/>
      <p:bldP spid="279" grpId="1" animBg="1"/>
      <p:bldP spid="280" grpId="0"/>
      <p:bldP spid="281" grpId="0"/>
      <p:bldP spid="284" grpId="0"/>
      <p:bldP spid="285" grpId="0"/>
      <p:bldP spid="301" grpId="0" animBg="1"/>
      <p:bldP spid="301" grpId="1" animBg="1"/>
      <p:bldP spid="14" grpId="0"/>
      <p:bldP spid="302" grpId="0"/>
      <p:bldP spid="305" grpId="0"/>
      <p:bldP spid="307" grpId="0"/>
      <p:bldP spid="309" grpId="0" animBg="1"/>
      <p:bldP spid="310" grpId="0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3" grpId="0"/>
      <p:bldP spid="327" grpId="0" animBg="1"/>
      <p:bldP spid="327" grpId="1" animBg="1"/>
      <p:bldP spid="328" grpId="0"/>
      <p:bldP spid="329" grpId="0"/>
      <p:bldP spid="332" grpId="0"/>
      <p:bldP spid="334" grpId="0"/>
      <p:bldP spid="336" grpId="0"/>
      <p:bldP spid="356" grpId="0" animBg="1"/>
      <p:bldP spid="356" grpId="1" animBg="1"/>
      <p:bldP spid="357" grpId="0" animBg="1"/>
      <p:bldP spid="357" grpId="1" animBg="1"/>
      <p:bldP spid="358" grpId="0" animBg="1"/>
      <p:bldP spid="358" grpId="1" animBg="1"/>
      <p:bldP spid="359" grpId="0" animBg="1"/>
      <p:bldP spid="359" grpId="1" animBg="1"/>
      <p:bldP spid="337" grpId="0"/>
      <p:bldP spid="338" grpId="0"/>
      <p:bldP spid="339" grpId="0"/>
      <p:bldP spid="341" grpId="0"/>
      <p:bldP spid="343" grpId="0"/>
      <p:bldP spid="344" grpId="0"/>
      <p:bldP spid="345" grpId="0"/>
      <p:bldP spid="352" grpId="0"/>
      <p:bldP spid="354" grpId="0"/>
      <p:bldP spid="361" grpId="0"/>
      <p:bldP spid="362" grpId="0"/>
      <p:bldP spid="363" grpId="0"/>
      <p:bldP spid="364" grpId="0" animBg="1"/>
      <p:bldP spid="364" grpId="1" animBg="1"/>
      <p:bldP spid="366" grpId="0" animBg="1"/>
      <p:bldP spid="366" grpId="1" animBg="1"/>
      <p:bldP spid="367" grpId="0" animBg="1"/>
      <p:bldP spid="367" grpId="1" animBg="1"/>
      <p:bldP spid="368" grpId="0"/>
      <p:bldP spid="369" grpId="0"/>
      <p:bldP spid="370" grpId="0"/>
      <p:bldP spid="371" grpId="0"/>
      <p:bldP spid="372" grpId="0"/>
      <p:bldP spid="373" grpId="0"/>
      <p:bldP spid="374" grpId="0"/>
      <p:bldP spid="375" grpId="0"/>
      <p:bldP spid="377" grpId="0" animBg="1"/>
      <p:bldP spid="378" grpId="0"/>
      <p:bldP spid="360" grpId="0"/>
      <p:bldP spid="379" grpId="0" animBg="1"/>
      <p:bldP spid="379" grpId="1" animBg="1"/>
      <p:bldP spid="380" grpId="0" animBg="1"/>
      <p:bldP spid="380" grpId="1" animBg="1"/>
      <p:bldP spid="381" grpId="0" animBg="1"/>
      <p:bldP spid="381" grpId="1" animBg="1"/>
      <p:bldP spid="92" grpId="0"/>
      <p:bldP spid="185" grpId="0" animBg="1"/>
      <p:bldP spid="186" grpId="0" animBg="1"/>
      <p:bldP spid="187" grpId="0" animBg="1"/>
      <p:bldP spid="188" grpId="0" animBg="1"/>
      <p:bldP spid="189" grpId="0" animBg="1"/>
      <p:bldP spid="191" grpId="0" animBg="1"/>
      <p:bldP spid="192" grpId="0"/>
      <p:bldP spid="193" grpId="0"/>
      <p:bldP spid="19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>
          <a:xfrm>
            <a:off x="519761" y="1130916"/>
            <a:ext cx="6947839" cy="3650634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533449" y="647428"/>
            <a:ext cx="6934260" cy="44394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6191480" y="3358330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1606067" y="1208992"/>
            <a:ext cx="738698" cy="24903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5864565" y="3371333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4844935" y="3009200"/>
            <a:ext cx="1090164" cy="19976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485692" y="1613673"/>
            <a:ext cx="169545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459200" y="2221690"/>
            <a:ext cx="169545" cy="17524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2469048" y="1929837"/>
            <a:ext cx="330394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088012" y="2364952"/>
            <a:ext cx="22623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307992" y="1213005"/>
            <a:ext cx="1018850" cy="2417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379183" y="2473443"/>
            <a:ext cx="207722" cy="2465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225004" y="702877"/>
            <a:ext cx="3804483" cy="33723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144875" y="617312"/>
            <a:ext cx="968422" cy="47769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806904" y="693585"/>
            <a:ext cx="1110513" cy="33389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90767" y="1177477"/>
            <a:ext cx="1479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62500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90767" y="1880984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58493" y="243659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079239" y="2436590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02526" y="211329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030579" y="211329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814801" y="211329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62500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460511" y="211329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600647" y="211329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5681425" y="2003422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425" y="2003422"/>
                <a:ext cx="482824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6251493" y="2003422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493" y="2003422"/>
                <a:ext cx="482824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821563" y="2003422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563" y="2003422"/>
                <a:ext cx="482824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/>
          <p:cNvSpPr/>
          <p:nvPr/>
        </p:nvSpPr>
        <p:spPr>
          <a:xfrm>
            <a:off x="4502526" y="295486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805389" y="2954862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70,304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63617" y="3312772"/>
            <a:ext cx="1996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Compound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Interest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573322" y="331277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793310" y="3286483"/>
                <a:ext cx="644728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P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310" y="3286483"/>
                <a:ext cx="644728" cy="334066"/>
              </a:xfrm>
              <a:prstGeom prst="rect">
                <a:avLst/>
              </a:prstGeom>
              <a:blipFill rotWithShape="1">
                <a:blip r:embed="rId4"/>
                <a:stretch>
                  <a:fillRect r="-2830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5587266" y="3598062"/>
            <a:ext cx="1007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70,304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490599" y="3598062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599" y="3598062"/>
                <a:ext cx="335348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6694756" y="3598062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62,500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793310" y="3885644"/>
            <a:ext cx="1074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7,804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87266" y="388564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829878" y="1163726"/>
            <a:ext cx="0" cy="358924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0767" y="1426250"/>
            <a:ext cx="1507080" cy="503279"/>
            <a:chOff x="1076325" y="1287585"/>
            <a:chExt cx="1507080" cy="503279"/>
          </a:xfrm>
        </p:grpSpPr>
        <p:sp>
          <p:nvSpPr>
            <p:cNvPr id="67" name="Rectangle 66"/>
            <p:cNvSpPr/>
            <p:nvPr/>
          </p:nvSpPr>
          <p:spPr>
            <a:xfrm>
              <a:off x="1076325" y="1398160"/>
              <a:ext cx="4860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N =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494046" y="1287585"/>
              <a:ext cx="1089359" cy="503279"/>
              <a:chOff x="2107380" y="-807355"/>
              <a:chExt cx="1089359" cy="50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2255086" y="-807355"/>
                    <a:ext cx="364202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ea typeface="Cambria Math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b="1" dirty="0">
                      <a:solidFill>
                        <a:schemeClr val="tx1"/>
                      </a:solidFill>
                      <a:latin typeface="Bookman Old Style" pitchFamily="18" charset="0"/>
                      <a:ea typeface="Cambria Math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086" y="-807355"/>
                    <a:ext cx="364202" cy="503279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24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Rectangle 69"/>
              <p:cNvSpPr/>
              <p:nvPr/>
            </p:nvSpPr>
            <p:spPr>
              <a:xfrm>
                <a:off x="2107380" y="-694633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1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16745" y="-679393"/>
                <a:ext cx="6799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years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</p:grpSp>
      <p:sp>
        <p:nvSpPr>
          <p:cNvPr id="73" name="Rectangle 72"/>
          <p:cNvSpPr/>
          <p:nvPr/>
        </p:nvSpPr>
        <p:spPr>
          <a:xfrm>
            <a:off x="2247937" y="1554212"/>
            <a:ext cx="14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3 half years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96146" y="1880984"/>
            <a:ext cx="1297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half of 8%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37467" y="1887933"/>
            <a:ext cx="1691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4%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half yearly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25" name="Straight Connector 124"/>
          <p:cNvCxnSpPr/>
          <p:nvPr/>
        </p:nvCxnSpPr>
        <p:spPr bwMode="auto">
          <a:xfrm flipV="1">
            <a:off x="6373434" y="2357220"/>
            <a:ext cx="236542" cy="667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6" name="Rectangle 125"/>
          <p:cNvSpPr/>
          <p:nvPr/>
        </p:nvSpPr>
        <p:spPr>
          <a:xfrm>
            <a:off x="6509018" y="2369995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27" name="Straight Connector 126"/>
          <p:cNvCxnSpPr/>
          <p:nvPr/>
        </p:nvCxnSpPr>
        <p:spPr bwMode="auto">
          <a:xfrm flipV="1">
            <a:off x="4912446" y="2219430"/>
            <a:ext cx="564578" cy="9653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8" name="Rectangle 127"/>
          <p:cNvSpPr/>
          <p:nvPr/>
        </p:nvSpPr>
        <p:spPr>
          <a:xfrm>
            <a:off x="4845000" y="1931927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12500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093484" y="2369995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V="1">
            <a:off x="4948585" y="2038642"/>
            <a:ext cx="508580" cy="5550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2" name="Rectangle 131"/>
          <p:cNvSpPr/>
          <p:nvPr/>
        </p:nvSpPr>
        <p:spPr>
          <a:xfrm>
            <a:off x="4824252" y="1798681"/>
            <a:ext cx="588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2500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33" name="Straight Connector 132"/>
          <p:cNvCxnSpPr/>
          <p:nvPr/>
        </p:nvCxnSpPr>
        <p:spPr bwMode="auto">
          <a:xfrm flipV="1">
            <a:off x="5817111" y="2357220"/>
            <a:ext cx="236542" cy="667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4" name="Rectangle 133"/>
          <p:cNvSpPr/>
          <p:nvPr/>
        </p:nvSpPr>
        <p:spPr>
          <a:xfrm>
            <a:off x="5943600" y="2366738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5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35" name="Straight Connector 134"/>
          <p:cNvCxnSpPr/>
          <p:nvPr/>
        </p:nvCxnSpPr>
        <p:spPr bwMode="auto">
          <a:xfrm flipV="1">
            <a:off x="4916531" y="1914188"/>
            <a:ext cx="397619" cy="4496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6" name="Rectangle 135"/>
          <p:cNvSpPr/>
          <p:nvPr/>
        </p:nvSpPr>
        <p:spPr>
          <a:xfrm>
            <a:off x="5126956" y="1660550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100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5849609" y="1270574"/>
            <a:ext cx="2644594" cy="686197"/>
          </a:xfrm>
          <a:prstGeom prst="roundRect">
            <a:avLst/>
          </a:prstGeom>
          <a:blipFill>
            <a:blip r:embed="rId9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While calculating interest for half years we take half of the rate</a:t>
            </a:r>
          </a:p>
        </p:txBody>
      </p:sp>
      <p:cxnSp>
        <p:nvCxnSpPr>
          <p:cNvPr id="147" name="Straight Connector 146"/>
          <p:cNvCxnSpPr/>
          <p:nvPr/>
        </p:nvCxnSpPr>
        <p:spPr bwMode="auto">
          <a:xfrm flipV="1">
            <a:off x="6936432" y="2357220"/>
            <a:ext cx="236542" cy="667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8" name="Rectangle 147"/>
          <p:cNvSpPr/>
          <p:nvPr/>
        </p:nvSpPr>
        <p:spPr>
          <a:xfrm>
            <a:off x="7098248" y="2369995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49" name="Straight Connector 148"/>
          <p:cNvCxnSpPr/>
          <p:nvPr/>
        </p:nvCxnSpPr>
        <p:spPr bwMode="auto">
          <a:xfrm flipV="1">
            <a:off x="5234374" y="1763200"/>
            <a:ext cx="296703" cy="5751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0" name="Rectangle 149"/>
          <p:cNvSpPr/>
          <p:nvPr/>
        </p:nvSpPr>
        <p:spPr>
          <a:xfrm>
            <a:off x="5477234" y="1574798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4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4502526" y="262819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4779676" y="2622958"/>
                <a:ext cx="1718740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4 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 26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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26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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26</m:t>
                      </m:r>
                    </m:oMath>
                  </m:oMathPara>
                </a14:m>
                <a:endParaRPr lang="en-US" sz="1400" b="1" baseline="86000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676" y="2622958"/>
                <a:ext cx="1718740" cy="30284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4198951" y="2954862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844053" y="2954862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477748" y="587070"/>
            <a:ext cx="6576982" cy="503279"/>
            <a:chOff x="450853" y="680779"/>
            <a:chExt cx="6576982" cy="5032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2185733" y="680779"/>
                  <a:ext cx="360996" cy="5032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400" b="1" dirty="0">
                                <a:solidFill>
                                  <a:schemeClr val="tx1"/>
                                </a:solidFill>
                                <a:latin typeface="Bookman Old Style" pitchFamily="18" charset="0"/>
                                <a:ea typeface="Cambria Math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400" b="1" dirty="0">
                                <a:solidFill>
                                  <a:schemeClr val="tx1"/>
                                </a:solidFill>
                                <a:latin typeface="Bookman Old Style" pitchFamily="18" charset="0"/>
                                <a:ea typeface="Cambria Math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733" y="680779"/>
                  <a:ext cx="360996" cy="50327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36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/>
            <p:cNvSpPr txBox="1"/>
            <p:nvPr/>
          </p:nvSpPr>
          <p:spPr>
            <a:xfrm>
              <a:off x="450853" y="734569"/>
              <a:ext cx="657698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lnSpc>
                  <a:spcPct val="150000"/>
                </a:lnSpc>
                <a:tabLst>
                  <a:tab pos="231775" algn="ctr"/>
                  <a:tab pos="573088" algn="l"/>
                </a:tabLst>
              </a:pPr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(c)  </a:t>
              </a:r>
              <a:r>
                <a:rPr lang="en-US" sz="1400" b="1" dirty="0" err="1" smtClean="0">
                  <a:latin typeface="Bookman Old Style" pitchFamily="18" charset="0"/>
                  <a:ea typeface="Cambria Math" pitchFamily="18" charset="0"/>
                </a:rPr>
                <a:t>Rs</a:t>
              </a:r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 </a:t>
              </a:r>
              <a:r>
                <a:rPr lang="en-US" sz="1400" b="1" dirty="0">
                  <a:latin typeface="Bookman Old Style" pitchFamily="18" charset="0"/>
                  <a:ea typeface="Cambria Math" pitchFamily="18" charset="0"/>
                </a:rPr>
                <a:t>62,500 </a:t>
              </a:r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for 1   years </a:t>
              </a:r>
              <a:r>
                <a:rPr lang="en-US" sz="1400" b="1" dirty="0">
                  <a:latin typeface="Bookman Old Style" pitchFamily="18" charset="0"/>
                  <a:ea typeface="Cambria Math" pitchFamily="18" charset="0"/>
                </a:rPr>
                <a:t>at 8% per annum compounded </a:t>
              </a:r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half yearly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V="1">
            <a:off x="6013126" y="2472026"/>
            <a:ext cx="133173" cy="6072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9" name="Rounded Rectangle 178"/>
          <p:cNvSpPr/>
          <p:nvPr/>
        </p:nvSpPr>
        <p:spPr>
          <a:xfrm>
            <a:off x="4124286" y="4284423"/>
            <a:ext cx="3048542" cy="458520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114800" y="4258330"/>
            <a:ext cx="3216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The Amount is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70,304 and Compound Interest is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 7,804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449484" y="1026622"/>
            <a:ext cx="622780" cy="374571"/>
            <a:chOff x="463684" y="1185737"/>
            <a:chExt cx="622780" cy="374571"/>
          </a:xfrm>
        </p:grpSpPr>
        <p:sp>
          <p:nvSpPr>
            <p:cNvPr id="123" name="TextBox 12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54244" y="231584"/>
            <a:ext cx="7013356" cy="422279"/>
            <a:chOff x="454244" y="325293"/>
            <a:chExt cx="7013356" cy="422279"/>
          </a:xfrm>
        </p:grpSpPr>
        <p:grpSp>
          <p:nvGrpSpPr>
            <p:cNvPr id="141" name="Group 140"/>
            <p:cNvGrpSpPr/>
            <p:nvPr/>
          </p:nvGrpSpPr>
          <p:grpSpPr>
            <a:xfrm>
              <a:off x="454244" y="325293"/>
              <a:ext cx="7013356" cy="422279"/>
              <a:chOff x="1240361" y="2142471"/>
              <a:chExt cx="7013356" cy="422279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584778" y="2170539"/>
                <a:ext cx="6668939" cy="361293"/>
              </a:xfrm>
              <a:prstGeom prst="roundRect">
                <a:avLst/>
              </a:prstGeom>
              <a:gradFill flip="none" rotWithShape="1"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1240361" y="2142471"/>
                <a:ext cx="422279" cy="422279"/>
                <a:chOff x="1240361" y="2142471"/>
                <a:chExt cx="422279" cy="422279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1240361" y="2142471"/>
                  <a:ext cx="422279" cy="42227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1279034" y="2181144"/>
                  <a:ext cx="348991" cy="34899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hilly" dir="t">
                    <a:rot lat="0" lon="0" rev="18480000"/>
                  </a:lightRig>
                </a:scene3d>
                <a:sp3d prstMaterial="clear">
                  <a:bevelT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76183" y="2166897"/>
                  <a:ext cx="369012" cy="3693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Bookman Old Style" pitchFamily="18" charset="0"/>
                    </a:rPr>
                    <a:t>Q</a:t>
                  </a:r>
                  <a:endParaRPr lang="en-IN" b="1" dirty="0">
                    <a:latin typeface="Benguiat Bk BT" pitchFamily="18" charset="0"/>
                  </a:endParaRPr>
                </a:p>
              </p:txBody>
            </p:sp>
          </p:grpSp>
        </p:grpSp>
        <p:sp>
          <p:nvSpPr>
            <p:cNvPr id="155" name="TextBox 154"/>
            <p:cNvSpPr txBox="1"/>
            <p:nvPr/>
          </p:nvSpPr>
          <p:spPr>
            <a:xfrm>
              <a:off x="856468" y="345405"/>
              <a:ext cx="5507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tabLst>
                  <a:tab pos="231775" algn="ctr"/>
                  <a:tab pos="573088" algn="l"/>
                </a:tabLst>
              </a:pP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Calculate </a:t>
              </a:r>
              <a:r>
                <a:rPr lang="en-US" sz="1600" b="1" dirty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the amount and compound interest </a:t>
              </a: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on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1079239" y="2976875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294812" y="297687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62500</a:t>
            </a:r>
            <a:endParaRPr lang="en-US" sz="1400" dirty="0"/>
          </a:p>
        </p:txBody>
      </p:sp>
      <p:sp>
        <p:nvSpPr>
          <p:cNvPr id="170" name="Rectangle 169"/>
          <p:cNvSpPr/>
          <p:nvPr/>
        </p:nvSpPr>
        <p:spPr>
          <a:xfrm>
            <a:off x="1989465" y="298876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301132" y="316134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2408233" y="3198215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2759034" y="282830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74" name="Left Bracket 173"/>
          <p:cNvSpPr/>
          <p:nvPr/>
        </p:nvSpPr>
        <p:spPr>
          <a:xfrm>
            <a:off x="2040673" y="297200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6" name="Left Bracket 175"/>
          <p:cNvSpPr/>
          <p:nvPr/>
        </p:nvSpPr>
        <p:spPr>
          <a:xfrm flipH="1">
            <a:off x="2754047" y="297200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2423006" y="293714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4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2152724" y="303163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079239" y="4112104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1334428" y="411210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62500</a:t>
            </a:r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2047428" y="426705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2157552" y="4298386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2032560" y="4029497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104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560" y="4029497"/>
                <a:ext cx="598241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Rectangle 185"/>
          <p:cNvSpPr/>
          <p:nvPr/>
        </p:nvSpPr>
        <p:spPr>
          <a:xfrm>
            <a:off x="2482326" y="396659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87" name="Left Bracket 186"/>
          <p:cNvSpPr/>
          <p:nvPr/>
        </p:nvSpPr>
        <p:spPr>
          <a:xfrm>
            <a:off x="2103919" y="410235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Left Bracket 187"/>
          <p:cNvSpPr/>
          <p:nvPr/>
        </p:nvSpPr>
        <p:spPr>
          <a:xfrm flipH="1">
            <a:off x="2500911" y="410235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/>
          <p:cNvGrpSpPr/>
          <p:nvPr/>
        </p:nvGrpSpPr>
        <p:grpSpPr>
          <a:xfrm>
            <a:off x="1990487" y="3209884"/>
            <a:ext cx="290464" cy="284693"/>
            <a:chOff x="58842" y="4054338"/>
            <a:chExt cx="290464" cy="284693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92" name="Straight Connector 191"/>
          <p:cNvCxnSpPr/>
          <p:nvPr/>
        </p:nvCxnSpPr>
        <p:spPr>
          <a:xfrm>
            <a:off x="2155998" y="3126094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2190888" y="3116533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2177526" y="3320422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2287284" y="323245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2204495" y="3134898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2260120" y="334323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079239" y="3502676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312631" y="3521726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62500</a:t>
            </a:r>
            <a:endParaRPr lang="en-US" sz="1400" dirty="0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2127236" y="3759734"/>
            <a:ext cx="7784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255004" y="370396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2146828" y="3570184"/>
            <a:ext cx="738121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064305" y="351170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458916" y="3511701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+ 4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223375" y="3917675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26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 flipV="1">
            <a:off x="2180542" y="4150418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2253726" y="4438531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25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flipV="1">
            <a:off x="2178357" y="4396715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/>
          <p:cNvSpPr/>
          <p:nvPr/>
        </p:nvSpPr>
        <p:spPr>
          <a:xfrm>
            <a:off x="2895600" y="344382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24" name="Rectangle 223"/>
          <p:cNvSpPr/>
          <p:nvPr/>
        </p:nvSpPr>
        <p:spPr>
          <a:xfrm>
            <a:off x="1326689" y="243651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565863" y="2436512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2395520" y="2177168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27" name="Group 63"/>
          <p:cNvGrpSpPr/>
          <p:nvPr/>
        </p:nvGrpSpPr>
        <p:grpSpPr>
          <a:xfrm>
            <a:off x="1897877" y="2328790"/>
            <a:ext cx="602919" cy="523220"/>
            <a:chOff x="7474281" y="2126446"/>
            <a:chExt cx="602919" cy="523220"/>
          </a:xfrm>
        </p:grpSpPr>
        <p:sp>
          <p:nvSpPr>
            <p:cNvPr id="228" name="Rectangle 227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29" name="Straight Connector 228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Left Bracket 229"/>
          <p:cNvSpPr/>
          <p:nvPr/>
        </p:nvSpPr>
        <p:spPr>
          <a:xfrm>
            <a:off x="1623388" y="236021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Left Bracket 230"/>
          <p:cNvSpPr/>
          <p:nvPr/>
        </p:nvSpPr>
        <p:spPr>
          <a:xfrm flipH="1">
            <a:off x="2372179" y="236021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Left Bracket 231"/>
          <p:cNvSpPr/>
          <p:nvPr/>
        </p:nvSpPr>
        <p:spPr>
          <a:xfrm>
            <a:off x="2067585" y="3537403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33" name="Left Bracket 232"/>
          <p:cNvSpPr/>
          <p:nvPr/>
        </p:nvSpPr>
        <p:spPr>
          <a:xfrm flipH="1">
            <a:off x="2883072" y="3537403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4495800" y="121865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4687330" y="121865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62500</a:t>
            </a:r>
            <a:endParaRPr lang="en-US" sz="1400" dirty="0"/>
          </a:p>
        </p:txBody>
      </p:sp>
      <p:sp>
        <p:nvSpPr>
          <p:cNvPr id="236" name="TextBox 235"/>
          <p:cNvSpPr txBox="1"/>
          <p:nvPr/>
        </p:nvSpPr>
        <p:spPr>
          <a:xfrm>
            <a:off x="5398691" y="137360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25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>
            <a:off x="5467536" y="1404936"/>
            <a:ext cx="26080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Rectangle 237"/>
              <p:cNvSpPr/>
              <p:nvPr/>
            </p:nvSpPr>
            <p:spPr>
              <a:xfrm>
                <a:off x="5369991" y="1136047"/>
                <a:ext cx="4796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26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38" name="Rectangle 2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991" y="1136047"/>
                <a:ext cx="479618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Rectangle 238"/>
          <p:cNvSpPr/>
          <p:nvPr/>
        </p:nvSpPr>
        <p:spPr>
          <a:xfrm>
            <a:off x="5717110" y="109008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40" name="Left Bracket 239"/>
          <p:cNvSpPr/>
          <p:nvPr/>
        </p:nvSpPr>
        <p:spPr>
          <a:xfrm>
            <a:off x="5412110" y="120890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Left Bracket 240"/>
          <p:cNvSpPr/>
          <p:nvPr/>
        </p:nvSpPr>
        <p:spPr>
          <a:xfrm flipH="1">
            <a:off x="5734024" y="120890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3810000" y="425349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1419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75" grpId="0" animBg="1"/>
      <p:bldP spid="162" grpId="0" animBg="1"/>
      <p:bldP spid="162" grpId="1" animBg="1"/>
      <p:bldP spid="163" grpId="0" animBg="1"/>
      <p:bldP spid="163" grpId="1" animBg="1"/>
      <p:bldP spid="158" grpId="0" animBg="1"/>
      <p:bldP spid="158" grpId="1" animBg="1"/>
      <p:bldP spid="159" grpId="0" animBg="1"/>
      <p:bldP spid="159" grpId="1" animBg="1"/>
      <p:bldP spid="120" grpId="0" animBg="1"/>
      <p:bldP spid="120" grpId="1" animBg="1"/>
      <p:bldP spid="119" grpId="0" animBg="1"/>
      <p:bldP spid="119" grpId="1" animBg="1"/>
      <p:bldP spid="90" grpId="0" animBg="1"/>
      <p:bldP spid="90" grpId="1" animBg="1"/>
      <p:bldP spid="91" grpId="0" animBg="1"/>
      <p:bldP spid="91" grpId="1" animBg="1"/>
      <p:bldP spid="88" grpId="0" animBg="1"/>
      <p:bldP spid="88" grpId="1" animBg="1"/>
      <p:bldP spid="83" grpId="0" animBg="1"/>
      <p:bldP spid="83" grpId="1" animBg="1"/>
      <p:bldP spid="77" grpId="0" animBg="1"/>
      <p:bldP spid="77" grpId="1" animBg="1"/>
      <p:bldP spid="76" grpId="0" animBg="1"/>
      <p:bldP spid="76" grpId="1" animBg="1"/>
      <p:bldP spid="75" grpId="0" animBg="1"/>
      <p:bldP spid="75" grpId="1" animBg="1"/>
      <p:bldP spid="84" grpId="0"/>
      <p:bldP spid="89" grpId="0"/>
      <p:bldP spid="92" grpId="0"/>
      <p:bldP spid="93" grpId="0"/>
      <p:bldP spid="42" grpId="0"/>
      <p:bldP spid="43" grpId="0"/>
      <p:bldP spid="44" grpId="0"/>
      <p:bldP spid="46" grpId="0"/>
      <p:bldP spid="47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73" grpId="0"/>
      <p:bldP spid="78" grpId="0"/>
      <p:bldP spid="81" grpId="0"/>
      <p:bldP spid="126" grpId="0"/>
      <p:bldP spid="128" grpId="0"/>
      <p:bldP spid="130" grpId="0"/>
      <p:bldP spid="132" grpId="0"/>
      <p:bldP spid="134" grpId="0"/>
      <p:bldP spid="136" grpId="0"/>
      <p:bldP spid="104" grpId="0" animBg="1"/>
      <p:bldP spid="104" grpId="1" animBg="1"/>
      <p:bldP spid="148" grpId="0"/>
      <p:bldP spid="150" grpId="0"/>
      <p:bldP spid="151" grpId="0"/>
      <p:bldP spid="154" grpId="0"/>
      <p:bldP spid="156" grpId="0"/>
      <p:bldP spid="157" grpId="0"/>
      <p:bldP spid="179" grpId="0" animBg="1"/>
      <p:bldP spid="180" grpId="0"/>
      <p:bldP spid="167" grpId="0"/>
      <p:bldP spid="169" grpId="0"/>
      <p:bldP spid="170" grpId="0"/>
      <p:bldP spid="171" grpId="0"/>
      <p:bldP spid="173" grpId="0"/>
      <p:bldP spid="174" grpId="0" animBg="1"/>
      <p:bldP spid="176" grpId="0" animBg="1"/>
      <p:bldP spid="177" grpId="0"/>
      <p:bldP spid="178" grpId="0"/>
      <p:bldP spid="181" grpId="0"/>
      <p:bldP spid="182" grpId="0"/>
      <p:bldP spid="183" grpId="0"/>
      <p:bldP spid="185" grpId="0"/>
      <p:bldP spid="186" grpId="0"/>
      <p:bldP spid="187" grpId="0" animBg="1"/>
      <p:bldP spid="188" grpId="0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/>
      <p:bldP spid="199" grpId="0"/>
      <p:bldP spid="201" grpId="0"/>
      <p:bldP spid="204" grpId="0" animBg="1"/>
      <p:bldP spid="204" grpId="1" animBg="1"/>
      <p:bldP spid="205" grpId="0"/>
      <p:bldP spid="206" grpId="0"/>
      <p:bldP spid="209" grpId="0"/>
      <p:bldP spid="211" grpId="0"/>
      <p:bldP spid="213" grpId="0"/>
      <p:bldP spid="224" grpId="0"/>
      <p:bldP spid="225" grpId="0"/>
      <p:bldP spid="226" grpId="0"/>
      <p:bldP spid="230" grpId="0" animBg="1"/>
      <p:bldP spid="231" grpId="0" animBg="1"/>
      <p:bldP spid="232" grpId="0" animBg="1"/>
      <p:bldP spid="233" grpId="0" animBg="1"/>
      <p:bldP spid="234" grpId="0"/>
      <p:bldP spid="235" grpId="0"/>
      <p:bldP spid="236" grpId="0"/>
      <p:bldP spid="238" grpId="0"/>
      <p:bldP spid="239" grpId="0"/>
      <p:bldP spid="240" grpId="0" animBg="1"/>
      <p:bldP spid="241" grpId="0" animBg="1"/>
      <p:bldP spid="1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281285"/>
            <a:ext cx="6296917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8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400" dirty="0"/>
              <a:t>Now calculating  the percentage of oranges.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164818" y="12807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02301" y="156724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159061" y="1584436"/>
            <a:ext cx="340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540326" y="1410815"/>
            <a:ext cx="328936" cy="338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48256" y="1280721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910292" y="1584436"/>
            <a:ext cx="4332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1275841" y="731661"/>
            <a:ext cx="1934366" cy="369218"/>
          </a:xfrm>
          <a:prstGeom prst="roundRect">
            <a:avLst/>
          </a:prstGeom>
          <a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No. of oranges is 5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5324292" y="385293"/>
            <a:ext cx="1211802" cy="324594"/>
          </a:xfrm>
          <a:prstGeom prst="roundRect">
            <a:avLst/>
          </a:prstGeom>
          <a:noFill/>
          <a:ln w="19050" cap="flat" cmpd="sng" algn="ctr">
            <a:solidFill>
              <a:srgbClr val="0033CC"/>
            </a:solidFill>
            <a:prstDash val="sysDash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72024" y="1410815"/>
            <a:ext cx="33583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614902" y="1410815"/>
            <a:ext cx="590226" cy="338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</a:rPr>
              <a:t>20%</a:t>
            </a:r>
            <a:endParaRPr lang="en-US" sz="1400" b="1" dirty="0">
              <a:latin typeface="Bookman Old Style" panose="020506040505050202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889782" y="1584436"/>
            <a:ext cx="4523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83856" y="128072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931599" y="1624490"/>
            <a:ext cx="443983" cy="227096"/>
          </a:xfrm>
          <a:prstGeom prst="roundRect">
            <a:avLst/>
          </a:prstGeom>
          <a:solidFill>
            <a:srgbClr val="FFFF00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202926" y="1415657"/>
            <a:ext cx="231701" cy="57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13426" y="1267682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170861" y="1697356"/>
            <a:ext cx="297193" cy="722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64596" y="170054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71913" y="1410815"/>
            <a:ext cx="335834" cy="33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=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28310" y="156724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48256" y="156724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024130" y="1797650"/>
            <a:ext cx="143868" cy="62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38200" y="173355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946859" y="1421922"/>
            <a:ext cx="395563" cy="59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257078" y="1203334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Round Diagonal Corner Rectangle 59"/>
          <p:cNvSpPr/>
          <p:nvPr/>
        </p:nvSpPr>
        <p:spPr>
          <a:xfrm>
            <a:off x="457200" y="1136593"/>
            <a:ext cx="4621223" cy="964710"/>
          </a:xfrm>
          <a:prstGeom prst="round2Diag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816894" y="2014118"/>
            <a:ext cx="2387629" cy="351298"/>
          </a:xfrm>
          <a:prstGeom prst="roundRect">
            <a:avLst/>
          </a:prstGeom>
          <a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Total 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no. of </a:t>
            </a:r>
            <a:r>
              <a:rPr lang="en-US" sz="1400" b="1" kern="0" dirty="0" smtClean="0">
                <a:solidFill>
                  <a:srgbClr val="FFFF00"/>
                </a:solidFill>
                <a:latin typeface="Bookman Old Style" pitchFamily="18" charset="0"/>
              </a:rPr>
              <a:t>fruits is 25</a:t>
            </a:r>
            <a:endParaRPr lang="en-US" sz="1400" b="1" kern="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664918" y="1803238"/>
            <a:ext cx="2893550" cy="517306"/>
          </a:xfrm>
          <a:prstGeom prst="roundRect">
            <a:avLst/>
          </a:prstGeom>
          <a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Symbol" pitchFamily="18" charset="2"/>
              </a:rPr>
              <a:t>\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 The percentage of oranges </a:t>
            </a:r>
          </a:p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= 20%</a:t>
            </a:r>
          </a:p>
        </p:txBody>
      </p:sp>
      <p:sp>
        <p:nvSpPr>
          <p:cNvPr id="49" name="Rounded Rectangle 48" hidden="1"/>
          <p:cNvSpPr/>
          <p:nvPr/>
        </p:nvSpPr>
        <p:spPr>
          <a:xfrm>
            <a:off x="5054036" y="909468"/>
            <a:ext cx="2964115" cy="674968"/>
          </a:xfrm>
          <a:prstGeom prst="roundRect">
            <a:avLst/>
          </a:prstGeom>
          <a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Percentage of oranges will be </a:t>
            </a:r>
          </a:p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Calculated out of </a:t>
            </a:r>
          </a:p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total fruits</a:t>
            </a:r>
          </a:p>
        </p:txBody>
      </p:sp>
    </p:spTree>
    <p:extLst>
      <p:ext uri="{BB962C8B-B14F-4D97-AF65-F5344CB8AC3E}">
        <p14:creationId xmlns:p14="http://schemas.microsoft.com/office/powerpoint/2010/main" val="53181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3" grpId="0"/>
      <p:bldP spid="25" grpId="0"/>
      <p:bldP spid="26" grpId="0"/>
      <p:bldP spid="45" grpId="0" animBg="1"/>
      <p:bldP spid="45" grpId="1" animBg="1"/>
      <p:bldP spid="51" grpId="0" animBg="1"/>
      <p:bldP spid="35" grpId="0"/>
      <p:bldP spid="37" grpId="0"/>
      <p:bldP spid="39" grpId="0"/>
      <p:bldP spid="41" grpId="0" animBg="1"/>
      <p:bldP spid="41" grpId="1" animBg="1"/>
      <p:bldP spid="43" grpId="0"/>
      <p:bldP spid="52" grpId="0"/>
      <p:bldP spid="53" grpId="0"/>
      <p:bldP spid="40" grpId="0"/>
      <p:bldP spid="27" grpId="0"/>
      <p:bldP spid="57" grpId="0"/>
      <p:bldP spid="59" grpId="0"/>
      <p:bldP spid="60" grpId="0" animBg="1"/>
      <p:bldP spid="46" grpId="0" animBg="1"/>
      <p:bldP spid="46" grpId="1" animBg="1"/>
      <p:bldP spid="48" grpId="0" animBg="1"/>
      <p:bldP spid="49" grpId="0" animBg="1"/>
      <p:bldP spid="49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519760" y="1212394"/>
            <a:ext cx="7478991" cy="3663598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2263916" y="444971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506553" y="650362"/>
            <a:ext cx="7492199" cy="5296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4244" y="231584"/>
            <a:ext cx="7089556" cy="422279"/>
            <a:chOff x="454244" y="325293"/>
            <a:chExt cx="7089556" cy="422279"/>
          </a:xfrm>
        </p:grpSpPr>
        <p:grpSp>
          <p:nvGrpSpPr>
            <p:cNvPr id="98" name="Group 97"/>
            <p:cNvGrpSpPr/>
            <p:nvPr/>
          </p:nvGrpSpPr>
          <p:grpSpPr>
            <a:xfrm>
              <a:off x="454244" y="325293"/>
              <a:ext cx="7089556" cy="422279"/>
              <a:chOff x="1240361" y="2142471"/>
              <a:chExt cx="7089556" cy="422279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1584778" y="2170539"/>
                <a:ext cx="6745139" cy="361293"/>
              </a:xfrm>
              <a:prstGeom prst="roundRect">
                <a:avLst/>
              </a:prstGeom>
              <a:gradFill flip="none" rotWithShape="1"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1240361" y="2142471"/>
                <a:ext cx="422279" cy="422279"/>
                <a:chOff x="1240361" y="2142471"/>
                <a:chExt cx="422279" cy="422279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1240361" y="2142471"/>
                  <a:ext cx="422279" cy="42227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1279034" y="2181144"/>
                  <a:ext cx="348991" cy="34899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hilly" dir="t">
                    <a:rot lat="0" lon="0" rev="18480000"/>
                  </a:lightRig>
                </a:scene3d>
                <a:sp3d prstMaterial="clear">
                  <a:bevelT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276183" y="2166897"/>
                  <a:ext cx="369012" cy="3693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Bookman Old Style" pitchFamily="18" charset="0"/>
                    </a:rPr>
                    <a:t>Q</a:t>
                  </a:r>
                  <a:endParaRPr lang="en-IN" b="1" dirty="0">
                    <a:latin typeface="Benguiat Bk BT" pitchFamily="18" charset="0"/>
                  </a:endParaRPr>
                </a:p>
              </p:txBody>
            </p:sp>
          </p:grpSp>
        </p:grpSp>
        <p:sp>
          <p:nvSpPr>
            <p:cNvPr id="194" name="TextBox 193"/>
            <p:cNvSpPr txBox="1"/>
            <p:nvPr/>
          </p:nvSpPr>
          <p:spPr>
            <a:xfrm>
              <a:off x="856468" y="345405"/>
              <a:ext cx="5507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tabLst>
                  <a:tab pos="231775" algn="ctr"/>
                  <a:tab pos="573088" algn="l"/>
                </a:tabLst>
              </a:pP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Calculate </a:t>
              </a:r>
              <a:r>
                <a:rPr lang="en-US" sz="1600" b="1" dirty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the amount and compound interest </a:t>
              </a: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on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49484" y="1138573"/>
            <a:ext cx="622780" cy="374571"/>
            <a:chOff x="463684" y="1185737"/>
            <a:chExt cx="622780" cy="374571"/>
          </a:xfrm>
        </p:grpSpPr>
        <p:sp>
          <p:nvSpPr>
            <p:cNvPr id="107" name="TextBox 10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224" name="Rounded Rectangle 223"/>
          <p:cNvSpPr/>
          <p:nvPr/>
        </p:nvSpPr>
        <p:spPr>
          <a:xfrm>
            <a:off x="4768468" y="3376468"/>
            <a:ext cx="1035093" cy="23506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2421738" y="1538418"/>
            <a:ext cx="209095" cy="2397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2490514" y="1808725"/>
            <a:ext cx="428520" cy="4212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1120705" y="1239131"/>
            <a:ext cx="1397291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368756" y="2326270"/>
            <a:ext cx="203196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2743408" y="2219682"/>
            <a:ext cx="168901" cy="1934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1642755" y="2420716"/>
            <a:ext cx="218195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rot="5400000">
            <a:off x="2153166" y="3023938"/>
            <a:ext cx="3657600" cy="244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ounded Rectangle 232"/>
          <p:cNvSpPr/>
          <p:nvPr/>
        </p:nvSpPr>
        <p:spPr>
          <a:xfrm>
            <a:off x="4958225" y="3631034"/>
            <a:ext cx="245868" cy="28442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5406284" y="3635586"/>
            <a:ext cx="238637" cy="25857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4617440" y="38574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4816769" y="3857468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/>
                <a:cs typeface="Arial" pitchFamily="34" charset="0"/>
              </a:rPr>
              <a:t>8736.2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4617440" y="409473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4193286" y="3611634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C.I.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4617440" y="361163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911207" y="3611634"/>
            <a:ext cx="827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  –  P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/>
                <a:cs typeface="Arial" pitchFamily="34" charset="0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5574713" y="3857468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/>
                <a:cs typeface="Arial" pitchFamily="34" charset="0"/>
              </a:rPr>
              <a:t>– 8000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4821859" y="4094732"/>
            <a:ext cx="1074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736.2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1285338" y="237510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285338" y="300621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1487885" y="3006211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2030374" y="3038109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1082608" y="2375105"/>
            <a:ext cx="3508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440313" y="321495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5" name="Straight Connector 264"/>
          <p:cNvCxnSpPr/>
          <p:nvPr/>
        </p:nvCxnSpPr>
        <p:spPr>
          <a:xfrm>
            <a:off x="2524937" y="3251827"/>
            <a:ext cx="413597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/>
              <p:cNvSpPr/>
              <p:nvPr/>
            </p:nvSpPr>
            <p:spPr>
              <a:xfrm>
                <a:off x="2548310" y="2769258"/>
                <a:ext cx="360996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  <a:cs typeface="Arial" pitchFamily="34" charset="0"/>
                            </a:rPr>
                            <m:t>9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66" name="Rectangle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310" y="2769258"/>
                <a:ext cx="360996" cy="503279"/>
              </a:xfrm>
              <a:prstGeom prst="rect">
                <a:avLst/>
              </a:prstGeom>
              <a:blipFill rotWithShape="1">
                <a:blip r:embed="rId4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Rectangle 266"/>
          <p:cNvSpPr/>
          <p:nvPr/>
        </p:nvSpPr>
        <p:spPr>
          <a:xfrm>
            <a:off x="2953193" y="270054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69" name="Rectangle 268"/>
          <p:cNvSpPr/>
          <p:nvPr/>
        </p:nvSpPr>
        <p:spPr>
          <a:xfrm>
            <a:off x="1285338" y="37233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1499460" y="3723357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021904" y="3765216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2400747" y="387806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 × 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74" name="Straight Connector 273"/>
          <p:cNvCxnSpPr/>
          <p:nvPr/>
        </p:nvCxnSpPr>
        <p:spPr>
          <a:xfrm>
            <a:off x="2478940" y="3905782"/>
            <a:ext cx="7810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ctangle 274"/>
              <p:cNvSpPr/>
              <p:nvPr/>
            </p:nvSpPr>
            <p:spPr>
              <a:xfrm>
                <a:off x="2686884" y="3615921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9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75" name="Rectangle 2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84" y="3615921"/>
                <a:ext cx="360996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Rectangle 275"/>
          <p:cNvSpPr/>
          <p:nvPr/>
        </p:nvSpPr>
        <p:spPr>
          <a:xfrm>
            <a:off x="3241008" y="342926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80" name="Rectangle 279"/>
          <p:cNvSpPr/>
          <p:nvPr/>
        </p:nvSpPr>
        <p:spPr>
          <a:xfrm>
            <a:off x="1285338" y="438407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1469871" y="4384077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2026408" y="438576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438961" y="457604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2528306" y="4609014"/>
            <a:ext cx="390132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/>
              <p:cNvSpPr/>
              <p:nvPr/>
            </p:nvSpPr>
            <p:spPr>
              <a:xfrm>
                <a:off x="2553128" y="4338553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9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86" name="Rectangle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128" y="4338553"/>
                <a:ext cx="360996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ectangle 286"/>
          <p:cNvSpPr/>
          <p:nvPr/>
        </p:nvSpPr>
        <p:spPr>
          <a:xfrm>
            <a:off x="2865922" y="423018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88" name="Rectangle 287"/>
          <p:cNvSpPr/>
          <p:nvPr/>
        </p:nvSpPr>
        <p:spPr>
          <a:xfrm>
            <a:off x="4136964" y="183359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328494" y="1833595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4946320" y="198854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2" name="Straight Connector 291"/>
          <p:cNvCxnSpPr/>
          <p:nvPr/>
        </p:nvCxnSpPr>
        <p:spPr>
          <a:xfrm>
            <a:off x="5014492" y="2019877"/>
            <a:ext cx="39341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/>
              <p:cNvSpPr/>
              <p:nvPr/>
            </p:nvSpPr>
            <p:spPr>
              <a:xfrm>
                <a:off x="4917620" y="1750988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209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620" y="1750988"/>
                <a:ext cx="598241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4" name="Rectangle 293"/>
          <p:cNvSpPr/>
          <p:nvPr/>
        </p:nvSpPr>
        <p:spPr>
          <a:xfrm>
            <a:off x="5415113" y="170502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95" name="Rectangle 294"/>
          <p:cNvSpPr/>
          <p:nvPr/>
        </p:nvSpPr>
        <p:spPr>
          <a:xfrm>
            <a:off x="4139361" y="239718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4328494" y="2397188"/>
            <a:ext cx="98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</a:t>
            </a:r>
            <a:r>
              <a:rPr lang="en-US" sz="1400" dirty="0" smtClean="0"/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1" name="Rectangle 300"/>
          <p:cNvSpPr/>
          <p:nvPr/>
        </p:nvSpPr>
        <p:spPr>
          <a:xfrm>
            <a:off x="5472074" y="2397188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6" name="Rectangle 305"/>
          <p:cNvSpPr/>
          <p:nvPr/>
        </p:nvSpPr>
        <p:spPr>
          <a:xfrm>
            <a:off x="4449275" y="333383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4640805" y="3333838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8736.2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1573396" y="1196358"/>
            <a:ext cx="149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latin typeface="Bookman Old Style" panose="02050604050505020204" pitchFamily="18" charset="0"/>
                <a:cs typeface="Arial" pitchFamily="34" charset="0"/>
              </a:rPr>
              <a:t>Rs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. 8000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1082608" y="1196358"/>
            <a:ext cx="26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1285338" y="11963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82608" y="1485323"/>
            <a:ext cx="311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285338" y="148532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1573396" y="1485323"/>
            <a:ext cx="937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 year  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1479932" y="1843430"/>
            <a:ext cx="983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9 %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1082608" y="1843430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285338" y="184343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/>
              <p:cNvSpPr/>
              <p:nvPr/>
            </p:nvSpPr>
            <p:spPr>
              <a:xfrm>
                <a:off x="2478451" y="1779014"/>
                <a:ext cx="1848801" cy="443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i="0" smtClean="0">
                            <a:latin typeface="Bookman Old Style" pitchFamily="18" charset="0"/>
                            <a:cs typeface="Arial" pitchFamily="34" charset="0"/>
                          </a:rPr>
                          <m:t>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>
                            <a:latin typeface="Bookman Old Style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 smtClean="0">
                    <a:latin typeface="Bookman Old Style" panose="02050604050505020204" pitchFamily="18" charset="0"/>
                    <a:cs typeface="Arial" pitchFamily="34" charset="0"/>
                  </a:rPr>
                  <a:t> % half yearly </a:t>
                </a:r>
                <a:endParaRPr lang="en-US" sz="1400" b="1" dirty="0">
                  <a:latin typeface="Bookman Old Style" panose="0205060405050502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7" name="Rectangle 3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451" y="1779014"/>
                <a:ext cx="1848801" cy="443135"/>
              </a:xfrm>
              <a:prstGeom prst="rect">
                <a:avLst/>
              </a:prstGeom>
              <a:blipFill rotWithShape="1"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8" name="Rectangle 317"/>
          <p:cNvSpPr/>
          <p:nvPr/>
        </p:nvSpPr>
        <p:spPr>
          <a:xfrm>
            <a:off x="2258835" y="184343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9" name="Left Bracket 318"/>
          <p:cNvSpPr/>
          <p:nvPr/>
        </p:nvSpPr>
        <p:spPr>
          <a:xfrm>
            <a:off x="2091913" y="2856881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/>
          <p:cNvSpPr/>
          <p:nvPr/>
        </p:nvSpPr>
        <p:spPr>
          <a:xfrm flipH="1">
            <a:off x="2936307" y="2856881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Left Bracket 320"/>
          <p:cNvSpPr/>
          <p:nvPr/>
        </p:nvSpPr>
        <p:spPr>
          <a:xfrm>
            <a:off x="2106574" y="3600701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Left Bracket 321"/>
          <p:cNvSpPr/>
          <p:nvPr/>
        </p:nvSpPr>
        <p:spPr>
          <a:xfrm flipH="1">
            <a:off x="3224173" y="3600701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Left Bracket 322"/>
          <p:cNvSpPr/>
          <p:nvPr/>
        </p:nvSpPr>
        <p:spPr>
          <a:xfrm>
            <a:off x="2082855" y="4340819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Left Bracket 323"/>
          <p:cNvSpPr/>
          <p:nvPr/>
        </p:nvSpPr>
        <p:spPr>
          <a:xfrm flipH="1">
            <a:off x="2861458" y="4340819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Left Bracket 326"/>
          <p:cNvSpPr/>
          <p:nvPr/>
        </p:nvSpPr>
        <p:spPr>
          <a:xfrm>
            <a:off x="4958137" y="182384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Left Bracket 327"/>
          <p:cNvSpPr/>
          <p:nvPr/>
        </p:nvSpPr>
        <p:spPr>
          <a:xfrm flipH="1">
            <a:off x="5410200" y="182384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ounded Rectangle 342"/>
          <p:cNvSpPr/>
          <p:nvPr/>
        </p:nvSpPr>
        <p:spPr>
          <a:xfrm>
            <a:off x="4351725" y="4347177"/>
            <a:ext cx="3052539" cy="463105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4348832" y="4292798"/>
            <a:ext cx="3118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The Amount is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/>
                <a:cs typeface="Arial" pitchFamily="34" charset="0"/>
              </a:rPr>
              <a:t>8736.2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 and Compound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Interest is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736.2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345" name="Group 344"/>
          <p:cNvGrpSpPr/>
          <p:nvPr/>
        </p:nvGrpSpPr>
        <p:grpSpPr>
          <a:xfrm>
            <a:off x="2025422" y="4610650"/>
            <a:ext cx="290464" cy="284693"/>
            <a:chOff x="58842" y="4054338"/>
            <a:chExt cx="290464" cy="284693"/>
          </a:xfrm>
        </p:grpSpPr>
        <p:cxnSp>
          <p:nvCxnSpPr>
            <p:cNvPr id="346" name="Straight Connector 345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>
            <a:off x="2190933" y="4528070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2225823" y="4518509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2209037" y="4760762"/>
            <a:ext cx="342987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2322219" y="463443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2239430" y="453687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2364607" y="4777180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4125748" y="1320721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4306697" y="1339771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366" name="Straight Connector 365"/>
          <p:cNvCxnSpPr/>
          <p:nvPr/>
        </p:nvCxnSpPr>
        <p:spPr>
          <a:xfrm>
            <a:off x="5011597" y="1506662"/>
            <a:ext cx="673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5106247" y="145089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659717" y="1171624"/>
            <a:ext cx="30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2</a:t>
            </a:r>
            <a:endParaRPr lang="en-US" sz="16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4976477" y="1317112"/>
            <a:ext cx="726618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4918523" y="125862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5307716" y="1258629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135577" y="291215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41" name="TextBox 140"/>
          <p:cNvSpPr txBox="1"/>
          <p:nvPr/>
        </p:nvSpPr>
        <p:spPr>
          <a:xfrm flipH="1">
            <a:off x="4496770" y="303994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447823" y="3075115"/>
            <a:ext cx="642329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 flipH="1">
            <a:off x="4355924" y="2816436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87362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4305704" y="2288076"/>
            <a:ext cx="179292" cy="1637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5129845" y="2368852"/>
            <a:ext cx="395974" cy="18195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5778060" y="2355010"/>
            <a:ext cx="376755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297" name="Group 296"/>
          <p:cNvGrpSpPr/>
          <p:nvPr/>
        </p:nvGrpSpPr>
        <p:grpSpPr>
          <a:xfrm flipH="1">
            <a:off x="5022478" y="2311746"/>
            <a:ext cx="598243" cy="522219"/>
            <a:chOff x="5760124" y="2358395"/>
            <a:chExt cx="578491" cy="618144"/>
          </a:xfrm>
        </p:grpSpPr>
        <p:sp>
          <p:nvSpPr>
            <p:cNvPr id="298" name="TextBox 297"/>
            <p:cNvSpPr txBox="1"/>
            <p:nvPr/>
          </p:nvSpPr>
          <p:spPr>
            <a:xfrm>
              <a:off x="5774274" y="2612227"/>
              <a:ext cx="522688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200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5865080" y="2657559"/>
              <a:ext cx="369068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/>
                <p:cNvSpPr/>
                <p:nvPr/>
              </p:nvSpPr>
              <p:spPr>
                <a:xfrm>
                  <a:off x="5760124" y="2358395"/>
                  <a:ext cx="578491" cy="364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209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0" name="Rectangle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0124" y="2358395"/>
                  <a:ext cx="578491" cy="36431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8" name="Rounded Rectangle 147"/>
          <p:cNvSpPr/>
          <p:nvPr/>
        </p:nvSpPr>
        <p:spPr>
          <a:xfrm>
            <a:off x="5765780" y="2584602"/>
            <a:ext cx="168901" cy="20332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3308511" y="627558"/>
            <a:ext cx="4363280" cy="36883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2139058" y="627558"/>
            <a:ext cx="974011" cy="34489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764992" y="627558"/>
            <a:ext cx="1110513" cy="344015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14864" y="606298"/>
            <a:ext cx="777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	(d</a:t>
            </a: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</a:t>
            </a:r>
            <a:r>
              <a:rPr lang="en-US" sz="16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8,000 for 1  years at 9% per annum compounded half yearly.</a:t>
            </a:r>
          </a:p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(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You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could use the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year by year calculation using S.I. formula to verify).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4225771" y="3333838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922219" y="333383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06" name="Rectangle 205"/>
          <p:cNvSpPr/>
          <p:nvPr/>
        </p:nvSpPr>
        <p:spPr>
          <a:xfrm>
            <a:off x="2197986" y="1485323"/>
            <a:ext cx="1461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= 2 half years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07" name="Straight Connector 206"/>
          <p:cNvCxnSpPr/>
          <p:nvPr/>
        </p:nvCxnSpPr>
        <p:spPr bwMode="auto">
          <a:xfrm flipV="1">
            <a:off x="5396852" y="2625998"/>
            <a:ext cx="110349" cy="9779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8" name="Straight Connector 207"/>
          <p:cNvCxnSpPr/>
          <p:nvPr/>
        </p:nvCxnSpPr>
        <p:spPr bwMode="auto">
          <a:xfrm flipV="1">
            <a:off x="4426644" y="2485134"/>
            <a:ext cx="100995" cy="10508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9" name="Rectangle 208"/>
          <p:cNvSpPr/>
          <p:nvPr/>
        </p:nvSpPr>
        <p:spPr>
          <a:xfrm>
            <a:off x="4258098" y="223842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10" name="Straight Connector 209"/>
          <p:cNvCxnSpPr/>
          <p:nvPr/>
        </p:nvCxnSpPr>
        <p:spPr bwMode="auto">
          <a:xfrm flipV="1">
            <a:off x="4547206" y="2498769"/>
            <a:ext cx="87783" cy="9793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2" name="Straight Connector 211"/>
          <p:cNvCxnSpPr/>
          <p:nvPr/>
        </p:nvCxnSpPr>
        <p:spPr bwMode="auto">
          <a:xfrm flipV="1">
            <a:off x="5161772" y="2630521"/>
            <a:ext cx="215038" cy="9779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4" name="Straight Connector 213"/>
          <p:cNvCxnSpPr/>
          <p:nvPr/>
        </p:nvCxnSpPr>
        <p:spPr bwMode="auto">
          <a:xfrm flipV="1">
            <a:off x="4668454" y="2498769"/>
            <a:ext cx="87783" cy="9793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5" name="Straight Connector 214"/>
          <p:cNvCxnSpPr/>
          <p:nvPr/>
        </p:nvCxnSpPr>
        <p:spPr bwMode="auto">
          <a:xfrm flipV="1">
            <a:off x="4780691" y="2502780"/>
            <a:ext cx="87783" cy="9793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17" name="Rounded Rectangle 216"/>
          <p:cNvSpPr/>
          <p:nvPr/>
        </p:nvSpPr>
        <p:spPr>
          <a:xfrm>
            <a:off x="4992749" y="2657824"/>
            <a:ext cx="165573" cy="16803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4937632" y="261819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5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302" name="Group 301"/>
          <p:cNvGrpSpPr/>
          <p:nvPr/>
        </p:nvGrpSpPr>
        <p:grpSpPr>
          <a:xfrm flipH="1">
            <a:off x="5673623" y="2297023"/>
            <a:ext cx="612964" cy="528838"/>
            <a:chOff x="5692089" y="2388873"/>
            <a:chExt cx="592727" cy="625982"/>
          </a:xfrm>
        </p:grpSpPr>
        <p:sp>
          <p:nvSpPr>
            <p:cNvPr id="303" name="TextBox 302"/>
            <p:cNvSpPr txBox="1"/>
            <p:nvPr/>
          </p:nvSpPr>
          <p:spPr>
            <a:xfrm>
              <a:off x="5692089" y="2650540"/>
              <a:ext cx="564070" cy="36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200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5827825" y="2700321"/>
              <a:ext cx="357654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/>
                <p:cNvSpPr/>
                <p:nvPr/>
              </p:nvSpPr>
              <p:spPr>
                <a:xfrm>
                  <a:off x="5706325" y="2388873"/>
                  <a:ext cx="578491" cy="36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209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5" name="Rectangle 3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6325" y="2388873"/>
                  <a:ext cx="578491" cy="364314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1" name="Straight Connector 210"/>
          <p:cNvCxnSpPr/>
          <p:nvPr/>
        </p:nvCxnSpPr>
        <p:spPr bwMode="auto">
          <a:xfrm flipV="1">
            <a:off x="5919381" y="2608183"/>
            <a:ext cx="82906" cy="1301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6" name="Straight Connector 215"/>
          <p:cNvCxnSpPr/>
          <p:nvPr/>
        </p:nvCxnSpPr>
        <p:spPr bwMode="auto">
          <a:xfrm flipV="1">
            <a:off x="6045090" y="2608183"/>
            <a:ext cx="82906" cy="130167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7" name="Rectangle 146"/>
          <p:cNvSpPr/>
          <p:nvPr/>
        </p:nvSpPr>
        <p:spPr>
          <a:xfrm>
            <a:off x="1613157" y="238485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852331" y="2384852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681988" y="2177023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51" name="Group 63"/>
          <p:cNvGrpSpPr/>
          <p:nvPr/>
        </p:nvGrpSpPr>
        <p:grpSpPr>
          <a:xfrm>
            <a:off x="2184345" y="2277130"/>
            <a:ext cx="602919" cy="523220"/>
            <a:chOff x="7474281" y="2126446"/>
            <a:chExt cx="602919" cy="523220"/>
          </a:xfrm>
        </p:grpSpPr>
        <p:sp>
          <p:nvSpPr>
            <p:cNvPr id="152" name="Rectangle 151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53" name="Straight Connector 152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Left Bracket 153"/>
          <p:cNvSpPr/>
          <p:nvPr/>
        </p:nvSpPr>
        <p:spPr>
          <a:xfrm>
            <a:off x="1909856" y="230855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Left Bracket 154"/>
          <p:cNvSpPr/>
          <p:nvPr/>
        </p:nvSpPr>
        <p:spPr>
          <a:xfrm flipH="1">
            <a:off x="2658647" y="230855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Left Bracket 155"/>
          <p:cNvSpPr/>
          <p:nvPr/>
        </p:nvSpPr>
        <p:spPr>
          <a:xfrm>
            <a:off x="4930459" y="1267680"/>
            <a:ext cx="76200" cy="448056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Left Bracket 156"/>
          <p:cNvSpPr/>
          <p:nvPr/>
        </p:nvSpPr>
        <p:spPr>
          <a:xfrm flipH="1">
            <a:off x="5656614" y="1267680"/>
            <a:ext cx="76200" cy="448056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180431" y="3852170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C.I.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909364" y="385217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Symbol" panose="05050102010706020507" pitchFamily="18" charset="2"/>
                <a:cs typeface="Arial" pitchFamily="34" charset="0"/>
              </a:rPr>
              <a:t>\</a:t>
            </a:r>
            <a:endParaRPr lang="en-US" sz="1400" dirty="0"/>
          </a:p>
        </p:txBody>
      </p:sp>
      <p:sp>
        <p:nvSpPr>
          <p:cNvPr id="160" name="Rectangle 159"/>
          <p:cNvSpPr/>
          <p:nvPr/>
        </p:nvSpPr>
        <p:spPr>
          <a:xfrm>
            <a:off x="3905250" y="429279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Symbol" panose="05050102010706020507" pitchFamily="18" charset="2"/>
                <a:cs typeface="Arial" pitchFamily="34" charset="0"/>
              </a:rPr>
              <a:t>\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05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500"/>
                            </p:stCondLst>
                            <p:childTnLst>
                              <p:par>
                                <p:cTn id="5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500"/>
                            </p:stCondLst>
                            <p:childTnLst>
                              <p:par>
                                <p:cTn id="6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8" fill="hold">
                      <p:stCondLst>
                        <p:cond delay="indefinite"/>
                      </p:stCondLst>
                      <p:childTnLst>
                        <p:par>
                          <p:cTn id="699" fill="hold">
                            <p:stCondLst>
                              <p:cond delay="0"/>
                            </p:stCondLst>
                            <p:childTnLst>
                              <p:par>
                                <p:cTn id="7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500"/>
                            </p:stCondLst>
                            <p:childTnLst>
                              <p:par>
                                <p:cTn id="706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4" fill="hold">
                      <p:stCondLst>
                        <p:cond delay="indefinite"/>
                      </p:stCondLst>
                      <p:childTnLst>
                        <p:par>
                          <p:cTn id="725" fill="hold">
                            <p:stCondLst>
                              <p:cond delay="0"/>
                            </p:stCondLst>
                            <p:childTnLst>
                              <p:par>
                                <p:cTn id="7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4" fill="hold">
                      <p:stCondLst>
                        <p:cond delay="indefinite"/>
                      </p:stCondLst>
                      <p:childTnLst>
                        <p:par>
                          <p:cTn id="735" fill="hold">
                            <p:stCondLst>
                              <p:cond delay="0"/>
                            </p:stCondLst>
                            <p:childTnLst>
                              <p:par>
                                <p:cTn id="7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00"/>
                            </p:stCondLst>
                            <p:childTnLst>
                              <p:par>
                                <p:cTn id="7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54" grpId="0"/>
      <p:bldP spid="104" grpId="0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7" grpId="2" animBg="1"/>
      <p:bldP spid="227" grpId="3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33" grpId="0" animBg="1"/>
      <p:bldP spid="233" grpId="1" animBg="1"/>
      <p:bldP spid="234" grpId="0" animBg="1"/>
      <p:bldP spid="234" grpId="1" animBg="1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58" grpId="0"/>
      <p:bldP spid="259" grpId="0"/>
      <p:bldP spid="260" grpId="0"/>
      <p:bldP spid="262" grpId="0"/>
      <p:bldP spid="264" grpId="0"/>
      <p:bldP spid="266" grpId="0"/>
      <p:bldP spid="267" grpId="0"/>
      <p:bldP spid="269" grpId="0"/>
      <p:bldP spid="270" grpId="0"/>
      <p:bldP spid="271" grpId="0"/>
      <p:bldP spid="273" grpId="0"/>
      <p:bldP spid="275" grpId="0"/>
      <p:bldP spid="276" grpId="0"/>
      <p:bldP spid="280" grpId="0"/>
      <p:bldP spid="281" grpId="0"/>
      <p:bldP spid="282" grpId="0"/>
      <p:bldP spid="284" grpId="0"/>
      <p:bldP spid="286" grpId="0"/>
      <p:bldP spid="287" grpId="0"/>
      <p:bldP spid="288" grpId="0"/>
      <p:bldP spid="289" grpId="0"/>
      <p:bldP spid="291" grpId="0"/>
      <p:bldP spid="293" grpId="0"/>
      <p:bldP spid="294" grpId="0"/>
      <p:bldP spid="295" grpId="0"/>
      <p:bldP spid="296" grpId="0"/>
      <p:bldP spid="301" grpId="0"/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7" grpId="0" animBg="1"/>
      <p:bldP spid="328" grpId="0" animBg="1"/>
      <p:bldP spid="343" grpId="0" animBg="1"/>
      <p:bldP spid="344" grpId="0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64" grpId="0"/>
      <p:bldP spid="365" grpId="0"/>
      <p:bldP spid="367" grpId="0"/>
      <p:bldP spid="368" grpId="0"/>
      <p:bldP spid="371" grpId="0" animBg="1"/>
      <p:bldP spid="371" grpId="1" animBg="1"/>
      <p:bldP spid="372" grpId="0"/>
      <p:bldP spid="373" grpId="0"/>
      <p:bldP spid="139" grpId="0"/>
      <p:bldP spid="141" grpId="0"/>
      <p:bldP spid="143" grpId="0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8" grpId="0" animBg="1"/>
      <p:bldP spid="148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195" grpId="0"/>
      <p:bldP spid="204" grpId="0"/>
      <p:bldP spid="205" grpId="0"/>
      <p:bldP spid="206" grpId="0"/>
      <p:bldP spid="209" grpId="0"/>
      <p:bldP spid="217" grpId="0" animBg="1"/>
      <p:bldP spid="217" grpId="1" animBg="1"/>
      <p:bldP spid="213" grpId="0"/>
      <p:bldP spid="147" grpId="0"/>
      <p:bldP spid="149" grpId="0"/>
      <p:bldP spid="150" grpId="0"/>
      <p:bldP spid="154" grpId="0" animBg="1"/>
      <p:bldP spid="155" grpId="0" animBg="1"/>
      <p:bldP spid="156" grpId="0" animBg="1"/>
      <p:bldP spid="157" grpId="0" animBg="1"/>
      <p:bldP spid="158" grpId="0"/>
      <p:bldP spid="159" grpId="0"/>
      <p:bldP spid="16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>
          <a:xfrm>
            <a:off x="519761" y="1054072"/>
            <a:ext cx="6947839" cy="3727478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533449" y="651175"/>
            <a:ext cx="6934260" cy="3659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6318929" y="2369722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1606067" y="1132148"/>
            <a:ext cx="738698" cy="24903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5992014" y="2382725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4951101" y="2004281"/>
            <a:ext cx="991058" cy="21973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145929" y="1544921"/>
            <a:ext cx="169545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523520" y="2215758"/>
            <a:ext cx="169545" cy="18525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2167297" y="1846813"/>
            <a:ext cx="333698" cy="23094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155900" y="2288108"/>
            <a:ext cx="22623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307992" y="1136161"/>
            <a:ext cx="1018850" cy="2417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433619" y="2396599"/>
            <a:ext cx="207722" cy="2465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971800" y="633346"/>
            <a:ext cx="3804483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088020" y="617175"/>
            <a:ext cx="739109" cy="390876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63360" y="633346"/>
            <a:ext cx="1110513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90767" y="1100633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10,000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90767" y="1804140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58493" y="2359746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079239" y="235974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05263" y="118584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75323" y="1185841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917538" y="1185841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63248" y="1185841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5784162" y="1088090"/>
                <a:ext cx="601447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104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162" y="1088090"/>
                <a:ext cx="601447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6496237" y="1089180"/>
                <a:ext cx="601447" cy="501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104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237" y="1089180"/>
                <a:ext cx="601447" cy="501099"/>
              </a:xfrm>
              <a:prstGeom prst="rect">
                <a:avLst/>
              </a:prstGeom>
              <a:blipFill rotWithShape="1"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/>
          <p:cNvSpPr/>
          <p:nvPr/>
        </p:nvSpPr>
        <p:spPr>
          <a:xfrm>
            <a:off x="4605263" y="194891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08126" y="1948914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10816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41642" y="2324164"/>
            <a:ext cx="1996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Compound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Interest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706949" y="232416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920759" y="2297875"/>
                <a:ext cx="644728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P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59" y="2297875"/>
                <a:ext cx="644728" cy="334066"/>
              </a:xfrm>
              <a:prstGeom prst="rect">
                <a:avLst/>
              </a:prstGeom>
              <a:blipFill rotWithShape="1">
                <a:blip r:embed="rId5"/>
                <a:stretch>
                  <a:fillRect r="-2830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5706949" y="2598804"/>
            <a:ext cx="946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10816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6501712" y="2598804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712" y="2598804"/>
                <a:ext cx="335348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6705869" y="259880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920759" y="2897036"/>
            <a:ext cx="8338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816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706949" y="289703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932615" y="1040395"/>
            <a:ext cx="0" cy="373111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0767" y="1459981"/>
            <a:ext cx="1119542" cy="307777"/>
            <a:chOff x="1076325" y="1398160"/>
            <a:chExt cx="1119542" cy="307777"/>
          </a:xfrm>
        </p:grpSpPr>
        <p:sp>
          <p:nvSpPr>
            <p:cNvPr id="67" name="Rectangle 66"/>
            <p:cNvSpPr/>
            <p:nvPr/>
          </p:nvSpPr>
          <p:spPr>
            <a:xfrm>
              <a:off x="1076325" y="1398160"/>
              <a:ext cx="4860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N =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429310" y="1398160"/>
              <a:ext cx="7665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1 year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1908174" y="1485460"/>
            <a:ext cx="14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2 half years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96146" y="1804140"/>
            <a:ext cx="9813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8%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p.a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37368" y="1804140"/>
            <a:ext cx="2055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4% per half yearly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5574178" y="1503714"/>
            <a:ext cx="2644594" cy="686197"/>
          </a:xfrm>
          <a:prstGeom prst="roundRect">
            <a:avLst/>
          </a:prstGeom>
          <a:blipFill>
            <a:blip r:embed="rId7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While calculating interest for half years we take half of the rate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605263" y="162224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4882413" y="1617010"/>
                <a:ext cx="1239560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104 </m:t>
                      </m:r>
                      <m:r>
                        <m:rPr>
                          <m:nor/>
                        </m:rPr>
                        <a:rPr lang="en-US" sz="1400" b="1" dirty="0">
                          <a:latin typeface="Bookman Old Style" pitchFamily="18" charset="0"/>
                          <a:ea typeface="Cambria Math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400" b="1" i="0" dirty="0" smtClean="0">
                          <a:latin typeface="Bookman Old Style" pitchFamily="18" charset="0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104</m:t>
                      </m:r>
                    </m:oMath>
                  </m:oMathPara>
                </a14:m>
                <a:endParaRPr lang="en-US" sz="1400" b="1" baseline="86000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413" y="1617010"/>
                <a:ext cx="1239560" cy="3028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4301688" y="1948914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933825" y="1948914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77748" y="586430"/>
            <a:ext cx="6576982" cy="37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(e) </a:t>
            </a:r>
            <a:r>
              <a:rPr lang="en-US" sz="1400" b="1" dirty="0" err="1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 10,000 for 1 year at 8% per annum compounded half yearly.</a:t>
            </a:r>
          </a:p>
        </p:txBody>
      </p:sp>
      <p:sp>
        <p:nvSpPr>
          <p:cNvPr id="179" name="Rounded Rectangle 178"/>
          <p:cNvSpPr/>
          <p:nvPr/>
        </p:nvSpPr>
        <p:spPr>
          <a:xfrm>
            <a:off x="4321260" y="3295815"/>
            <a:ext cx="2841540" cy="458520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311774" y="3269722"/>
            <a:ext cx="3003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The Amount is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10816 and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 Compound Interest is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816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449484" y="982436"/>
            <a:ext cx="622780" cy="374571"/>
            <a:chOff x="463684" y="1185737"/>
            <a:chExt cx="622780" cy="374571"/>
          </a:xfrm>
        </p:grpSpPr>
        <p:sp>
          <p:nvSpPr>
            <p:cNvPr id="123" name="TextBox 12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54244" y="231584"/>
            <a:ext cx="7013356" cy="422279"/>
            <a:chOff x="454244" y="325293"/>
            <a:chExt cx="7013356" cy="422279"/>
          </a:xfrm>
        </p:grpSpPr>
        <p:grpSp>
          <p:nvGrpSpPr>
            <p:cNvPr id="141" name="Group 140"/>
            <p:cNvGrpSpPr/>
            <p:nvPr/>
          </p:nvGrpSpPr>
          <p:grpSpPr>
            <a:xfrm>
              <a:off x="454244" y="325293"/>
              <a:ext cx="7013356" cy="422279"/>
              <a:chOff x="1240361" y="2142471"/>
              <a:chExt cx="7013356" cy="422279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584778" y="2170539"/>
                <a:ext cx="6668939" cy="361293"/>
              </a:xfrm>
              <a:prstGeom prst="roundRect">
                <a:avLst/>
              </a:prstGeom>
              <a:gradFill flip="none" rotWithShape="1"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1240361" y="2142471"/>
                <a:ext cx="422279" cy="422279"/>
                <a:chOff x="1240361" y="2142471"/>
                <a:chExt cx="422279" cy="422279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1240361" y="2142471"/>
                  <a:ext cx="422279" cy="422279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1279034" y="2181144"/>
                  <a:ext cx="348991" cy="348991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hilly" dir="t">
                    <a:rot lat="0" lon="0" rev="18480000"/>
                  </a:lightRig>
                </a:scene3d>
                <a:sp3d prstMaterial="clear">
                  <a:bevelT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1276183" y="2166897"/>
                  <a:ext cx="369012" cy="369332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b="1" dirty="0">
                      <a:latin typeface="Bookman Old Style" pitchFamily="18" charset="0"/>
                    </a:rPr>
                    <a:t>Q</a:t>
                  </a:r>
                  <a:endParaRPr lang="en-IN" b="1" dirty="0">
                    <a:latin typeface="Benguiat Bk BT" pitchFamily="18" charset="0"/>
                  </a:endParaRPr>
                </a:p>
              </p:txBody>
            </p:sp>
          </p:grpSp>
        </p:grpSp>
        <p:sp>
          <p:nvSpPr>
            <p:cNvPr id="155" name="TextBox 154"/>
            <p:cNvSpPr txBox="1"/>
            <p:nvPr/>
          </p:nvSpPr>
          <p:spPr>
            <a:xfrm>
              <a:off x="856468" y="345405"/>
              <a:ext cx="5507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tabLst>
                  <a:tab pos="231775" algn="ctr"/>
                  <a:tab pos="573088" algn="l"/>
                </a:tabLst>
              </a:pP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Calculate </a:t>
              </a:r>
              <a:r>
                <a:rPr lang="en-US" sz="1600" b="1" dirty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the amount and compound interest </a:t>
              </a:r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on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1079239" y="2900031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294812" y="2900031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sp>
        <p:nvSpPr>
          <p:cNvPr id="170" name="Rectangle 169"/>
          <p:cNvSpPr/>
          <p:nvPr/>
        </p:nvSpPr>
        <p:spPr>
          <a:xfrm>
            <a:off x="1989465" y="292480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301132" y="308450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2408233" y="3121371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2759034" y="275146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74" name="Left Bracket 173"/>
          <p:cNvSpPr/>
          <p:nvPr/>
        </p:nvSpPr>
        <p:spPr>
          <a:xfrm>
            <a:off x="2040673" y="2895165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6" name="Left Bracket 175"/>
          <p:cNvSpPr/>
          <p:nvPr/>
        </p:nvSpPr>
        <p:spPr>
          <a:xfrm flipH="1">
            <a:off x="2754047" y="2895165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2423006" y="286030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4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2152724" y="29547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079239" y="4035260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1334428" y="4035260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2047428" y="419021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2157552" y="4221542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2032560" y="3952653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104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560" y="3952653"/>
                <a:ext cx="598241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Rectangle 185"/>
          <p:cNvSpPr/>
          <p:nvPr/>
        </p:nvSpPr>
        <p:spPr>
          <a:xfrm>
            <a:off x="2482326" y="388975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87" name="Left Bracket 186"/>
          <p:cNvSpPr/>
          <p:nvPr/>
        </p:nvSpPr>
        <p:spPr>
          <a:xfrm>
            <a:off x="2103919" y="4025508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Left Bracket 187"/>
          <p:cNvSpPr/>
          <p:nvPr/>
        </p:nvSpPr>
        <p:spPr>
          <a:xfrm flipH="1">
            <a:off x="2500911" y="4025508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/>
          <p:cNvGrpSpPr/>
          <p:nvPr/>
        </p:nvGrpSpPr>
        <p:grpSpPr>
          <a:xfrm>
            <a:off x="1990487" y="3145921"/>
            <a:ext cx="290464" cy="284693"/>
            <a:chOff x="58842" y="4054338"/>
            <a:chExt cx="290464" cy="284693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92" name="Straight Connector 191"/>
          <p:cNvCxnSpPr/>
          <p:nvPr/>
        </p:nvCxnSpPr>
        <p:spPr>
          <a:xfrm>
            <a:off x="2155998" y="3049250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2190888" y="3039689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2177526" y="3243578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2287284" y="315561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2204495" y="305805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2260120" y="3266390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079239" y="3425832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312631" y="3444882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2111661" y="3682890"/>
            <a:ext cx="7752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214966" y="362712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2138591" y="3493340"/>
            <a:ext cx="763807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064305" y="343485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458916" y="3434857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+ 4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2875247" y="3366977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cxnSp>
        <p:nvCxnSpPr>
          <p:cNvPr id="139" name="Straight Connector 138"/>
          <p:cNvCxnSpPr/>
          <p:nvPr/>
        </p:nvCxnSpPr>
        <p:spPr bwMode="auto">
          <a:xfrm flipV="1">
            <a:off x="5374158" y="1285483"/>
            <a:ext cx="87783" cy="9793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2" name="Straight Connector 141"/>
          <p:cNvCxnSpPr/>
          <p:nvPr/>
        </p:nvCxnSpPr>
        <p:spPr bwMode="auto">
          <a:xfrm flipV="1">
            <a:off x="5486395" y="1289494"/>
            <a:ext cx="87783" cy="9793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3" name="Straight Connector 142"/>
          <p:cNvCxnSpPr/>
          <p:nvPr/>
        </p:nvCxnSpPr>
        <p:spPr bwMode="auto">
          <a:xfrm flipV="1">
            <a:off x="6038238" y="1419793"/>
            <a:ext cx="83735" cy="10865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4" name="Straight Connector 143"/>
          <p:cNvCxnSpPr/>
          <p:nvPr/>
        </p:nvCxnSpPr>
        <p:spPr bwMode="auto">
          <a:xfrm flipV="1">
            <a:off x="6163947" y="1419793"/>
            <a:ext cx="83735" cy="10865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5" name="Straight Connector 144"/>
          <p:cNvCxnSpPr/>
          <p:nvPr/>
        </p:nvCxnSpPr>
        <p:spPr bwMode="auto">
          <a:xfrm flipV="1">
            <a:off x="5140871" y="1287563"/>
            <a:ext cx="87783" cy="9793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6" name="Straight Connector 145"/>
          <p:cNvCxnSpPr/>
          <p:nvPr/>
        </p:nvCxnSpPr>
        <p:spPr bwMode="auto">
          <a:xfrm flipV="1">
            <a:off x="5253108" y="1291574"/>
            <a:ext cx="87783" cy="9793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2" name="Straight Connector 151"/>
          <p:cNvCxnSpPr/>
          <p:nvPr/>
        </p:nvCxnSpPr>
        <p:spPr bwMode="auto">
          <a:xfrm flipV="1">
            <a:off x="6758226" y="1416911"/>
            <a:ext cx="83735" cy="10865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3" name="Straight Connector 152"/>
          <p:cNvCxnSpPr/>
          <p:nvPr/>
        </p:nvCxnSpPr>
        <p:spPr bwMode="auto">
          <a:xfrm flipV="1">
            <a:off x="6883935" y="1416911"/>
            <a:ext cx="83735" cy="10865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6" name="Left Bracket 115"/>
          <p:cNvSpPr/>
          <p:nvPr/>
        </p:nvSpPr>
        <p:spPr>
          <a:xfrm>
            <a:off x="2076057" y="3434826"/>
            <a:ext cx="76200" cy="448056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Bracket 116"/>
          <p:cNvSpPr/>
          <p:nvPr/>
        </p:nvSpPr>
        <p:spPr>
          <a:xfrm flipH="1">
            <a:off x="2843193" y="3434826"/>
            <a:ext cx="76200" cy="448056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393900" y="237147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633074" y="2371472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62731" y="2163643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6" name="Group 63"/>
          <p:cNvGrpSpPr/>
          <p:nvPr/>
        </p:nvGrpSpPr>
        <p:grpSpPr>
          <a:xfrm>
            <a:off x="1965088" y="2263750"/>
            <a:ext cx="602919" cy="523220"/>
            <a:chOff x="7474281" y="2126446"/>
            <a:chExt cx="602919" cy="523220"/>
          </a:xfrm>
        </p:grpSpPr>
        <p:sp>
          <p:nvSpPr>
            <p:cNvPr id="127" name="Rectangle 126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Left Bracket 128"/>
          <p:cNvSpPr/>
          <p:nvPr/>
        </p:nvSpPr>
        <p:spPr>
          <a:xfrm>
            <a:off x="1690599" y="229517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Left Bracket 129"/>
          <p:cNvSpPr/>
          <p:nvPr/>
        </p:nvSpPr>
        <p:spPr>
          <a:xfrm flipH="1">
            <a:off x="2439390" y="229517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933825" y="324504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347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75" grpId="0" animBg="1"/>
      <p:bldP spid="162" grpId="0" animBg="1"/>
      <p:bldP spid="162" grpId="1" animBg="1"/>
      <p:bldP spid="163" grpId="0" animBg="1"/>
      <p:bldP spid="163" grpId="1" animBg="1"/>
      <p:bldP spid="158" grpId="0" animBg="1"/>
      <p:bldP spid="158" grpId="1" animBg="1"/>
      <p:bldP spid="159" grpId="0" animBg="1"/>
      <p:bldP spid="159" grpId="1" animBg="1"/>
      <p:bldP spid="120" grpId="0" animBg="1"/>
      <p:bldP spid="120" grpId="1" animBg="1"/>
      <p:bldP spid="119" grpId="0" animBg="1"/>
      <p:bldP spid="119" grpId="1" animBg="1"/>
      <p:bldP spid="90" grpId="0" animBg="1"/>
      <p:bldP spid="90" grpId="1" animBg="1"/>
      <p:bldP spid="91" grpId="0" animBg="1"/>
      <p:bldP spid="91" grpId="1" animBg="1"/>
      <p:bldP spid="88" grpId="0" animBg="1"/>
      <p:bldP spid="88" grpId="1" animBg="1"/>
      <p:bldP spid="83" grpId="0" animBg="1"/>
      <p:bldP spid="83" grpId="1" animBg="1"/>
      <p:bldP spid="77" grpId="0" animBg="1"/>
      <p:bldP spid="77" grpId="1" animBg="1"/>
      <p:bldP spid="76" grpId="0" animBg="1"/>
      <p:bldP spid="76" grpId="1" animBg="1"/>
      <p:bldP spid="75" grpId="0" animBg="1"/>
      <p:bldP spid="75" grpId="1" animBg="1"/>
      <p:bldP spid="84" grpId="0"/>
      <p:bldP spid="89" grpId="0"/>
      <p:bldP spid="92" grpId="0"/>
      <p:bldP spid="93" grpId="0"/>
      <p:bldP spid="42" grpId="0"/>
      <p:bldP spid="43" grpId="0"/>
      <p:bldP spid="44" grpId="0"/>
      <p:bldP spid="46" grpId="0"/>
      <p:bldP spid="54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73" grpId="0"/>
      <p:bldP spid="78" grpId="0"/>
      <p:bldP spid="81" grpId="0"/>
      <p:bldP spid="104" grpId="0" animBg="1"/>
      <p:bldP spid="104" grpId="1" animBg="1"/>
      <p:bldP spid="151" grpId="0"/>
      <p:bldP spid="154" grpId="0"/>
      <p:bldP spid="156" grpId="0"/>
      <p:bldP spid="157" grpId="0"/>
      <p:bldP spid="71" grpId="0"/>
      <p:bldP spid="179" grpId="0" animBg="1"/>
      <p:bldP spid="180" grpId="0"/>
      <p:bldP spid="167" grpId="0"/>
      <p:bldP spid="169" grpId="0"/>
      <p:bldP spid="170" grpId="0"/>
      <p:bldP spid="171" grpId="0"/>
      <p:bldP spid="173" grpId="0"/>
      <p:bldP spid="174" grpId="0" animBg="1"/>
      <p:bldP spid="176" grpId="0" animBg="1"/>
      <p:bldP spid="177" grpId="0"/>
      <p:bldP spid="178" grpId="0"/>
      <p:bldP spid="181" grpId="0"/>
      <p:bldP spid="182" grpId="0"/>
      <p:bldP spid="183" grpId="0"/>
      <p:bldP spid="185" grpId="0"/>
      <p:bldP spid="186" grpId="0"/>
      <p:bldP spid="187" grpId="0" animBg="1"/>
      <p:bldP spid="188" grpId="0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/>
      <p:bldP spid="199" grpId="0"/>
      <p:bldP spid="201" grpId="0"/>
      <p:bldP spid="204" grpId="0" animBg="1"/>
      <p:bldP spid="204" grpId="1" animBg="1"/>
      <p:bldP spid="205" grpId="0"/>
      <p:bldP spid="206" grpId="0"/>
      <p:bldP spid="213" grpId="0"/>
      <p:bldP spid="116" grpId="0" animBg="1"/>
      <p:bldP spid="117" grpId="0" animBg="1"/>
      <p:bldP spid="118" grpId="0"/>
      <p:bldP spid="121" grpId="0"/>
      <p:bldP spid="125" grpId="0"/>
      <p:bldP spid="129" grpId="0" animBg="1"/>
      <p:bldP spid="130" grpId="0" animBg="1"/>
      <p:bldP spid="1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>
          <a:xfrm>
            <a:off x="519761" y="1519528"/>
            <a:ext cx="8090839" cy="333614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294719" y="1902046"/>
            <a:ext cx="455700" cy="25152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528734" y="2446142"/>
            <a:ext cx="176429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316167" y="2234865"/>
            <a:ext cx="207201" cy="23094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139778" y="2542434"/>
            <a:ext cx="22623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269595" y="1610905"/>
            <a:ext cx="1109639" cy="24903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433619" y="2650925"/>
            <a:ext cx="207722" cy="2465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90767" y="1559457"/>
            <a:ext cx="2553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Principal (P)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26,400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90767" y="2185140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N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58493" y="2614072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079239" y="2614072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858873" y="164466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349610" y="1644665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171148" y="164466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26400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4816858" y="1644665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988782" y="1546914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82" y="1546914"/>
                <a:ext cx="482824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570524" y="1548004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24" y="1548004"/>
                <a:ext cx="482824" cy="503279"/>
              </a:xfrm>
              <a:prstGeom prst="rect">
                <a:avLst/>
              </a:prstGeom>
              <a:blipFill rotWithShape="1">
                <a:blip r:embed="rId4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/>
          <p:cNvSpPr/>
          <p:nvPr/>
        </p:nvSpPr>
        <p:spPr>
          <a:xfrm>
            <a:off x="3858873" y="240773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393140" y="1545706"/>
            <a:ext cx="0" cy="32918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268231" y="1866460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Rate (R) = 15%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858873" y="20810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4136022" y="2075834"/>
                <a:ext cx="1393943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66 </m:t>
                      </m:r>
                      <m:r>
                        <m:rPr>
                          <m:nor/>
                        </m:rPr>
                        <a:rPr lang="en-US" sz="1400" b="1" dirty="0">
                          <a:latin typeface="Bookman Old Style" pitchFamily="18" charset="0"/>
                          <a:ea typeface="Cambria Math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400" b="1" i="0" dirty="0" smtClean="0">
                          <a:latin typeface="Bookman Old Style" pitchFamily="18" charset="0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23 </m:t>
                      </m:r>
                      <m:r>
                        <m:rPr>
                          <m:nor/>
                        </m:rPr>
                        <a:rPr lang="en-US" sz="1400" b="1" dirty="0">
                          <a:latin typeface="Bookman Old Style" pitchFamily="18" charset="0"/>
                          <a:ea typeface="Cambria Math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400" b="1" i="0" dirty="0" smtClean="0">
                          <a:latin typeface="Bookman Old Style" pitchFamily="18" charset="0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23</m:t>
                      </m:r>
                    </m:oMath>
                  </m:oMathPara>
                </a14:m>
                <a:endParaRPr lang="en-US" sz="1400" b="1" baseline="86000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022" y="2075834"/>
                <a:ext cx="1393943" cy="3028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3555298" y="2407738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3308477" y="240773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449484" y="1441260"/>
            <a:ext cx="622780" cy="374571"/>
            <a:chOff x="463684" y="1185737"/>
            <a:chExt cx="622780" cy="374571"/>
          </a:xfrm>
        </p:grpSpPr>
        <p:sp>
          <p:nvSpPr>
            <p:cNvPr id="123" name="TextBox 12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454244" y="259652"/>
            <a:ext cx="7013356" cy="1214332"/>
            <a:chOff x="1240361" y="2170539"/>
            <a:chExt cx="7013356" cy="1214332"/>
          </a:xfrm>
        </p:grpSpPr>
        <p:sp>
          <p:nvSpPr>
            <p:cNvPr id="160" name="Rounded Rectangle 159"/>
            <p:cNvSpPr/>
            <p:nvPr/>
          </p:nvSpPr>
          <p:spPr>
            <a:xfrm>
              <a:off x="1584778" y="2170539"/>
              <a:ext cx="6668939" cy="121433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1240361" y="2572934"/>
              <a:ext cx="422279" cy="422279"/>
              <a:chOff x="1240361" y="2572934"/>
              <a:chExt cx="422279" cy="422279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1240361" y="257293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279034" y="261160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1276183" y="2597360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167" name="Rectangle 166"/>
          <p:cNvSpPr/>
          <p:nvPr/>
        </p:nvSpPr>
        <p:spPr>
          <a:xfrm>
            <a:off x="1079239" y="3154357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294812" y="3154357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26400</a:t>
            </a:r>
            <a:endParaRPr lang="en-US" sz="1400" dirty="0"/>
          </a:p>
        </p:txBody>
      </p:sp>
      <p:sp>
        <p:nvSpPr>
          <p:cNvPr id="170" name="Rectangle 169"/>
          <p:cNvSpPr/>
          <p:nvPr/>
        </p:nvSpPr>
        <p:spPr>
          <a:xfrm>
            <a:off x="1989465" y="316243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301132" y="333882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2408233" y="3375697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2759034" y="3005787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74" name="Left Bracket 173"/>
          <p:cNvSpPr/>
          <p:nvPr/>
        </p:nvSpPr>
        <p:spPr>
          <a:xfrm>
            <a:off x="2040673" y="3149491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6" name="Left Bracket 175"/>
          <p:cNvSpPr/>
          <p:nvPr/>
        </p:nvSpPr>
        <p:spPr>
          <a:xfrm flipH="1">
            <a:off x="2754047" y="3149491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2423006" y="3114631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15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2152724" y="32091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079239" y="428958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1334428" y="4289586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26400</a:t>
            </a:r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2047428" y="444453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2157552" y="4475868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2032560" y="4206979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115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560" y="4206979"/>
                <a:ext cx="59824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Rectangle 185"/>
          <p:cNvSpPr/>
          <p:nvPr/>
        </p:nvSpPr>
        <p:spPr>
          <a:xfrm>
            <a:off x="2482326" y="414408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87" name="Left Bracket 186"/>
          <p:cNvSpPr/>
          <p:nvPr/>
        </p:nvSpPr>
        <p:spPr>
          <a:xfrm>
            <a:off x="2103919" y="4279834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Left Bracket 187"/>
          <p:cNvSpPr/>
          <p:nvPr/>
        </p:nvSpPr>
        <p:spPr>
          <a:xfrm flipH="1">
            <a:off x="2500911" y="4279834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/>
          <p:cNvGrpSpPr/>
          <p:nvPr/>
        </p:nvGrpSpPr>
        <p:grpSpPr>
          <a:xfrm>
            <a:off x="1990487" y="3383547"/>
            <a:ext cx="290464" cy="284693"/>
            <a:chOff x="58842" y="4054338"/>
            <a:chExt cx="290464" cy="284693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92" name="Straight Connector 191"/>
          <p:cNvCxnSpPr/>
          <p:nvPr/>
        </p:nvCxnSpPr>
        <p:spPr>
          <a:xfrm>
            <a:off x="2155998" y="3303576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2190888" y="3294015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2177526" y="3497904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2287284" y="3409938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2204495" y="3312380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2260120" y="352071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079239" y="3680158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312631" y="3699208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26400</a:t>
            </a:r>
            <a:endParaRPr lang="en-US" sz="1400" dirty="0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2139475" y="3937216"/>
            <a:ext cx="8147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322793" y="388144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2138591" y="3747666"/>
            <a:ext cx="823499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064305" y="368918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452192" y="3689183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2934452" y="362130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cxnSp>
        <p:nvCxnSpPr>
          <p:cNvPr id="139" name="Straight Connector 138"/>
          <p:cNvCxnSpPr/>
          <p:nvPr/>
        </p:nvCxnSpPr>
        <p:spPr bwMode="auto">
          <a:xfrm flipV="1">
            <a:off x="4627768" y="1744307"/>
            <a:ext cx="87783" cy="9793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2" name="Straight Connector 141"/>
          <p:cNvCxnSpPr/>
          <p:nvPr/>
        </p:nvCxnSpPr>
        <p:spPr bwMode="auto">
          <a:xfrm flipV="1">
            <a:off x="4740005" y="1748318"/>
            <a:ext cx="87783" cy="9793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3" name="Straight Connector 142"/>
          <p:cNvCxnSpPr/>
          <p:nvPr/>
        </p:nvCxnSpPr>
        <p:spPr bwMode="auto">
          <a:xfrm flipV="1">
            <a:off x="5244541" y="1876474"/>
            <a:ext cx="83735" cy="10865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4" name="Straight Connector 143"/>
          <p:cNvCxnSpPr/>
          <p:nvPr/>
        </p:nvCxnSpPr>
        <p:spPr bwMode="auto">
          <a:xfrm flipV="1">
            <a:off x="5819732" y="1879908"/>
            <a:ext cx="83735" cy="10865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7" name="Rounded Rectangle 76"/>
          <p:cNvSpPr/>
          <p:nvPr/>
        </p:nvSpPr>
        <p:spPr>
          <a:xfrm>
            <a:off x="1053936" y="646297"/>
            <a:ext cx="3804483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263695" y="217762"/>
            <a:ext cx="1178556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851243" y="218763"/>
            <a:ext cx="5507524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868385" y="425614"/>
            <a:ext cx="903265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223375" y="4093209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23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2180542" y="4325952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253726" y="4620789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2178357" y="4572249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 bwMode="auto">
          <a:xfrm flipV="1">
            <a:off x="4270638" y="1744450"/>
            <a:ext cx="316972" cy="10508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7" name="Rectangle 126"/>
          <p:cNvSpPr/>
          <p:nvPr/>
        </p:nvSpPr>
        <p:spPr>
          <a:xfrm>
            <a:off x="4156811" y="1497740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132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V="1">
            <a:off x="5101291" y="1891600"/>
            <a:ext cx="146874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9" name="Rectangle 128"/>
          <p:cNvSpPr/>
          <p:nvPr/>
        </p:nvSpPr>
        <p:spPr>
          <a:xfrm>
            <a:off x="4883714" y="187751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30" name="Straight Connector 129"/>
          <p:cNvCxnSpPr/>
          <p:nvPr/>
        </p:nvCxnSpPr>
        <p:spPr bwMode="auto">
          <a:xfrm flipV="1">
            <a:off x="4259098" y="1593567"/>
            <a:ext cx="288156" cy="7895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1" name="Rectangle 130"/>
          <p:cNvSpPr/>
          <p:nvPr/>
        </p:nvSpPr>
        <p:spPr>
          <a:xfrm>
            <a:off x="3922696" y="1485900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66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32" name="Straight Connector 131"/>
          <p:cNvCxnSpPr/>
          <p:nvPr/>
        </p:nvCxnSpPr>
        <p:spPr bwMode="auto">
          <a:xfrm flipV="1">
            <a:off x="5694659" y="1888744"/>
            <a:ext cx="146874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3" name="Rectangle 132"/>
          <p:cNvSpPr/>
          <p:nvPr/>
        </p:nvSpPr>
        <p:spPr>
          <a:xfrm>
            <a:off x="5477082" y="187465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338650" y="1058224"/>
            <a:ext cx="4290838" cy="46827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563669" y="2820772"/>
            <a:ext cx="317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840160" y="282077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4010035" y="2713820"/>
                <a:ext cx="482824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035" y="2713820"/>
                <a:ext cx="482824" cy="501163"/>
              </a:xfrm>
              <a:prstGeom prst="rect">
                <a:avLst/>
              </a:prstGeom>
              <a:blipFill rotWithShape="1"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4361870" y="282077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512260" y="3205100"/>
            <a:ext cx="2265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Interest for 4 months 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1469054" y="834390"/>
            <a:ext cx="5522614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837012" y="222512"/>
                <a:ext cx="6611132" cy="1297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Kamala borrowed </a:t>
                </a:r>
                <a:r>
                  <a:rPr lang="en-US" sz="1400" b="1" dirty="0" err="1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Rs</a:t>
                </a:r>
                <a:r>
                  <a:rPr lang="en-US" sz="14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26,400 from a Bank to buy a scooter at a rate of </a:t>
                </a:r>
                <a:r>
                  <a:rPr lang="en-US" sz="14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15</a:t>
                </a:r>
                <a:r>
                  <a:rPr lang="en-US" sz="14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% p.a. compounded yearly. What amount will she pay at the end of </a:t>
                </a:r>
                <a:r>
                  <a:rPr lang="en-US" sz="14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2 </a:t>
                </a:r>
                <a:r>
                  <a:rPr lang="en-US" sz="14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years and 4 months to clear the loan</a:t>
                </a:r>
                <a:r>
                  <a:rPr lang="en-US" sz="14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?</a:t>
                </a:r>
              </a:p>
              <a:p>
                <a:pPr lvl="0"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(Hint: Find A for 2 years with interest is compounded yearly and then Find SI on the 2nd year amount </a:t>
                </a:r>
                <a:r>
                  <a:rPr lang="en-US" sz="14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smtClean="0">
                            <a:solidFill>
                              <a:sysClr val="windowText" lastClr="00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i="0" smtClean="0">
                            <a:solidFill>
                              <a:sysClr val="windowText" lastClr="0000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i="0" smtClean="0">
                            <a:solidFill>
                              <a:sysClr val="windowText" lastClr="0000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14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years)</a:t>
                </a:r>
                <a:endParaRPr lang="en-US" sz="1400" b="1" dirty="0">
                  <a:solidFill>
                    <a:sysClr val="windowText" lastClr="0000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12" y="222512"/>
                <a:ext cx="6611132" cy="1297343"/>
              </a:xfrm>
              <a:prstGeom prst="rect">
                <a:avLst/>
              </a:prstGeom>
              <a:blipFill rotWithShape="1">
                <a:blip r:embed="rId8"/>
                <a:stretch>
                  <a:fillRect l="-184" t="-472" r="-276" b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ounded Rectangle 111"/>
          <p:cNvSpPr/>
          <p:nvPr/>
        </p:nvSpPr>
        <p:spPr>
          <a:xfrm>
            <a:off x="4502721" y="3566521"/>
            <a:ext cx="190320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4887160" y="3571676"/>
            <a:ext cx="193335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123687" y="3565156"/>
            <a:ext cx="197226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337480" y="3652882"/>
            <a:ext cx="578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S.I.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759561" y="365288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grpSp>
        <p:nvGrpSpPr>
          <p:cNvPr id="135" name="Group 52"/>
          <p:cNvGrpSpPr/>
          <p:nvPr/>
        </p:nvGrpSpPr>
        <p:grpSpPr>
          <a:xfrm>
            <a:off x="4077875" y="3526648"/>
            <a:ext cx="1140572" cy="541080"/>
            <a:chOff x="1067648" y="1988079"/>
            <a:chExt cx="1140572" cy="721442"/>
          </a:xfrm>
        </p:grpSpPr>
        <p:sp>
          <p:nvSpPr>
            <p:cNvPr id="136" name="TextBox 135"/>
            <p:cNvSpPr txBox="1"/>
            <p:nvPr/>
          </p:nvSpPr>
          <p:spPr>
            <a:xfrm>
              <a:off x="1376283" y="2299152"/>
              <a:ext cx="540533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100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067648" y="1988079"/>
              <a:ext cx="1075936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P </a:t>
              </a:r>
              <a:r>
                <a:rPr lang="en-US" sz="1400" b="1" dirty="0" smtClean="0">
                  <a:latin typeface="Bookman Old Style" panose="02050604050505020204" pitchFamily="18" charset="0"/>
                  <a:ea typeface="Cambria Math"/>
                  <a:cs typeface="Arial" pitchFamily="34" charset="0"/>
                </a:rPr>
                <a:t>× R × N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138" name="Straight Connector 137"/>
            <p:cNvCxnSpPr/>
            <p:nvPr/>
          </p:nvCxnSpPr>
          <p:spPr>
            <a:xfrm>
              <a:off x="1110940" y="2360153"/>
              <a:ext cx="10972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tangle 139"/>
          <p:cNvSpPr/>
          <p:nvPr/>
        </p:nvSpPr>
        <p:spPr>
          <a:xfrm>
            <a:off x="3759561" y="415284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592676" y="439757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114995" y="4054694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34914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4190037" y="4427021"/>
            <a:ext cx="146037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5417301" y="3945660"/>
                <a:ext cx="364202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1400" b="1" dirty="0">
                  <a:latin typeface="Bookman Old Style" panose="0205060405050502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301" y="3945660"/>
                <a:ext cx="364202" cy="501099"/>
              </a:xfrm>
              <a:prstGeom prst="rect">
                <a:avLst/>
              </a:prstGeom>
              <a:blipFill rotWithShape="1"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/>
              <p:cNvSpPr/>
              <p:nvPr/>
            </p:nvSpPr>
            <p:spPr>
              <a:xfrm>
                <a:off x="4740783" y="4054694"/>
                <a:ext cx="6078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  <a:ea typeface="Cambria Math"/>
                    <a:cs typeface="Arial" pitchFamily="34" charset="0"/>
                  </a:rPr>
                  <a:t>×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dirty="0" smtClean="0">
                        <a:solidFill>
                          <a:prstClr val="black"/>
                        </a:solidFill>
                        <a:latin typeface="Bookman Old Style" pitchFamily="18" charset="0"/>
                        <a:ea typeface="Cambria Math" pitchFamily="18" charset="0"/>
                        <a:cs typeface="Arial" pitchFamily="34" charset="0"/>
                      </a:rPr>
                      <m:t>15</m:t>
                    </m:r>
                  </m:oMath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783" y="4054694"/>
                <a:ext cx="607859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3030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 149"/>
          <p:cNvSpPr/>
          <p:nvPr/>
        </p:nvSpPr>
        <p:spPr>
          <a:xfrm>
            <a:off x="5220266" y="4054694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ea typeface="Cambria Math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214" name="Rectangle 213"/>
          <p:cNvSpPr/>
          <p:nvPr/>
        </p:nvSpPr>
        <p:spPr>
          <a:xfrm>
            <a:off x="6571565" y="168114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17" name="Straight Connector 216"/>
          <p:cNvCxnSpPr/>
          <p:nvPr/>
        </p:nvCxnSpPr>
        <p:spPr>
          <a:xfrm>
            <a:off x="6933042" y="1858954"/>
            <a:ext cx="146037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8124681" y="158299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/>
              <p:cNvSpPr/>
              <p:nvPr/>
            </p:nvSpPr>
            <p:spPr>
              <a:xfrm>
                <a:off x="7448163" y="1582994"/>
                <a:ext cx="6078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  <a:ea typeface="Cambria Math"/>
                    <a:cs typeface="Arial" pitchFamily="34" charset="0"/>
                  </a:rPr>
                  <a:t>×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dirty="0" smtClean="0">
                        <a:solidFill>
                          <a:prstClr val="black"/>
                        </a:solidFill>
                        <a:latin typeface="Bookman Old Style" pitchFamily="18" charset="0"/>
                        <a:ea typeface="Cambria Math" pitchFamily="18" charset="0"/>
                        <a:cs typeface="Arial" pitchFamily="34" charset="0"/>
                      </a:rPr>
                      <m:t>15</m:t>
                    </m:r>
                  </m:oMath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19" name="Rectangle 2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163" y="1582994"/>
                <a:ext cx="607859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3000" t="-4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Rectangle 219"/>
          <p:cNvSpPr/>
          <p:nvPr/>
        </p:nvSpPr>
        <p:spPr>
          <a:xfrm>
            <a:off x="7927646" y="1582994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ea typeface="Cambria Math"/>
                <a:cs typeface="Arial" pitchFamily="34" charset="0"/>
              </a:rPr>
              <a:t>×</a:t>
            </a:r>
            <a:endParaRPr lang="en-US" sz="1400" dirty="0"/>
          </a:p>
        </p:txBody>
      </p:sp>
      <p:cxnSp>
        <p:nvCxnSpPr>
          <p:cNvPr id="222" name="Straight Connector 221"/>
          <p:cNvCxnSpPr/>
          <p:nvPr/>
        </p:nvCxnSpPr>
        <p:spPr>
          <a:xfrm flipV="1">
            <a:off x="7724056" y="1703531"/>
            <a:ext cx="247766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7162800" y="1959385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6553200" y="229000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967368" y="243442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6804010" y="2191851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174570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28" name="Straight Connector 227"/>
          <p:cNvCxnSpPr/>
          <p:nvPr/>
        </p:nvCxnSpPr>
        <p:spPr>
          <a:xfrm>
            <a:off x="6895069" y="2467930"/>
            <a:ext cx="749405" cy="23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V="1">
            <a:off x="7475683" y="2310351"/>
            <a:ext cx="12714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V="1">
            <a:off x="7285266" y="2564309"/>
            <a:ext cx="120277" cy="57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/>
          <p:cNvSpPr/>
          <p:nvPr/>
        </p:nvSpPr>
        <p:spPr>
          <a:xfrm>
            <a:off x="6543399" y="27177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6184073" y="2717735"/>
            <a:ext cx="585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S.I.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957547" y="271773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34" name="Rounded Rectangle 233"/>
          <p:cNvSpPr/>
          <p:nvPr/>
        </p:nvSpPr>
        <p:spPr>
          <a:xfrm>
            <a:off x="7361407" y="3224348"/>
            <a:ext cx="327125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6873659" y="3238764"/>
            <a:ext cx="197973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4224331" y="2459581"/>
            <a:ext cx="1041612" cy="23424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6243695" y="2955369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Total amount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6596075" y="319753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Rectangle 238"/>
              <p:cNvSpPr/>
              <p:nvPr/>
            </p:nvSpPr>
            <p:spPr>
              <a:xfrm>
                <a:off x="6816063" y="3171250"/>
                <a:ext cx="97815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A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+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>
                        <a:latin typeface="Bookman Old Style" pitchFamily="18" charset="0"/>
                        <a:ea typeface="Cambria Math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1400" b="1">
                        <a:latin typeface="Bookman Old Style" pitchFamily="18" charset="0"/>
                        <a:ea typeface="Cambria Math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sz="1400" b="1">
                        <a:latin typeface="Bookman Old Style" pitchFamily="18" charset="0"/>
                        <a:ea typeface="Cambria Math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1400" b="1">
                        <a:latin typeface="Bookman Old Style" pitchFamily="18" charset="0"/>
                        <a:ea typeface="Cambria Math" pitchFamily="18" charset="0"/>
                      </a:rPr>
                      <m:t>.</m:t>
                    </m:r>
                  </m:oMath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39" name="Rectangle 2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63" y="3171250"/>
                <a:ext cx="978153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242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0" name="Rectangle 239"/>
          <p:cNvSpPr/>
          <p:nvPr/>
        </p:nvSpPr>
        <p:spPr>
          <a:xfrm>
            <a:off x="6610019" y="3456825"/>
            <a:ext cx="1007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34,914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/>
              <p:cNvSpPr/>
              <p:nvPr/>
            </p:nvSpPr>
            <p:spPr>
              <a:xfrm>
                <a:off x="7428582" y="3456825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+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41" name="Rectangle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582" y="3456825"/>
                <a:ext cx="35298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ectangle 241"/>
          <p:cNvSpPr/>
          <p:nvPr/>
        </p:nvSpPr>
        <p:spPr>
          <a:xfrm>
            <a:off x="7591643" y="3456825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1745.7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6816063" y="3697885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36659.70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6610019" y="369788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6811120" y="2764777"/>
            <a:ext cx="1016814" cy="23424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5957547" y="393071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48" name="Rounded Rectangle 247"/>
          <p:cNvSpPr/>
          <p:nvPr/>
        </p:nvSpPr>
        <p:spPr>
          <a:xfrm>
            <a:off x="6218266" y="3966172"/>
            <a:ext cx="2350742" cy="870891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200775" y="3930715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Kamala will have to pay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36,659.70 at the end of 2 years and 4 months to clear the loan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161736" y="2407738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34,914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6781800" y="2717735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1745.7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0" name="Rounded Rectangle 249"/>
          <p:cNvSpPr/>
          <p:nvPr/>
        </p:nvSpPr>
        <p:spPr>
          <a:xfrm>
            <a:off x="4626860" y="2733769"/>
            <a:ext cx="831756" cy="46174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96146" y="2185140"/>
            <a:ext cx="2380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 years and 4 months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4590083" y="2712569"/>
                <a:ext cx="929549" cy="501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b="0" i="0" dirty="0" smtClean="0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itchFamily="18" charset="0"/>
                        </a:rPr>
                        <m:t>years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083" y="2712569"/>
                <a:ext cx="929549" cy="501099"/>
              </a:xfrm>
              <a:prstGeom prst="rect">
                <a:avLst/>
              </a:prstGeom>
              <a:blipFill rotWithShape="1">
                <a:blip r:embed="rId1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Rounded Rectangle 250"/>
          <p:cNvSpPr/>
          <p:nvPr/>
        </p:nvSpPr>
        <p:spPr>
          <a:xfrm>
            <a:off x="6894550" y="1624997"/>
            <a:ext cx="631161" cy="21540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7935201" y="1539401"/>
            <a:ext cx="151095" cy="16184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7713242" y="1897277"/>
            <a:ext cx="384179" cy="21327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7288181" y="1847079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3 × 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822375" y="1582994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34914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870559" y="1489516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24" name="Straight Connector 223"/>
          <p:cNvCxnSpPr/>
          <p:nvPr/>
        </p:nvCxnSpPr>
        <p:spPr>
          <a:xfrm flipV="1">
            <a:off x="7339782" y="1967191"/>
            <a:ext cx="174354" cy="62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5988420" y="1545706"/>
            <a:ext cx="0" cy="329184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396312" y="262580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1635486" y="2625808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465143" y="2417979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7" name="Group 63"/>
          <p:cNvGrpSpPr/>
          <p:nvPr/>
        </p:nvGrpSpPr>
        <p:grpSpPr>
          <a:xfrm>
            <a:off x="1967500" y="2518086"/>
            <a:ext cx="602919" cy="523220"/>
            <a:chOff x="7474281" y="2126446"/>
            <a:chExt cx="602919" cy="523220"/>
          </a:xfrm>
        </p:grpSpPr>
        <p:sp>
          <p:nvSpPr>
            <p:cNvPr id="208" name="Rectangle 207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09" name="Straight Connector 208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Left Bracket 209"/>
          <p:cNvSpPr/>
          <p:nvPr/>
        </p:nvSpPr>
        <p:spPr>
          <a:xfrm>
            <a:off x="1693011" y="2549511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Left Bracket 210"/>
          <p:cNvSpPr/>
          <p:nvPr/>
        </p:nvSpPr>
        <p:spPr>
          <a:xfrm flipH="1">
            <a:off x="2441802" y="2549511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Left Bracket 211"/>
          <p:cNvSpPr/>
          <p:nvPr/>
        </p:nvSpPr>
        <p:spPr>
          <a:xfrm>
            <a:off x="2057400" y="3659898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55" name="Left Bracket 254"/>
          <p:cNvSpPr/>
          <p:nvPr/>
        </p:nvSpPr>
        <p:spPr>
          <a:xfrm flipH="1">
            <a:off x="2929601" y="3659898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500"/>
                            </p:stCondLst>
                            <p:childTnLst>
                              <p:par>
                                <p:cTn id="3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500"/>
                            </p:stCondLst>
                            <p:childTnLst>
                              <p:par>
                                <p:cTn id="4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00"/>
                            </p:stCondLst>
                            <p:childTnLst>
                              <p:par>
                                <p:cTn id="4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500"/>
                            </p:stCondLst>
                            <p:childTnLst>
                              <p:par>
                                <p:cTn id="4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500"/>
                            </p:stCondLst>
                            <p:childTnLst>
                              <p:par>
                                <p:cTn id="4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500"/>
                            </p:stCondLst>
                            <p:childTnLst>
                              <p:par>
                                <p:cTn id="4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9" fill="hold">
                            <p:stCondLst>
                              <p:cond delay="500"/>
                            </p:stCondLst>
                            <p:childTnLst>
                              <p:par>
                                <p:cTn id="6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>
                            <p:stCondLst>
                              <p:cond delay="500"/>
                            </p:stCondLst>
                            <p:childTnLst>
                              <p:par>
                                <p:cTn id="6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8" fill="hold">
                      <p:stCondLst>
                        <p:cond delay="indefinite"/>
                      </p:stCondLst>
                      <p:childTnLst>
                        <p:par>
                          <p:cTn id="699" fill="hold">
                            <p:stCondLst>
                              <p:cond delay="0"/>
                            </p:stCondLst>
                            <p:childTnLst>
                              <p:par>
                                <p:cTn id="7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9" fill="hold">
                      <p:stCondLst>
                        <p:cond delay="indefinite"/>
                      </p:stCondLst>
                      <p:childTnLst>
                        <p:par>
                          <p:cTn id="770" fill="hold">
                            <p:stCondLst>
                              <p:cond delay="0"/>
                            </p:stCondLst>
                            <p:childTnLst>
                              <p:par>
                                <p:cTn id="7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4" fill="hold">
                      <p:stCondLst>
                        <p:cond delay="indefinite"/>
                      </p:stCondLst>
                      <p:childTnLst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1" fill="hold">
                      <p:stCondLst>
                        <p:cond delay="indefinite"/>
                      </p:stCondLst>
                      <p:childTnLst>
                        <p:par>
                          <p:cTn id="792" fill="hold">
                            <p:stCondLst>
                              <p:cond delay="0"/>
                            </p:stCondLst>
                            <p:childTnLst>
                              <p:par>
                                <p:cTn id="7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6" fill="hold">
                      <p:stCondLst>
                        <p:cond delay="indefinite"/>
                      </p:stCondLst>
                      <p:childTnLst>
                        <p:par>
                          <p:cTn id="797" fill="hold">
                            <p:stCondLst>
                              <p:cond delay="0"/>
                            </p:stCondLst>
                            <p:childTnLst>
                              <p:par>
                                <p:cTn id="7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7" fill="hold">
                      <p:stCondLst>
                        <p:cond delay="indefinite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2" fill="hold">
                      <p:stCondLst>
                        <p:cond delay="indefinite"/>
                      </p:stCondLst>
                      <p:childTnLst>
                        <p:par>
                          <p:cTn id="813" fill="hold">
                            <p:stCondLst>
                              <p:cond delay="0"/>
                            </p:stCondLst>
                            <p:childTnLst>
                              <p:par>
                                <p:cTn id="8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20" grpId="0" animBg="1"/>
      <p:bldP spid="120" grpId="1" animBg="1"/>
      <p:bldP spid="120" grpId="2" animBg="1"/>
      <p:bldP spid="120" grpId="3" animBg="1"/>
      <p:bldP spid="119" grpId="0" animBg="1"/>
      <p:bldP spid="119" grpId="1" animBg="1"/>
      <p:bldP spid="90" grpId="0" animBg="1"/>
      <p:bldP spid="90" grpId="1" animBg="1"/>
      <p:bldP spid="91" grpId="0" animBg="1"/>
      <p:bldP spid="91" grpId="1" animBg="1"/>
      <p:bldP spid="88" grpId="0" animBg="1"/>
      <p:bldP spid="88" grpId="1" animBg="1"/>
      <p:bldP spid="83" grpId="0" animBg="1"/>
      <p:bldP spid="83" grpId="1" animBg="1"/>
      <p:bldP spid="84" grpId="0"/>
      <p:bldP spid="89" grpId="0"/>
      <p:bldP spid="92" grpId="0"/>
      <p:bldP spid="93" grpId="0"/>
      <p:bldP spid="42" grpId="0"/>
      <p:bldP spid="43" grpId="0"/>
      <p:bldP spid="44" grpId="0"/>
      <p:bldP spid="46" grpId="0"/>
      <p:bldP spid="54" grpId="0"/>
      <p:bldP spid="55" grpId="0"/>
      <p:bldP spid="57" grpId="0"/>
      <p:bldP spid="73" grpId="0"/>
      <p:bldP spid="151" grpId="0"/>
      <p:bldP spid="154" grpId="0"/>
      <p:bldP spid="156" grpId="0"/>
      <p:bldP spid="157" grpId="0"/>
      <p:bldP spid="167" grpId="0"/>
      <p:bldP spid="169" grpId="0"/>
      <p:bldP spid="170" grpId="0"/>
      <p:bldP spid="171" grpId="0"/>
      <p:bldP spid="173" grpId="0"/>
      <p:bldP spid="174" grpId="0" animBg="1"/>
      <p:bldP spid="176" grpId="0" animBg="1"/>
      <p:bldP spid="177" grpId="0"/>
      <p:bldP spid="178" grpId="0"/>
      <p:bldP spid="181" grpId="0"/>
      <p:bldP spid="182" grpId="0"/>
      <p:bldP spid="183" grpId="0"/>
      <p:bldP spid="185" grpId="0"/>
      <p:bldP spid="186" grpId="0"/>
      <p:bldP spid="187" grpId="0" animBg="1"/>
      <p:bldP spid="188" grpId="0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/>
      <p:bldP spid="199" grpId="0"/>
      <p:bldP spid="201" grpId="0"/>
      <p:bldP spid="204" grpId="0" animBg="1"/>
      <p:bldP spid="204" grpId="1" animBg="1"/>
      <p:bldP spid="205" grpId="0"/>
      <p:bldP spid="206" grpId="0"/>
      <p:bldP spid="213" grpId="0"/>
      <p:bldP spid="77" grpId="0" animBg="1"/>
      <p:bldP spid="77" grpId="1" animBg="1"/>
      <p:bldP spid="76" grpId="0" animBg="1"/>
      <p:bldP spid="76" grpId="1" animBg="1"/>
      <p:bldP spid="75" grpId="0" animBg="1"/>
      <p:bldP spid="75" grpId="1" animBg="1"/>
      <p:bldP spid="116" grpId="0" animBg="1"/>
      <p:bldP spid="116" grpId="1" animBg="1"/>
      <p:bldP spid="117" grpId="0"/>
      <p:bldP spid="121" grpId="0"/>
      <p:bldP spid="127" grpId="0"/>
      <p:bldP spid="129" grpId="0"/>
      <p:bldP spid="131" grpId="0"/>
      <p:bldP spid="133" grpId="0"/>
      <p:bldP spid="103" grpId="0" animBg="1"/>
      <p:bldP spid="103" grpId="1" animBg="1"/>
      <p:bldP spid="104" grpId="0"/>
      <p:bldP spid="105" grpId="0"/>
      <p:bldP spid="106" grpId="0"/>
      <p:bldP spid="107" grpId="0"/>
      <p:bldP spid="109" grpId="0"/>
      <p:bldP spid="110" grpId="0" animBg="1"/>
      <p:bldP spid="110" grpId="1" animBg="1"/>
      <p:bldP spid="155" grpId="0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/>
      <p:bldP spid="134" grpId="0"/>
      <p:bldP spid="140" grpId="0"/>
      <p:bldP spid="145" grpId="0"/>
      <p:bldP spid="146" grpId="0"/>
      <p:bldP spid="148" grpId="0"/>
      <p:bldP spid="149" grpId="0"/>
      <p:bldP spid="150" grpId="0"/>
      <p:bldP spid="214" grpId="0"/>
      <p:bldP spid="218" grpId="0"/>
      <p:bldP spid="219" grpId="0"/>
      <p:bldP spid="220" grpId="0"/>
      <p:bldP spid="223" grpId="0"/>
      <p:bldP spid="225" grpId="0"/>
      <p:bldP spid="226" grpId="0"/>
      <p:bldP spid="227" grpId="0"/>
      <p:bldP spid="231" grpId="0"/>
      <p:bldP spid="232" grpId="0"/>
      <p:bldP spid="233" grpId="0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6" grpId="2" animBg="1"/>
      <p:bldP spid="236" grpId="3" animBg="1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6" grpId="0" animBg="1"/>
      <p:bldP spid="246" grpId="1" animBg="1"/>
      <p:bldP spid="247" grpId="0"/>
      <p:bldP spid="248" grpId="0" animBg="1"/>
      <p:bldP spid="249" grpId="0"/>
      <p:bldP spid="58" grpId="0"/>
      <p:bldP spid="245" grpId="0"/>
      <p:bldP spid="250" grpId="0" animBg="1"/>
      <p:bldP spid="250" grpId="1" animBg="1"/>
      <p:bldP spid="78" grpId="0"/>
      <p:bldP spid="108" grpId="0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15" grpId="0"/>
      <p:bldP spid="216" grpId="0"/>
      <p:bldP spid="221" grpId="0"/>
      <p:bldP spid="175" grpId="0"/>
      <p:bldP spid="179" grpId="0"/>
      <p:bldP spid="180" grpId="0"/>
      <p:bldP spid="210" grpId="0" animBg="1"/>
      <p:bldP spid="211" grpId="0" animBg="1"/>
      <p:bldP spid="212" grpId="0" animBg="1"/>
      <p:bldP spid="25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19761" y="1230792"/>
            <a:ext cx="8014639" cy="3626957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49484" y="1152525"/>
            <a:ext cx="622780" cy="374571"/>
            <a:chOff x="463684" y="1185737"/>
            <a:chExt cx="622780" cy="374571"/>
          </a:xfrm>
        </p:grpSpPr>
        <p:sp>
          <p:nvSpPr>
            <p:cNvPr id="41" name="TextBox 40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4244" y="273049"/>
            <a:ext cx="7013356" cy="916967"/>
            <a:chOff x="1240361" y="1891837"/>
            <a:chExt cx="7013356" cy="916967"/>
          </a:xfrm>
        </p:grpSpPr>
        <p:sp>
          <p:nvSpPr>
            <p:cNvPr id="44" name="Rounded Rectangle 43"/>
            <p:cNvSpPr/>
            <p:nvPr/>
          </p:nvSpPr>
          <p:spPr>
            <a:xfrm>
              <a:off x="1584778" y="1891837"/>
              <a:ext cx="6668939" cy="91696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40361" y="2142471"/>
              <a:ext cx="422279" cy="422279"/>
              <a:chOff x="1240361" y="2142471"/>
              <a:chExt cx="422279" cy="42227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40361" y="2142471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279034" y="2181144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76183" y="2166897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2" name="Rounded Rectangle 1"/>
          <p:cNvSpPr/>
          <p:nvPr/>
        </p:nvSpPr>
        <p:spPr>
          <a:xfrm>
            <a:off x="1409785" y="1772692"/>
            <a:ext cx="775362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374331" y="1516234"/>
            <a:ext cx="873986" cy="23408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3889" y="1254909"/>
            <a:ext cx="1055866" cy="23506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0326" y="1209675"/>
            <a:ext cx="30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7841" y="12096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4285" y="1490714"/>
            <a:ext cx="42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 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841" y="149071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44447" y="1722856"/>
            <a:ext cx="1069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3 years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8419" y="1722856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7841" y="172285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841001" y="2056451"/>
            <a:ext cx="190320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206390" y="2061606"/>
            <a:ext cx="193335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61967" y="2055086"/>
            <a:ext cx="197226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5760" y="2142812"/>
            <a:ext cx="578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S.I.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97841" y="21428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grpSp>
        <p:nvGrpSpPr>
          <p:cNvPr id="18" name="Group 52"/>
          <p:cNvGrpSpPr/>
          <p:nvPr/>
        </p:nvGrpSpPr>
        <p:grpSpPr>
          <a:xfrm>
            <a:off x="1416155" y="2016578"/>
            <a:ext cx="1140572" cy="541080"/>
            <a:chOff x="1067648" y="1988079"/>
            <a:chExt cx="1140572" cy="721442"/>
          </a:xfrm>
        </p:grpSpPr>
        <p:sp>
          <p:nvSpPr>
            <p:cNvPr id="19" name="TextBox 18"/>
            <p:cNvSpPr txBox="1"/>
            <p:nvPr/>
          </p:nvSpPr>
          <p:spPr>
            <a:xfrm>
              <a:off x="1376283" y="2299152"/>
              <a:ext cx="540533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100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7648" y="1988079"/>
              <a:ext cx="1075936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P </a:t>
              </a:r>
              <a:r>
                <a:rPr lang="en-US" sz="1400" b="1" dirty="0" smtClean="0">
                  <a:latin typeface="Bookman Old Style" panose="02050604050505020204" pitchFamily="18" charset="0"/>
                  <a:ea typeface="Cambria Math"/>
                  <a:cs typeface="Arial" pitchFamily="34" charset="0"/>
                </a:rPr>
                <a:t>× R × N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110940" y="2360153"/>
              <a:ext cx="10972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1097841" y="264277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30956" y="279187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53275" y="2544624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12500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528317" y="2821322"/>
            <a:ext cx="146037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55581" y="254462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079063" y="2544624"/>
                <a:ext cx="6078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  <a:ea typeface="Cambria Math"/>
                    <a:cs typeface="Arial" pitchFamily="34" charset="0"/>
                  </a:rPr>
                  <a:t>×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dirty="0" smtClean="0">
                        <a:solidFill>
                          <a:prstClr val="black"/>
                        </a:solidFill>
                        <a:latin typeface="Bookman Old Style" pitchFamily="18" charset="0"/>
                        <a:ea typeface="Cambria Math" pitchFamily="18" charset="0"/>
                        <a:cs typeface="Arial" pitchFamily="34" charset="0"/>
                      </a:rPr>
                      <m:t>12</m:t>
                    </m:r>
                  </m:oMath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63" y="2544624"/>
                <a:ext cx="607859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2000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558546" y="2544624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ea typeface="Cambria Math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1290529" y="1471841"/>
            <a:ext cx="11091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12%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58415" y="244474"/>
            <a:ext cx="2662206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419794" y="257175"/>
            <a:ext cx="1927302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273306" y="253999"/>
            <a:ext cx="2184266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64105" y="476250"/>
            <a:ext cx="899100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009194" y="2674814"/>
            <a:ext cx="131825" cy="55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250246" y="2912345"/>
            <a:ext cx="136296" cy="621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898582" y="2675091"/>
            <a:ext cx="119841" cy="55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139838" y="2912622"/>
            <a:ext cx="123905" cy="621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97841" y="308730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6448" y="308730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125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87704" y="308730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4305" y="308730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25091" y="3087305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551418" y="308730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97841" y="34189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75760" y="3418983"/>
            <a:ext cx="585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S.I.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21842" y="341898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64" name="Rectangle 63"/>
          <p:cNvSpPr/>
          <p:nvPr/>
        </p:nvSpPr>
        <p:spPr>
          <a:xfrm>
            <a:off x="3312530" y="1219319"/>
            <a:ext cx="310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31866" y="121931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42575" y="717270"/>
            <a:ext cx="5029200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115031" y="479721"/>
            <a:ext cx="5328502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3171825" y="1237426"/>
            <a:ext cx="0" cy="362138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7012" y="273049"/>
            <a:ext cx="6611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Fabina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borrows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12,500 at 12% per annum for 3 years at simple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interest and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Radha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borrows the same amount for the same time period at 10%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per annum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, compounded annually. Who pays more interest and by how much ?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7114162" y="1549696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787247" y="1562699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884361" y="4607691"/>
            <a:ext cx="1199180" cy="21205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944851" y="1511019"/>
            <a:ext cx="174682" cy="19086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793570" y="1275902"/>
            <a:ext cx="853370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572000" y="1607588"/>
            <a:ext cx="22623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851726" y="1701449"/>
            <a:ext cx="207722" cy="2465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12530" y="166459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531866" y="166459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531866" y="382387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039383" y="3823876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469315" y="3823876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609451" y="3823876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531866" y="455949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814193" y="4559498"/>
            <a:ext cx="1311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16637.5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143624" y="1235964"/>
            <a:ext cx="1996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Compound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Interest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96004" y="150413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6715992" y="1477849"/>
                <a:ext cx="644728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P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92" y="1477849"/>
                <a:ext cx="644728" cy="334066"/>
              </a:xfrm>
              <a:prstGeom prst="rect">
                <a:avLst/>
              </a:prstGeom>
              <a:blipFill rotWithShape="1">
                <a:blip r:embed="rId3"/>
                <a:stretch>
                  <a:fillRect r="-2857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/>
          <p:cNvSpPr/>
          <p:nvPr/>
        </p:nvSpPr>
        <p:spPr>
          <a:xfrm>
            <a:off x="6509948" y="1789428"/>
            <a:ext cx="1125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16637.5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7491552" y="1789428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552" y="1789428"/>
                <a:ext cx="335348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7695709" y="1789428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12,500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509948" y="207701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219410" y="1237426"/>
            <a:ext cx="0" cy="358924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3312530" y="4559498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088842" y="455949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41" name="Rectangle 140"/>
          <p:cNvSpPr/>
          <p:nvPr/>
        </p:nvSpPr>
        <p:spPr>
          <a:xfrm>
            <a:off x="3531866" y="2204881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712919" y="2204881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12500</a:t>
            </a:r>
            <a:endParaRPr lang="en-US" sz="1400" dirty="0"/>
          </a:p>
        </p:txBody>
      </p:sp>
      <p:sp>
        <p:nvSpPr>
          <p:cNvPr id="143" name="Rectangle 142"/>
          <p:cNvSpPr/>
          <p:nvPr/>
        </p:nvSpPr>
        <p:spPr>
          <a:xfrm>
            <a:off x="4407572" y="217399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719239" y="238935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4826340" y="2426221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5177141" y="205631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47" name="Left Bracket 146"/>
          <p:cNvSpPr/>
          <p:nvPr/>
        </p:nvSpPr>
        <p:spPr>
          <a:xfrm>
            <a:off x="4458780" y="2200015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8" name="Left Bracket 147"/>
          <p:cNvSpPr/>
          <p:nvPr/>
        </p:nvSpPr>
        <p:spPr>
          <a:xfrm flipH="1">
            <a:off x="5172154" y="2200015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779469" y="216515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570831" y="225963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531866" y="3292485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3752535" y="329248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12500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4465535" y="344743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4575659" y="3478767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4450667" y="3209878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110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667" y="3209878"/>
                <a:ext cx="59824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4900433" y="314698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57" name="Left Bracket 156"/>
          <p:cNvSpPr/>
          <p:nvPr/>
        </p:nvSpPr>
        <p:spPr>
          <a:xfrm>
            <a:off x="4522026" y="328273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Left Bracket 157"/>
          <p:cNvSpPr/>
          <p:nvPr/>
        </p:nvSpPr>
        <p:spPr>
          <a:xfrm flipH="1">
            <a:off x="4919018" y="328273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/>
          <p:cNvGrpSpPr/>
          <p:nvPr/>
        </p:nvGrpSpPr>
        <p:grpSpPr>
          <a:xfrm>
            <a:off x="4408594" y="2395114"/>
            <a:ext cx="290464" cy="284693"/>
            <a:chOff x="58842" y="4054338"/>
            <a:chExt cx="290464" cy="284693"/>
          </a:xfrm>
        </p:grpSpPr>
        <p:cxnSp>
          <p:nvCxnSpPr>
            <p:cNvPr id="160" name="Straight Connector 15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62" name="Straight Connector 161"/>
          <p:cNvCxnSpPr/>
          <p:nvPr/>
        </p:nvCxnSpPr>
        <p:spPr>
          <a:xfrm>
            <a:off x="4574105" y="2354100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4608995" y="2344539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595633" y="2548428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4705391" y="246046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4622602" y="236290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4678227" y="2571240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531866" y="2730682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730738" y="2749732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12500</a:t>
            </a:r>
            <a:endParaRPr lang="en-US" sz="1400" dirty="0"/>
          </a:p>
        </p:txBody>
      </p:sp>
      <p:cxnSp>
        <p:nvCxnSpPr>
          <p:cNvPr id="170" name="Straight Connector 169"/>
          <p:cNvCxnSpPr/>
          <p:nvPr/>
        </p:nvCxnSpPr>
        <p:spPr>
          <a:xfrm>
            <a:off x="4499794" y="2982716"/>
            <a:ext cx="8147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4683112" y="292694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4498910" y="2793166"/>
            <a:ext cx="823499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424624" y="273468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819235" y="2734683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 flipV="1">
            <a:off x="4799573" y="3335965"/>
            <a:ext cx="1050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4800600" y="3577096"/>
            <a:ext cx="98418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5347535" y="2671827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63" name="Rectangle 62"/>
          <p:cNvSpPr/>
          <p:nvPr/>
        </p:nvSpPr>
        <p:spPr>
          <a:xfrm>
            <a:off x="3730847" y="1219319"/>
            <a:ext cx="1069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13201" y="1209675"/>
            <a:ext cx="149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latin typeface="Bookman Old Style" panose="02050604050505020204" pitchFamily="18" charset="0"/>
                <a:cs typeface="Arial" pitchFamily="34" charset="0"/>
              </a:rPr>
              <a:t>Rs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. 12,500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531866" y="422367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 flipH="1">
            <a:off x="3872245" y="43514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3823298" y="4386639"/>
            <a:ext cx="642329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 flipH="1">
            <a:off x="3731399" y="4127960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166375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3911448" y="3878328"/>
            <a:ext cx="373025" cy="19817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4803349" y="3741139"/>
            <a:ext cx="259902" cy="22017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5381922" y="3726206"/>
            <a:ext cx="247287" cy="23273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5939991" y="4008387"/>
            <a:ext cx="266657" cy="18484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5949298" y="3740048"/>
            <a:ext cx="247287" cy="23273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823605" y="3823876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12500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4690229" y="3714006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229" y="3714006"/>
                <a:ext cx="482824" cy="503279"/>
              </a:xfrm>
              <a:prstGeom prst="rect">
                <a:avLst/>
              </a:prstGeom>
              <a:blipFill rotWithShape="1"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5260297" y="3714006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297" y="3714006"/>
                <a:ext cx="482824" cy="503279"/>
              </a:xfrm>
              <a:prstGeom prst="rect">
                <a:avLst/>
              </a:prstGeom>
              <a:blipFill rotWithShape="1"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Straight Connector 181"/>
          <p:cNvCxnSpPr/>
          <p:nvPr/>
        </p:nvCxnSpPr>
        <p:spPr>
          <a:xfrm flipV="1">
            <a:off x="4376990" y="3947331"/>
            <a:ext cx="12714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4934477" y="4075488"/>
            <a:ext cx="109343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278090" y="3946109"/>
            <a:ext cx="12714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5512066" y="4077314"/>
            <a:ext cx="109343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830367" y="3714006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67" y="3714006"/>
                <a:ext cx="482824" cy="503279"/>
              </a:xfrm>
              <a:prstGeom prst="rect">
                <a:avLst/>
              </a:prstGeom>
              <a:blipFill rotWithShape="1"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Rounded Rectangle 194"/>
          <p:cNvSpPr/>
          <p:nvPr/>
        </p:nvSpPr>
        <p:spPr>
          <a:xfrm>
            <a:off x="7289987" y="2663363"/>
            <a:ext cx="395820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6768086" y="2657316"/>
            <a:ext cx="374447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449094" y="3471808"/>
            <a:ext cx="835519" cy="22962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6145463" y="2340770"/>
            <a:ext cx="1148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Difference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6497843" y="260894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/>
              <p:cNvSpPr/>
              <p:nvPr/>
            </p:nvSpPr>
            <p:spPr>
              <a:xfrm>
                <a:off x="6717831" y="2582655"/>
                <a:ext cx="1035861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.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C.I.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0" name="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831" y="2582655"/>
                <a:ext cx="1035861" cy="334066"/>
              </a:xfrm>
              <a:prstGeom prst="rect">
                <a:avLst/>
              </a:prstGeom>
              <a:blipFill rotWithShape="1">
                <a:blip r:embed="rId8"/>
                <a:stretch>
                  <a:fillRect r="-1176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Rectangle 200"/>
          <p:cNvSpPr/>
          <p:nvPr/>
        </p:nvSpPr>
        <p:spPr>
          <a:xfrm>
            <a:off x="6511787" y="2894234"/>
            <a:ext cx="827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4500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/>
              <p:cNvSpPr/>
              <p:nvPr/>
            </p:nvSpPr>
            <p:spPr>
              <a:xfrm>
                <a:off x="7191375" y="2894234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2" name="Rectangle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375" y="2894234"/>
                <a:ext cx="335348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Rectangle 202"/>
          <p:cNvSpPr/>
          <p:nvPr/>
        </p:nvSpPr>
        <p:spPr>
          <a:xfrm>
            <a:off x="7395532" y="2894234"/>
            <a:ext cx="957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4137.50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6717831" y="3181816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362.50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6511787" y="318181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397941" y="3418983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4500</a:t>
            </a:r>
          </a:p>
        </p:txBody>
      </p:sp>
      <p:sp>
        <p:nvSpPr>
          <p:cNvPr id="208" name="Rounded Rectangle 207"/>
          <p:cNvSpPr/>
          <p:nvPr/>
        </p:nvSpPr>
        <p:spPr>
          <a:xfrm>
            <a:off x="6764994" y="2128343"/>
            <a:ext cx="1134429" cy="22962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6715992" y="2077010"/>
            <a:ext cx="1250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4137.50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6152660" y="348615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79" name="Rounded Rectangle 178"/>
          <p:cNvSpPr/>
          <p:nvPr/>
        </p:nvSpPr>
        <p:spPr>
          <a:xfrm>
            <a:off x="6399080" y="3521768"/>
            <a:ext cx="2133600" cy="488176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6335907" y="3486150"/>
            <a:ext cx="2317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Fabina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pays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362.50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more interest.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6" name="Left Bracket 205"/>
          <p:cNvSpPr/>
          <p:nvPr/>
        </p:nvSpPr>
        <p:spPr>
          <a:xfrm>
            <a:off x="4456236" y="2723681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07" name="Left Bracket 206"/>
          <p:cNvSpPr/>
          <p:nvPr/>
        </p:nvSpPr>
        <p:spPr>
          <a:xfrm flipH="1">
            <a:off x="5311469" y="2723681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3814289" y="168325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4053463" y="168325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4883120" y="1475425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3" name="Group 63"/>
          <p:cNvGrpSpPr/>
          <p:nvPr/>
        </p:nvGrpSpPr>
        <p:grpSpPr>
          <a:xfrm>
            <a:off x="4385477" y="1575532"/>
            <a:ext cx="602919" cy="523220"/>
            <a:chOff x="7474281" y="2126446"/>
            <a:chExt cx="602919" cy="523220"/>
          </a:xfrm>
        </p:grpSpPr>
        <p:sp>
          <p:nvSpPr>
            <p:cNvPr id="214" name="Rectangle 213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15" name="Straight Connector 214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Left Bracket 215"/>
          <p:cNvSpPr/>
          <p:nvPr/>
        </p:nvSpPr>
        <p:spPr>
          <a:xfrm>
            <a:off x="4110988" y="1606957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Left Bracket 216"/>
          <p:cNvSpPr/>
          <p:nvPr/>
        </p:nvSpPr>
        <p:spPr>
          <a:xfrm flipH="1">
            <a:off x="4859779" y="1606957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0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00"/>
                            </p:stCondLst>
                            <p:childTnLst>
                              <p:par>
                                <p:cTn id="2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6" fill="hold">
                      <p:stCondLst>
                        <p:cond delay="indefinite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4" fill="hold">
                      <p:stCondLst>
                        <p:cond delay="indefinite"/>
                      </p:stCondLst>
                      <p:childTnLst>
                        <p:par>
                          <p:cTn id="755" fill="hold">
                            <p:stCondLst>
                              <p:cond delay="0"/>
                            </p:stCondLst>
                            <p:childTnLst>
                              <p:par>
                                <p:cTn id="7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presetID="5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4" fill="hold">
                      <p:stCondLst>
                        <p:cond delay="indefinite"/>
                      </p:stCondLst>
                      <p:childTnLst>
                        <p:par>
                          <p:cTn id="795" fill="hold">
                            <p:stCondLst>
                              <p:cond delay="0"/>
                            </p:stCondLst>
                            <p:childTnLst>
                              <p:par>
                                <p:cTn id="7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4" fill="hold">
                      <p:stCondLst>
                        <p:cond delay="indefinite"/>
                      </p:stCondLst>
                      <p:childTnLst>
                        <p:par>
                          <p:cTn id="805" fill="hold">
                            <p:stCondLst>
                              <p:cond delay="0"/>
                            </p:stCondLst>
                            <p:childTnLst>
                              <p:par>
                                <p:cTn id="8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7" fill="hold">
                      <p:stCondLst>
                        <p:cond delay="indefinite"/>
                      </p:stCondLst>
                      <p:childTnLst>
                        <p:par>
                          <p:cTn id="818" fill="hold">
                            <p:stCondLst>
                              <p:cond delay="0"/>
                            </p:stCondLst>
                            <p:childTnLst>
                              <p:par>
                                <p:cTn id="8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2" fill="hold">
                      <p:stCondLst>
                        <p:cond delay="indefinite"/>
                      </p:stCondLst>
                      <p:childTnLst>
                        <p:par>
                          <p:cTn id="823" fill="hold">
                            <p:stCondLst>
                              <p:cond delay="0"/>
                            </p:stCondLst>
                            <p:childTnLst>
                              <p:par>
                                <p:cTn id="8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9" fill="hold">
                      <p:stCondLst>
                        <p:cond delay="indefinite"/>
                      </p:stCondLst>
                      <p:childTnLst>
                        <p:par>
                          <p:cTn id="840" fill="hold">
                            <p:stCondLst>
                              <p:cond delay="0"/>
                            </p:stCondLst>
                            <p:childTnLst>
                              <p:par>
                                <p:cTn id="8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4" fill="hold">
                      <p:stCondLst>
                        <p:cond delay="indefinite"/>
                      </p:stCondLst>
                      <p:childTnLst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0" fill="hold">
                      <p:stCondLst>
                        <p:cond delay="indefinite"/>
                      </p:stCondLst>
                      <p:childTnLst>
                        <p:par>
                          <p:cTn id="861" fill="hold">
                            <p:stCondLst>
                              <p:cond delay="0"/>
                            </p:stCondLst>
                            <p:childTnLst>
                              <p:par>
                                <p:cTn id="8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4" fill="hold">
                      <p:stCondLst>
                        <p:cond delay="indefinite"/>
                      </p:stCondLst>
                      <p:childTnLst>
                        <p:par>
                          <p:cTn id="865" fill="hold">
                            <p:stCondLst>
                              <p:cond delay="0"/>
                            </p:stCondLst>
                            <p:childTnLst>
                              <p:par>
                                <p:cTn id="8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 animBg="1"/>
      <p:bldP spid="2" grpId="1" animBg="1"/>
      <p:bldP spid="2" grpId="2" animBg="1"/>
      <p:bldP spid="2" grpId="3" animBg="1"/>
      <p:bldP spid="3" grpId="0" animBg="1"/>
      <p:bldP spid="3" grpId="1" animBg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7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1" grpId="0"/>
      <p:bldP spid="62" grpId="0"/>
      <p:bldP spid="64" grpId="0"/>
      <p:bldP spid="65" grpId="0"/>
      <p:bldP spid="66" grpId="0" animBg="1"/>
      <p:bldP spid="66" grpId="1" animBg="1"/>
      <p:bldP spid="67" grpId="0" animBg="1"/>
      <p:bldP spid="67" grpId="1" animBg="1"/>
      <p:bldP spid="49" grpId="0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1" grpId="0"/>
      <p:bldP spid="82" grpId="0"/>
      <p:bldP spid="91" grpId="0"/>
      <p:bldP spid="92" grpId="0"/>
      <p:bldP spid="94" grpId="0"/>
      <p:bldP spid="95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8" grpId="0"/>
      <p:bldP spid="136" grpId="0"/>
      <p:bldP spid="137" grpId="0"/>
      <p:bldP spid="141" grpId="0"/>
      <p:bldP spid="142" grpId="0"/>
      <p:bldP spid="143" grpId="0"/>
      <p:bldP spid="144" grpId="0"/>
      <p:bldP spid="146" grpId="0"/>
      <p:bldP spid="147" grpId="0" animBg="1"/>
      <p:bldP spid="148" grpId="0" animBg="1"/>
      <p:bldP spid="149" grpId="0"/>
      <p:bldP spid="150" grpId="0"/>
      <p:bldP spid="151" grpId="0"/>
      <p:bldP spid="152" grpId="0"/>
      <p:bldP spid="153" grpId="0"/>
      <p:bldP spid="155" grpId="0"/>
      <p:bldP spid="156" grpId="0"/>
      <p:bldP spid="157" grpId="0" animBg="1"/>
      <p:bldP spid="158" grpId="0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/>
      <p:bldP spid="169" grpId="0"/>
      <p:bldP spid="171" grpId="0"/>
      <p:bldP spid="174" grpId="0" animBg="1"/>
      <p:bldP spid="174" grpId="1" animBg="1"/>
      <p:bldP spid="175" grpId="0"/>
      <p:bldP spid="176" grpId="0"/>
      <p:bldP spid="181" grpId="0"/>
      <p:bldP spid="63" grpId="0"/>
      <p:bldP spid="5" grpId="0"/>
      <p:bldP spid="186" grpId="0"/>
      <p:bldP spid="187" grpId="0"/>
      <p:bldP spid="189" grpId="0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93" grpId="0"/>
      <p:bldP spid="96" grpId="0"/>
      <p:bldP spid="97" grpId="0"/>
      <p:bldP spid="98" grpId="0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60" grpId="0"/>
      <p:bldP spid="208" grpId="0" animBg="1"/>
      <p:bldP spid="208" grpId="1" animBg="1"/>
      <p:bldP spid="107" grpId="0"/>
      <p:bldP spid="177" grpId="0"/>
      <p:bldP spid="179" grpId="0" animBg="1"/>
      <p:bldP spid="209" grpId="0"/>
      <p:bldP spid="206" grpId="0" animBg="1"/>
      <p:bldP spid="207" grpId="0" animBg="1"/>
      <p:bldP spid="210" grpId="0"/>
      <p:bldP spid="211" grpId="0"/>
      <p:bldP spid="212" grpId="0"/>
      <p:bldP spid="216" grpId="0" animBg="1"/>
      <p:bldP spid="2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19762" y="1039050"/>
            <a:ext cx="6982993" cy="3818700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38974" y="960783"/>
            <a:ext cx="622780" cy="374571"/>
            <a:chOff x="463684" y="1185737"/>
            <a:chExt cx="622780" cy="374571"/>
          </a:xfrm>
        </p:grpSpPr>
        <p:sp>
          <p:nvSpPr>
            <p:cNvPr id="41" name="TextBox 40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4244" y="273049"/>
            <a:ext cx="7013356" cy="731520"/>
            <a:chOff x="1240361" y="1891837"/>
            <a:chExt cx="7013356" cy="731520"/>
          </a:xfrm>
        </p:grpSpPr>
        <p:sp>
          <p:nvSpPr>
            <p:cNvPr id="44" name="Rounded Rectangle 43"/>
            <p:cNvSpPr/>
            <p:nvPr/>
          </p:nvSpPr>
          <p:spPr>
            <a:xfrm>
              <a:off x="1584778" y="1891837"/>
              <a:ext cx="6668939" cy="731520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40361" y="2051914"/>
              <a:ext cx="422279" cy="422279"/>
              <a:chOff x="1240361" y="2051914"/>
              <a:chExt cx="422279" cy="42227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40361" y="205191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279034" y="209058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76183" y="2076340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2" name="Rounded Rectangle 1"/>
          <p:cNvSpPr/>
          <p:nvPr/>
        </p:nvSpPr>
        <p:spPr>
          <a:xfrm>
            <a:off x="1362680" y="1575390"/>
            <a:ext cx="730426" cy="22911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344771" y="1317430"/>
            <a:ext cx="725336" cy="22946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3889" y="1063167"/>
            <a:ext cx="1055866" cy="23506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0326" y="1017933"/>
            <a:ext cx="30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7841" y="101793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4285" y="1298972"/>
            <a:ext cx="42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 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841" y="129897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0468" y="1531114"/>
            <a:ext cx="1069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 years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8419" y="1531114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7841" y="153111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841001" y="1864709"/>
            <a:ext cx="190320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216329" y="1869864"/>
            <a:ext cx="193335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61967" y="1863344"/>
            <a:ext cx="197226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5760" y="1951070"/>
            <a:ext cx="578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S.I.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97841" y="195107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grpSp>
        <p:nvGrpSpPr>
          <p:cNvPr id="18" name="Group 52"/>
          <p:cNvGrpSpPr/>
          <p:nvPr/>
        </p:nvGrpSpPr>
        <p:grpSpPr>
          <a:xfrm>
            <a:off x="1416155" y="1824836"/>
            <a:ext cx="1140572" cy="541080"/>
            <a:chOff x="1067648" y="1988079"/>
            <a:chExt cx="1140572" cy="721442"/>
          </a:xfrm>
        </p:grpSpPr>
        <p:sp>
          <p:nvSpPr>
            <p:cNvPr id="19" name="TextBox 18"/>
            <p:cNvSpPr txBox="1"/>
            <p:nvPr/>
          </p:nvSpPr>
          <p:spPr>
            <a:xfrm>
              <a:off x="1376283" y="2299152"/>
              <a:ext cx="540533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100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7648" y="1988079"/>
              <a:ext cx="1075936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P </a:t>
              </a:r>
              <a:r>
                <a:rPr lang="en-US" sz="1400" b="1" dirty="0" smtClean="0">
                  <a:latin typeface="Bookman Old Style" panose="02050604050505020204" pitchFamily="18" charset="0"/>
                  <a:ea typeface="Cambria Math"/>
                  <a:cs typeface="Arial" pitchFamily="34" charset="0"/>
                </a:rPr>
                <a:t>× R × N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110940" y="2360153"/>
              <a:ext cx="10972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1097841" y="245103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1261" y="258025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53275" y="2352882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12000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521600" y="2609702"/>
            <a:ext cx="1327617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35435" y="235288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079063" y="2352882"/>
                <a:ext cx="4892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anose="02050604050505020204" pitchFamily="18" charset="0"/>
                    <a:ea typeface="Cambria Math"/>
                    <a:cs typeface="Arial" pitchFamily="34" charset="0"/>
                  </a:rPr>
                  <a:t>×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dirty="0" smtClean="0">
                        <a:solidFill>
                          <a:prstClr val="black"/>
                        </a:solidFill>
                        <a:latin typeface="Bookman Old Style" pitchFamily="18" charset="0"/>
                        <a:ea typeface="Cambria Math" pitchFamily="18" charset="0"/>
                        <a:cs typeface="Arial" pitchFamily="34" charset="0"/>
                      </a:rPr>
                      <m:t>6</m:t>
                    </m:r>
                  </m:oMath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63" y="2352882"/>
                <a:ext cx="489236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2500" t="-4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438400" y="2352882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ea typeface="Cambria Math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2" name="Rounded Rectangle 31"/>
          <p:cNvSpPr/>
          <p:nvPr/>
        </p:nvSpPr>
        <p:spPr>
          <a:xfrm>
            <a:off x="847807" y="244474"/>
            <a:ext cx="2082297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248669" y="257175"/>
            <a:ext cx="1707710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890935" y="232979"/>
            <a:ext cx="1561010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59576" y="476250"/>
            <a:ext cx="1283027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009194" y="2483072"/>
            <a:ext cx="131825" cy="55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200551" y="2700725"/>
            <a:ext cx="136296" cy="621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898582" y="2483349"/>
            <a:ext cx="119841" cy="55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090143" y="2701002"/>
            <a:ext cx="123905" cy="621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97841" y="28955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6448" y="289556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120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28800" y="2895563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52106" y="289556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26650" y="2895563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33106" y="289556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97841" y="322724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75760" y="3227241"/>
            <a:ext cx="585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S.I.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21842" y="322724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66" name="Rounded Rectangle 65"/>
          <p:cNvSpPr/>
          <p:nvPr/>
        </p:nvSpPr>
        <p:spPr>
          <a:xfrm>
            <a:off x="842230" y="696250"/>
            <a:ext cx="931954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047832" y="479721"/>
            <a:ext cx="5435605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2902227" y="1025957"/>
            <a:ext cx="0" cy="384048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7012" y="273049"/>
            <a:ext cx="6611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 borrowed Rs12,000 from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Jamshed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at 6% per annum simple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interest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for 2 years. Had I borrowed this sum at 6% per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annum compound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interest, what extra amount would I have to pay?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6233530" y="1367893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5906615" y="1380896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543587" y="4396691"/>
            <a:ext cx="848748" cy="2184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688461" y="1115806"/>
            <a:ext cx="169545" cy="19086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338797" y="1340782"/>
            <a:ext cx="726635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307720" y="1209415"/>
            <a:ext cx="22623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598850" y="1317906"/>
            <a:ext cx="207722" cy="2465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059654" y="1281053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278990" y="1281053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278990" y="352126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786507" y="352126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216439" y="3521262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278990" y="435171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476625" y="4351711"/>
            <a:ext cx="957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13483.2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363820" y="1044222"/>
            <a:ext cx="1996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Compound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Interest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562600" y="131239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5837583" y="1286107"/>
                <a:ext cx="644728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P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583" y="1286107"/>
                <a:ext cx="644728" cy="334066"/>
              </a:xfrm>
              <a:prstGeom prst="rect">
                <a:avLst/>
              </a:prstGeom>
              <a:blipFill rotWithShape="1">
                <a:blip r:embed="rId3"/>
                <a:stretch>
                  <a:fillRect r="-2857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/>
          <p:cNvSpPr/>
          <p:nvPr/>
        </p:nvSpPr>
        <p:spPr>
          <a:xfrm>
            <a:off x="5562600" y="1597686"/>
            <a:ext cx="1125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13483.2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6528331" y="1597686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331" y="1597686"/>
                <a:ext cx="335348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6682793" y="1597686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12,000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62600" y="18852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439606" y="1073582"/>
            <a:ext cx="0" cy="3764807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3059654" y="4351711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35966" y="435171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41" name="Rectangle 140"/>
          <p:cNvSpPr/>
          <p:nvPr/>
        </p:nvSpPr>
        <p:spPr>
          <a:xfrm>
            <a:off x="3278990" y="1821338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460043" y="1821338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12000</a:t>
            </a:r>
            <a:endParaRPr lang="en-US" sz="1400" dirty="0"/>
          </a:p>
        </p:txBody>
      </p:sp>
      <p:sp>
        <p:nvSpPr>
          <p:cNvPr id="143" name="Rectangle 142"/>
          <p:cNvSpPr/>
          <p:nvPr/>
        </p:nvSpPr>
        <p:spPr>
          <a:xfrm>
            <a:off x="4154696" y="183199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66363" y="200580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4573464" y="2042678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4924265" y="167276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47" name="Left Bracket 146"/>
          <p:cNvSpPr/>
          <p:nvPr/>
        </p:nvSpPr>
        <p:spPr>
          <a:xfrm>
            <a:off x="4205904" y="1816472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8" name="Left Bracket 147"/>
          <p:cNvSpPr/>
          <p:nvPr/>
        </p:nvSpPr>
        <p:spPr>
          <a:xfrm flipH="1">
            <a:off x="4919278" y="1816472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598931" y="178161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317955" y="187609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278990" y="2908942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3460043" y="290894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12000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4143807" y="306389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4253931" y="3095224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4128939" y="2826335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106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39" y="2826335"/>
                <a:ext cx="59824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4578705" y="2763437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57" name="Left Bracket 156"/>
          <p:cNvSpPr/>
          <p:nvPr/>
        </p:nvSpPr>
        <p:spPr>
          <a:xfrm>
            <a:off x="4200298" y="2899190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Left Bracket 157"/>
          <p:cNvSpPr/>
          <p:nvPr/>
        </p:nvSpPr>
        <p:spPr>
          <a:xfrm flipH="1">
            <a:off x="4597290" y="2899190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/>
          <p:cNvGrpSpPr/>
          <p:nvPr/>
        </p:nvGrpSpPr>
        <p:grpSpPr>
          <a:xfrm>
            <a:off x="4155718" y="2053110"/>
            <a:ext cx="290464" cy="284693"/>
            <a:chOff x="58842" y="4054338"/>
            <a:chExt cx="290464" cy="284693"/>
          </a:xfrm>
        </p:grpSpPr>
        <p:cxnSp>
          <p:nvCxnSpPr>
            <p:cNvPr id="160" name="Straight Connector 15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62" name="Straight Connector 161"/>
          <p:cNvCxnSpPr/>
          <p:nvPr/>
        </p:nvCxnSpPr>
        <p:spPr>
          <a:xfrm>
            <a:off x="4321229" y="1970557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4356119" y="1960996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342757" y="2164885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4452515" y="2076919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4369726" y="1979361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4425351" y="2187697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278990" y="2347139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460043" y="2366189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12000</a:t>
            </a:r>
            <a:endParaRPr lang="en-US" sz="1400" dirty="0"/>
          </a:p>
        </p:txBody>
      </p:sp>
      <p:cxnSp>
        <p:nvCxnSpPr>
          <p:cNvPr id="170" name="Straight Connector 169"/>
          <p:cNvCxnSpPr/>
          <p:nvPr/>
        </p:nvCxnSpPr>
        <p:spPr>
          <a:xfrm>
            <a:off x="4257956" y="2604197"/>
            <a:ext cx="7407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4388436" y="254843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4249960" y="2414647"/>
            <a:ext cx="733884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4180780" y="235616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75391" y="2356164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+ 6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 flipV="1">
            <a:off x="4271004" y="2955907"/>
            <a:ext cx="329778" cy="42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4260584" y="3183249"/>
            <a:ext cx="339771" cy="69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4973852" y="228828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1300468" y="1017933"/>
            <a:ext cx="149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latin typeface="Bookman Old Style" panose="02050604050505020204" pitchFamily="18" charset="0"/>
                <a:cs typeface="Arial" pitchFamily="34" charset="0"/>
              </a:rPr>
              <a:t>Rs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. 12,000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278990" y="397740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 flipH="1">
            <a:off x="3695668" y="408982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8" name="Straight Connector 187"/>
          <p:cNvCxnSpPr/>
          <p:nvPr/>
        </p:nvCxnSpPr>
        <p:spPr>
          <a:xfrm flipH="1">
            <a:off x="3576567" y="4132683"/>
            <a:ext cx="583935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 flipH="1">
            <a:off x="3478523" y="3881688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67416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3725188" y="3425598"/>
            <a:ext cx="254781" cy="19817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4550473" y="3438525"/>
            <a:ext cx="259902" cy="22017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5129046" y="3423592"/>
            <a:ext cx="247287" cy="23273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570729" y="352126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12000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4437353" y="3411392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353" y="3411392"/>
                <a:ext cx="482824" cy="503279"/>
              </a:xfrm>
              <a:prstGeom prst="rect">
                <a:avLst/>
              </a:prstGeom>
              <a:blipFill rotWithShape="1"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5007421" y="3411392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421" y="3411392"/>
                <a:ext cx="482824" cy="503279"/>
              </a:xfrm>
              <a:prstGeom prst="rect">
                <a:avLst/>
              </a:prstGeom>
              <a:blipFill rotWithShape="1"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Straight Connector 181"/>
          <p:cNvCxnSpPr/>
          <p:nvPr/>
        </p:nvCxnSpPr>
        <p:spPr>
          <a:xfrm flipV="1">
            <a:off x="4124114" y="3644717"/>
            <a:ext cx="12714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4681601" y="3772874"/>
            <a:ext cx="109343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025214" y="3643495"/>
            <a:ext cx="12714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5259190" y="3774700"/>
            <a:ext cx="109343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/>
          <p:cNvSpPr/>
          <p:nvPr/>
        </p:nvSpPr>
        <p:spPr>
          <a:xfrm>
            <a:off x="6364683" y="2471621"/>
            <a:ext cx="395820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5842782" y="2465574"/>
            <a:ext cx="374447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449094" y="3280066"/>
            <a:ext cx="835519" cy="22962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5365659" y="2149028"/>
            <a:ext cx="1148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Difference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562600" y="241720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/>
              <p:cNvSpPr/>
              <p:nvPr/>
            </p:nvSpPr>
            <p:spPr>
              <a:xfrm>
                <a:off x="5792527" y="2390913"/>
                <a:ext cx="1050288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.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S.I.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0" name="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27" y="2390913"/>
                <a:ext cx="1050288" cy="334066"/>
              </a:xfrm>
              <a:prstGeom prst="rect">
                <a:avLst/>
              </a:prstGeom>
              <a:blipFill rotWithShape="1">
                <a:blip r:embed="rId8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Rectangle 200"/>
          <p:cNvSpPr/>
          <p:nvPr/>
        </p:nvSpPr>
        <p:spPr>
          <a:xfrm>
            <a:off x="5562600" y="2702492"/>
            <a:ext cx="1067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1,483.2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/>
              <p:cNvSpPr/>
              <p:nvPr/>
            </p:nvSpPr>
            <p:spPr>
              <a:xfrm>
                <a:off x="6477000" y="2702492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2" name="Rectangle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2702492"/>
                <a:ext cx="335348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Rectangle 202"/>
          <p:cNvSpPr/>
          <p:nvPr/>
        </p:nvSpPr>
        <p:spPr>
          <a:xfrm>
            <a:off x="6681157" y="2702492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1440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5792527" y="2990074"/>
            <a:ext cx="10743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43.20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5562600" y="299007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397941" y="3227241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1440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5831590" y="1936601"/>
            <a:ext cx="1134429" cy="22962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782588" y="1885268"/>
            <a:ext cx="1250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1,483.2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352640" y="331818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79" name="Rounded Rectangle 178"/>
          <p:cNvSpPr/>
          <p:nvPr/>
        </p:nvSpPr>
        <p:spPr>
          <a:xfrm>
            <a:off x="5633695" y="3313141"/>
            <a:ext cx="1874800" cy="472413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562190" y="3294408"/>
            <a:ext cx="203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 would have to pay Rs.43.20 extra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00468" y="1280099"/>
            <a:ext cx="9372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6%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250272" y="2705100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53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189425" y="3237455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 flipV="1">
            <a:off x="3689947" y="3659963"/>
            <a:ext cx="329778" cy="42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4522845" y="3757813"/>
            <a:ext cx="174356" cy="62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3669215" y="3389278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24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4392031" y="3778134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292" y="937798"/>
            <a:ext cx="1540308" cy="3305918"/>
          </a:xfrm>
          <a:prstGeom prst="rect">
            <a:avLst/>
          </a:prstGeom>
        </p:spPr>
      </p:pic>
      <p:sp>
        <p:nvSpPr>
          <p:cNvPr id="194" name="TextBox 193"/>
          <p:cNvSpPr txBox="1"/>
          <p:nvPr/>
        </p:nvSpPr>
        <p:spPr>
          <a:xfrm>
            <a:off x="7828477" y="1251238"/>
            <a:ext cx="799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67416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7575570" y="1251238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7814450" y="1464893"/>
            <a:ext cx="33597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7680105" y="1460978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7801075" y="1496034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7800869" y="1721810"/>
            <a:ext cx="3317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7935650" y="172181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7801338" y="1921253"/>
            <a:ext cx="42188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15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7673369" y="1896812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776803" y="1952165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7934954" y="2163327"/>
            <a:ext cx="2934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079584" y="2163327"/>
            <a:ext cx="3022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7955497" y="2345283"/>
            <a:ext cx="4580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20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7715517" y="233903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7855522" y="2377182"/>
            <a:ext cx="8292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8074434" y="2556604"/>
            <a:ext cx="4514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8214140" y="255660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8077776" y="2747547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40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7937266" y="2740087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8137174" y="2784867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8201874" y="2971136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grpSp>
        <p:nvGrpSpPr>
          <p:cNvPr id="234" name="Group 233"/>
          <p:cNvGrpSpPr/>
          <p:nvPr/>
        </p:nvGrpSpPr>
        <p:grpSpPr>
          <a:xfrm>
            <a:off x="7673186" y="1293253"/>
            <a:ext cx="1025374" cy="219030"/>
            <a:chOff x="1600200" y="3321325"/>
            <a:chExt cx="374346" cy="164825"/>
          </a:xfrm>
        </p:grpSpPr>
        <p:sp>
          <p:nvSpPr>
            <p:cNvPr id="235" name="Right Bracket 234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36" name="Straight Connector 235"/>
            <p:cNvCxnSpPr>
              <a:stCxn id="235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/>
          <p:cNvSpPr txBox="1"/>
          <p:nvPr/>
        </p:nvSpPr>
        <p:spPr>
          <a:xfrm>
            <a:off x="8342048" y="297113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8203475" y="3162079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15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8054498" y="3154619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8254406" y="3199399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8319106" y="3388407"/>
            <a:ext cx="315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452116" y="338840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8326022" y="3579350"/>
            <a:ext cx="44502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10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8176717" y="3571890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8376626" y="3616670"/>
            <a:ext cx="5750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8441325" y="3808421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52" name="Rounded Rectangle 251"/>
          <p:cNvSpPr/>
          <p:nvPr/>
        </p:nvSpPr>
        <p:spPr>
          <a:xfrm>
            <a:off x="7816972" y="1079185"/>
            <a:ext cx="902817" cy="194183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738726" y="102126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866638" y="102126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8004884" y="102126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8134260" y="102126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8261540" y="102126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8381869" y="102126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8456231" y="1021266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3553879" y="129037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3793053" y="129037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4622710" y="1082544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50" name="Group 63"/>
          <p:cNvGrpSpPr/>
          <p:nvPr/>
        </p:nvGrpSpPr>
        <p:grpSpPr>
          <a:xfrm>
            <a:off x="4125067" y="1182651"/>
            <a:ext cx="602919" cy="523220"/>
            <a:chOff x="7474281" y="2126446"/>
            <a:chExt cx="602919" cy="523220"/>
          </a:xfrm>
        </p:grpSpPr>
        <p:sp>
          <p:nvSpPr>
            <p:cNvPr id="251" name="Rectangle 250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0" name="Straight Connector 259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1" name="Left Bracket 260"/>
          <p:cNvSpPr/>
          <p:nvPr/>
        </p:nvSpPr>
        <p:spPr>
          <a:xfrm>
            <a:off x="3850578" y="121407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Left Bracket 261"/>
          <p:cNvSpPr/>
          <p:nvPr/>
        </p:nvSpPr>
        <p:spPr>
          <a:xfrm flipH="1">
            <a:off x="4599369" y="121407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Left Bracket 262"/>
          <p:cNvSpPr/>
          <p:nvPr/>
        </p:nvSpPr>
        <p:spPr>
          <a:xfrm>
            <a:off x="4197041" y="2357016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64" name="Left Bracket 263"/>
          <p:cNvSpPr/>
          <p:nvPr/>
        </p:nvSpPr>
        <p:spPr>
          <a:xfrm flipH="1">
            <a:off x="4959041" y="2357016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2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00"/>
                            </p:stCondLst>
                            <p:childTnLst>
                              <p:par>
                                <p:cTn id="2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500"/>
                            </p:stCondLst>
                            <p:childTnLst>
                              <p:par>
                                <p:cTn id="5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500"/>
                            </p:stCondLst>
                            <p:childTnLst>
                              <p:par>
                                <p:cTn id="6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500"/>
                            </p:stCondLst>
                            <p:childTnLst>
                              <p:par>
                                <p:cTn id="6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00"/>
                            </p:stCondLst>
                            <p:childTnLst>
                              <p:par>
                                <p:cTn id="6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9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4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4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9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4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9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4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9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4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4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4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9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0" fill="hold">
                      <p:stCondLst>
                        <p:cond delay="indefinite"/>
                      </p:stCondLst>
                      <p:childTnLst>
                        <p:par>
                          <p:cTn id="811" fill="hold">
                            <p:stCondLst>
                              <p:cond delay="0"/>
                            </p:stCondLst>
                            <p:childTnLst>
                              <p:par>
                                <p:cTn id="8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4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5" fill="hold">
                      <p:stCondLst>
                        <p:cond delay="indefinite"/>
                      </p:stCondLst>
                      <p:childTnLst>
                        <p:par>
                          <p:cTn id="816" fill="hold">
                            <p:stCondLst>
                              <p:cond delay="0"/>
                            </p:stCondLst>
                            <p:childTnLst>
                              <p:par>
                                <p:cTn id="8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9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>
                      <p:stCondLst>
                        <p:cond delay="indefinite"/>
                      </p:stCondLst>
                      <p:childTnLst>
                        <p:par>
                          <p:cTn id="821" fill="hold">
                            <p:stCondLst>
                              <p:cond delay="0"/>
                            </p:stCondLst>
                            <p:childTnLst>
                              <p:par>
                                <p:cTn id="8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4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9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0" fill="hold">
                      <p:stCondLst>
                        <p:cond delay="indefinite"/>
                      </p:stCondLst>
                      <p:childTnLst>
                        <p:par>
                          <p:cTn id="831" fill="hold">
                            <p:stCondLst>
                              <p:cond delay="0"/>
                            </p:stCondLst>
                            <p:childTnLst>
                              <p:par>
                                <p:cTn id="8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5" fill="hold">
                      <p:stCondLst>
                        <p:cond delay="indefinite"/>
                      </p:stCondLst>
                      <p:childTnLst>
                        <p:par>
                          <p:cTn id="836" fill="hold">
                            <p:stCondLst>
                              <p:cond delay="0"/>
                            </p:stCondLst>
                            <p:childTnLst>
                              <p:par>
                                <p:cTn id="8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9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0" fill="hold">
                      <p:stCondLst>
                        <p:cond delay="indefinite"/>
                      </p:stCondLst>
                      <p:childTnLst>
                        <p:par>
                          <p:cTn id="841" fill="hold">
                            <p:stCondLst>
                              <p:cond delay="0"/>
                            </p:stCondLst>
                            <p:childTnLst>
                              <p:par>
                                <p:cTn id="8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4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5" fill="hold">
                      <p:stCondLst>
                        <p:cond delay="indefinite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9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9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0" fill="hold">
                      <p:stCondLst>
                        <p:cond delay="indefinite"/>
                      </p:stCondLst>
                      <p:childTnLst>
                        <p:par>
                          <p:cTn id="861" fill="hold">
                            <p:stCondLst>
                              <p:cond delay="0"/>
                            </p:stCondLst>
                            <p:childTnLst>
                              <p:par>
                                <p:cTn id="8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4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5" fill="hold">
                      <p:stCondLst>
                        <p:cond delay="indefinite"/>
                      </p:stCondLst>
                      <p:childTnLst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9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0" fill="hold">
                      <p:stCondLst>
                        <p:cond delay="indefinite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5" fill="hold">
                      <p:stCondLst>
                        <p:cond delay="indefinite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9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0" fill="hold">
                      <p:stCondLst>
                        <p:cond delay="indefinite"/>
                      </p:stCondLst>
                      <p:childTnLst>
                        <p:par>
                          <p:cTn id="881" fill="hold">
                            <p:stCondLst>
                              <p:cond delay="0"/>
                            </p:stCondLst>
                            <p:childTnLst>
                              <p:par>
                                <p:cTn id="8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4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9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0" fill="hold">
                      <p:stCondLst>
                        <p:cond delay="indefinite"/>
                      </p:stCondLst>
                      <p:childTnLst>
                        <p:par>
                          <p:cTn id="901" fill="hold">
                            <p:stCondLst>
                              <p:cond delay="0"/>
                            </p:stCondLst>
                            <p:childTnLst>
                              <p:par>
                                <p:cTn id="9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4" fill="hold">
                      <p:stCondLst>
                        <p:cond delay="indefinite"/>
                      </p:stCondLst>
                      <p:childTnLst>
                        <p:par>
                          <p:cTn id="905" fill="hold">
                            <p:stCondLst>
                              <p:cond delay="0"/>
                            </p:stCondLst>
                            <p:childTnLst>
                              <p:par>
                                <p:cTn id="9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4" fill="hold">
                      <p:stCondLst>
                        <p:cond delay="indefinite"/>
                      </p:stCondLst>
                      <p:childTnLst>
                        <p:par>
                          <p:cTn id="915" fill="hold">
                            <p:stCondLst>
                              <p:cond delay="0"/>
                            </p:stCondLst>
                            <p:childTnLst>
                              <p:par>
                                <p:cTn id="9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0" fill="hold">
                      <p:stCondLst>
                        <p:cond delay="indefinite"/>
                      </p:stCondLst>
                      <p:childTnLst>
                        <p:par>
                          <p:cTn id="1001" fill="hold">
                            <p:stCondLst>
                              <p:cond delay="0"/>
                            </p:stCondLst>
                            <p:childTnLst>
                              <p:par>
                                <p:cTn id="10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5" fill="hold">
                      <p:stCondLst>
                        <p:cond delay="indefinite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0" fill="hold">
                      <p:stCondLst>
                        <p:cond delay="indefinite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5" fill="hold">
                      <p:stCondLst>
                        <p:cond delay="indefinite"/>
                      </p:stCondLst>
                      <p:childTnLst>
                        <p:par>
                          <p:cTn id="1016" fill="hold">
                            <p:stCondLst>
                              <p:cond delay="0"/>
                            </p:stCondLst>
                            <p:childTnLst>
                              <p:par>
                                <p:cTn id="10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0" fill="hold">
                      <p:stCondLst>
                        <p:cond delay="indefinite"/>
                      </p:stCondLst>
                      <p:childTnLst>
                        <p:par>
                          <p:cTn id="1021" fill="hold">
                            <p:stCondLst>
                              <p:cond delay="0"/>
                            </p:stCondLst>
                            <p:childTnLst>
                              <p:par>
                                <p:cTn id="10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8" fill="hold">
                      <p:stCondLst>
                        <p:cond delay="indefinite"/>
                      </p:stCondLst>
                      <p:childTnLst>
                        <p:par>
                          <p:cTn id="1029" fill="hold">
                            <p:stCondLst>
                              <p:cond delay="0"/>
                            </p:stCondLst>
                            <p:childTnLst>
                              <p:par>
                                <p:cTn id="10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3" fill="hold">
                      <p:stCondLst>
                        <p:cond delay="indefinite"/>
                      </p:stCondLst>
                      <p:childTnLst>
                        <p:par>
                          <p:cTn id="1034" fill="hold">
                            <p:stCondLst>
                              <p:cond delay="0"/>
                            </p:stCondLst>
                            <p:childTnLst>
                              <p:par>
                                <p:cTn id="10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2" fill="hold">
                      <p:stCondLst>
                        <p:cond delay="indefinite"/>
                      </p:stCondLst>
                      <p:childTnLst>
                        <p:par>
                          <p:cTn id="1043" fill="hold">
                            <p:stCondLst>
                              <p:cond delay="0"/>
                            </p:stCondLst>
                            <p:childTnLst>
                              <p:par>
                                <p:cTn id="1044" presetID="5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4" fill="hold">
                      <p:stCondLst>
                        <p:cond delay="indefinite"/>
                      </p:stCondLst>
                      <p:childTnLst>
                        <p:par>
                          <p:cTn id="1055" fill="hold">
                            <p:stCondLst>
                              <p:cond delay="0"/>
                            </p:stCondLst>
                            <p:childTnLst>
                              <p:par>
                                <p:cTn id="10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9" fill="hold">
                      <p:stCondLst>
                        <p:cond delay="indefinite"/>
                      </p:stCondLst>
                      <p:childTnLst>
                        <p:par>
                          <p:cTn id="1060" fill="hold">
                            <p:stCondLst>
                              <p:cond delay="0"/>
                            </p:stCondLst>
                            <p:childTnLst>
                              <p:par>
                                <p:cTn id="10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8" fill="hold">
                      <p:stCondLst>
                        <p:cond delay="indefinite"/>
                      </p:stCondLst>
                      <p:childTnLst>
                        <p:par>
                          <p:cTn id="1069" fill="hold">
                            <p:stCondLst>
                              <p:cond delay="0"/>
                            </p:stCondLst>
                            <p:childTnLst>
                              <p:par>
                                <p:cTn id="10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3" fill="hold">
                      <p:stCondLst>
                        <p:cond delay="indefinite"/>
                      </p:stCondLst>
                      <p:childTnLst>
                        <p:par>
                          <p:cTn id="1074" fill="hold">
                            <p:stCondLst>
                              <p:cond delay="0"/>
                            </p:stCondLst>
                            <p:childTnLst>
                              <p:par>
                                <p:cTn id="10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8" fill="hold">
                      <p:stCondLst>
                        <p:cond delay="indefinite"/>
                      </p:stCondLst>
                      <p:childTnLst>
                        <p:par>
                          <p:cTn id="1079" fill="hold">
                            <p:stCondLst>
                              <p:cond delay="0"/>
                            </p:stCondLst>
                            <p:childTnLst>
                              <p:par>
                                <p:cTn id="10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3" fill="hold">
                      <p:stCondLst>
                        <p:cond delay="indefinite"/>
                      </p:stCondLst>
                      <p:childTnLst>
                        <p:par>
                          <p:cTn id="1084" fill="hold">
                            <p:stCondLst>
                              <p:cond delay="0"/>
                            </p:stCondLst>
                            <p:childTnLst>
                              <p:par>
                                <p:cTn id="10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8" fill="hold">
                      <p:stCondLst>
                        <p:cond delay="indefinite"/>
                      </p:stCondLst>
                      <p:childTnLst>
                        <p:par>
                          <p:cTn id="1089" fill="hold">
                            <p:stCondLst>
                              <p:cond delay="0"/>
                            </p:stCondLst>
                            <p:childTnLst>
                              <p:par>
                                <p:cTn id="10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6" fill="hold">
                      <p:stCondLst>
                        <p:cond delay="indefinite"/>
                      </p:stCondLst>
                      <p:childTnLst>
                        <p:par>
                          <p:cTn id="1097" fill="hold">
                            <p:stCondLst>
                              <p:cond delay="0"/>
                            </p:stCondLst>
                            <p:childTnLst>
                              <p:par>
                                <p:cTn id="10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1" fill="hold">
                      <p:stCondLst>
                        <p:cond delay="indefinite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0" fill="hold">
                      <p:stCondLst>
                        <p:cond delay="indefinite"/>
                      </p:stCondLst>
                      <p:childTnLst>
                        <p:par>
                          <p:cTn id="1111" fill="hold">
                            <p:stCondLst>
                              <p:cond delay="0"/>
                            </p:stCondLst>
                            <p:childTnLst>
                              <p:par>
                                <p:cTn id="1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8" fill="hold">
                      <p:stCondLst>
                        <p:cond delay="indefinite"/>
                      </p:stCondLst>
                      <p:childTnLst>
                        <p:par>
                          <p:cTn id="1119" fill="hold">
                            <p:stCondLst>
                              <p:cond delay="0"/>
                            </p:stCondLst>
                            <p:childTnLst>
                              <p:par>
                                <p:cTn id="1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3" fill="hold">
                      <p:stCondLst>
                        <p:cond delay="indefinite"/>
                      </p:stCondLst>
                      <p:childTnLst>
                        <p:par>
                          <p:cTn id="1124" fill="hold">
                            <p:stCondLst>
                              <p:cond delay="0"/>
                            </p:stCondLst>
                            <p:childTnLst>
                              <p:par>
                                <p:cTn id="1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9" fill="hold">
                      <p:stCondLst>
                        <p:cond delay="indefinite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4" fill="hold">
                      <p:stCondLst>
                        <p:cond delay="indefinite"/>
                      </p:stCondLst>
                      <p:childTnLst>
                        <p:par>
                          <p:cTn id="1135" fill="hold">
                            <p:stCondLst>
                              <p:cond delay="0"/>
                            </p:stCondLst>
                            <p:childTnLst>
                              <p:par>
                                <p:cTn id="1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9" fill="hold">
                      <p:stCondLst>
                        <p:cond delay="indefinite"/>
                      </p:stCondLst>
                      <p:childTnLst>
                        <p:par>
                          <p:cTn id="1140" fill="hold">
                            <p:stCondLst>
                              <p:cond delay="0"/>
                            </p:stCondLst>
                            <p:childTnLst>
                              <p:par>
                                <p:cTn id="1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3" fill="hold">
                      <p:stCondLst>
                        <p:cond delay="indefinite"/>
                      </p:stCondLst>
                      <p:childTnLst>
                        <p:par>
                          <p:cTn id="1144" fill="hold">
                            <p:stCondLst>
                              <p:cond delay="0"/>
                            </p:stCondLst>
                            <p:childTnLst>
                              <p:par>
                                <p:cTn id="1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8" fill="hold">
                      <p:stCondLst>
                        <p:cond delay="indefinite"/>
                      </p:stCondLst>
                      <p:childTnLst>
                        <p:par>
                          <p:cTn id="1149" fill="hold">
                            <p:stCondLst>
                              <p:cond delay="0"/>
                            </p:stCondLst>
                            <p:childTnLst>
                              <p:par>
                                <p:cTn id="11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 animBg="1"/>
      <p:bldP spid="2" grpId="1" animBg="1"/>
      <p:bldP spid="2" grpId="2" animBg="1"/>
      <p:bldP spid="2" grpId="3" animBg="1"/>
      <p:bldP spid="3" grpId="0" animBg="1"/>
      <p:bldP spid="3" grpId="1" animBg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7" grpId="0"/>
      <p:bldP spid="22" grpId="0"/>
      <p:bldP spid="23" grpId="0"/>
      <p:bldP spid="24" grpId="0"/>
      <p:bldP spid="26" grpId="0"/>
      <p:bldP spid="27" grpId="0"/>
      <p:bldP spid="28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1" grpId="0"/>
      <p:bldP spid="62" grpId="0"/>
      <p:bldP spid="66" grpId="0" animBg="1"/>
      <p:bldP spid="66" grpId="1" animBg="1"/>
      <p:bldP spid="67" grpId="0" animBg="1"/>
      <p:bldP spid="67" grpId="1" animBg="1"/>
      <p:bldP spid="49" grpId="0"/>
      <p:bldP spid="69" grpId="0" animBg="1"/>
      <p:bldP spid="69" grpId="1" animBg="1"/>
      <p:bldP spid="71" grpId="0" animBg="1"/>
      <p:bldP spid="71" grpId="1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1" grpId="0"/>
      <p:bldP spid="82" grpId="0"/>
      <p:bldP spid="91" grpId="0"/>
      <p:bldP spid="92" grpId="0"/>
      <p:bldP spid="94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8" grpId="0"/>
      <p:bldP spid="136" grpId="0"/>
      <p:bldP spid="137" grpId="0"/>
      <p:bldP spid="141" grpId="0"/>
      <p:bldP spid="142" grpId="0"/>
      <p:bldP spid="143" grpId="0"/>
      <p:bldP spid="144" grpId="0"/>
      <p:bldP spid="146" grpId="0"/>
      <p:bldP spid="147" grpId="0" animBg="1"/>
      <p:bldP spid="148" grpId="0" animBg="1"/>
      <p:bldP spid="149" grpId="0"/>
      <p:bldP spid="150" grpId="0"/>
      <p:bldP spid="151" grpId="0"/>
      <p:bldP spid="152" grpId="0"/>
      <p:bldP spid="153" grpId="0"/>
      <p:bldP spid="155" grpId="0"/>
      <p:bldP spid="156" grpId="0"/>
      <p:bldP spid="157" grpId="0" animBg="1"/>
      <p:bldP spid="158" grpId="0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/>
      <p:bldP spid="169" grpId="0"/>
      <p:bldP spid="171" grpId="0"/>
      <p:bldP spid="174" grpId="0" animBg="1"/>
      <p:bldP spid="174" grpId="1" animBg="1"/>
      <p:bldP spid="175" grpId="0"/>
      <p:bldP spid="176" grpId="0"/>
      <p:bldP spid="181" grpId="0"/>
      <p:bldP spid="5" grpId="0"/>
      <p:bldP spid="186" grpId="0"/>
      <p:bldP spid="187" grpId="0"/>
      <p:bldP spid="189" grpId="0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93" grpId="0"/>
      <p:bldP spid="96" grpId="0"/>
      <p:bldP spid="97" grpId="0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60" grpId="0"/>
      <p:bldP spid="208" grpId="0" animBg="1"/>
      <p:bldP spid="208" grpId="1" animBg="1"/>
      <p:bldP spid="107" grpId="0"/>
      <p:bldP spid="177" grpId="0"/>
      <p:bldP spid="179" grpId="0" animBg="1"/>
      <p:bldP spid="209" grpId="0"/>
      <p:bldP spid="29" grpId="0"/>
      <p:bldP spid="206" grpId="0"/>
      <p:bldP spid="207" grpId="0"/>
      <p:bldP spid="212" grpId="0"/>
      <p:bldP spid="213" grpId="0"/>
      <p:bldP spid="194" grpId="0"/>
      <p:bldP spid="194" grpId="1"/>
      <p:bldP spid="214" grpId="0"/>
      <p:bldP spid="214" grpId="1"/>
      <p:bldP spid="215" grpId="0"/>
      <p:bldP spid="215" grpId="1"/>
      <p:bldP spid="216" grpId="0"/>
      <p:bldP spid="216" grpId="1"/>
      <p:bldP spid="217" grpId="0"/>
      <p:bldP spid="217" grpId="1"/>
      <p:bldP spid="218" grpId="0"/>
      <p:bldP spid="218" grpId="1"/>
      <p:bldP spid="219" grpId="0"/>
      <p:bldP spid="219" grpId="1"/>
      <p:bldP spid="220" grpId="0"/>
      <p:bldP spid="220" grpId="1"/>
      <p:bldP spid="221" grpId="0"/>
      <p:bldP spid="221" grpId="1"/>
      <p:bldP spid="222" grpId="0"/>
      <p:bldP spid="222" grpId="1"/>
      <p:bldP spid="223" grpId="0"/>
      <p:bldP spid="223" grpId="1"/>
      <p:bldP spid="224" grpId="0"/>
      <p:bldP spid="224" grpId="1"/>
      <p:bldP spid="225" grpId="0"/>
      <p:bldP spid="225" grpId="1"/>
      <p:bldP spid="226" grpId="0"/>
      <p:bldP spid="226" grpId="1"/>
      <p:bldP spid="227" grpId="0"/>
      <p:bldP spid="227" grpId="1"/>
      <p:bldP spid="228" grpId="0"/>
      <p:bldP spid="228" grpId="1"/>
      <p:bldP spid="229" grpId="0"/>
      <p:bldP spid="229" grpId="1"/>
      <p:bldP spid="230" grpId="0"/>
      <p:bldP spid="230" grpId="1"/>
      <p:bldP spid="231" grpId="0"/>
      <p:bldP spid="231" grpId="1"/>
      <p:bldP spid="232" grpId="0"/>
      <p:bldP spid="232" grpId="1"/>
      <p:bldP spid="233" grpId="0"/>
      <p:bldP spid="233" grpId="1"/>
      <p:bldP spid="237" grpId="0"/>
      <p:bldP spid="237" grpId="1"/>
      <p:bldP spid="238" grpId="0"/>
      <p:bldP spid="238" grpId="1"/>
      <p:bldP spid="239" grpId="0"/>
      <p:bldP spid="239" grpId="1"/>
      <p:bldP spid="240" grpId="0"/>
      <p:bldP spid="240" grpId="1"/>
      <p:bldP spid="241" grpId="0"/>
      <p:bldP spid="241" grpId="1"/>
      <p:bldP spid="242" grpId="0"/>
      <p:bldP spid="242" grpId="1"/>
      <p:bldP spid="243" grpId="0"/>
      <p:bldP spid="243" grpId="1"/>
      <p:bldP spid="244" grpId="0"/>
      <p:bldP spid="244" grpId="1"/>
      <p:bldP spid="245" grpId="0"/>
      <p:bldP spid="245" grpId="1"/>
      <p:bldP spid="246" grpId="0"/>
      <p:bldP spid="246" grpId="1"/>
      <p:bldP spid="252" grpId="0" animBg="1"/>
      <p:bldP spid="252" grpId="1" animBg="1"/>
      <p:bldP spid="252" grpId="2" animBg="1"/>
      <p:bldP spid="253" grpId="0"/>
      <p:bldP spid="253" grpId="1"/>
      <p:bldP spid="254" grpId="0"/>
      <p:bldP spid="254" grpId="1"/>
      <p:bldP spid="255" grpId="0"/>
      <p:bldP spid="255" grpId="1"/>
      <p:bldP spid="256" grpId="0"/>
      <p:bldP spid="256" grpId="1"/>
      <p:bldP spid="257" grpId="0"/>
      <p:bldP spid="257" grpId="1"/>
      <p:bldP spid="258" grpId="0"/>
      <p:bldP spid="258" grpId="1"/>
      <p:bldP spid="259" grpId="0"/>
      <p:bldP spid="259" grpId="1"/>
      <p:bldP spid="247" grpId="0"/>
      <p:bldP spid="248" grpId="0"/>
      <p:bldP spid="249" grpId="0"/>
      <p:bldP spid="261" grpId="0" animBg="1"/>
      <p:bldP spid="262" grpId="0" animBg="1"/>
      <p:bldP spid="263" grpId="0" animBg="1"/>
      <p:bldP spid="26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19763" y="1222313"/>
            <a:ext cx="6928382" cy="3635437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38974" y="1144046"/>
            <a:ext cx="622780" cy="374571"/>
            <a:chOff x="463684" y="1185737"/>
            <a:chExt cx="622780" cy="374571"/>
          </a:xfrm>
        </p:grpSpPr>
        <p:sp>
          <p:nvSpPr>
            <p:cNvPr id="41" name="TextBox 40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4244" y="277643"/>
            <a:ext cx="6989290" cy="918957"/>
            <a:chOff x="1240361" y="1896431"/>
            <a:chExt cx="6989290" cy="918957"/>
          </a:xfrm>
        </p:grpSpPr>
        <p:sp>
          <p:nvSpPr>
            <p:cNvPr id="44" name="Rounded Rectangle 43"/>
            <p:cNvSpPr/>
            <p:nvPr/>
          </p:nvSpPr>
          <p:spPr>
            <a:xfrm>
              <a:off x="1584779" y="1896431"/>
              <a:ext cx="6644872" cy="91895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40361" y="2162517"/>
              <a:ext cx="422279" cy="422279"/>
              <a:chOff x="1240361" y="2162517"/>
              <a:chExt cx="422279" cy="42227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40361" y="216251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279034" y="220119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76183" y="2186943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2" name="Rounded Rectangle 1"/>
          <p:cNvSpPr/>
          <p:nvPr/>
        </p:nvSpPr>
        <p:spPr>
          <a:xfrm>
            <a:off x="2420866" y="1748143"/>
            <a:ext cx="211578" cy="22911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3889" y="1246430"/>
            <a:ext cx="1055866" cy="23506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0326" y="1201196"/>
            <a:ext cx="30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7841" y="120119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4285" y="1464146"/>
            <a:ext cx="42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 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841" y="146414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0468" y="1714377"/>
            <a:ext cx="1069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6 months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8419" y="1714377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7841" y="1714377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32775" y="244474"/>
            <a:ext cx="3079179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783055" y="257175"/>
            <a:ext cx="3624383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158755" y="674944"/>
            <a:ext cx="1561010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523268" y="2062214"/>
            <a:ext cx="169545" cy="17877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420474" y="1490233"/>
            <a:ext cx="361913" cy="2332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137934" y="2151382"/>
            <a:ext cx="22623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425680" y="2259873"/>
            <a:ext cx="207722" cy="2465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86484" y="2223020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97841" y="2223020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608634" y="3475259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554062" y="3475259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08634" y="4012477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898940" y="4012477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63600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397277" y="4012477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150105" y="401247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41" name="Rectangle 140"/>
          <p:cNvSpPr/>
          <p:nvPr/>
        </p:nvSpPr>
        <p:spPr>
          <a:xfrm>
            <a:off x="1097841" y="2763305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1286873" y="276330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60000</a:t>
            </a:r>
            <a:endParaRPr lang="en-US" sz="1400" dirty="0"/>
          </a:p>
        </p:txBody>
      </p:sp>
      <p:sp>
        <p:nvSpPr>
          <p:cNvPr id="143" name="Rectangle 142"/>
          <p:cNvSpPr/>
          <p:nvPr/>
        </p:nvSpPr>
        <p:spPr>
          <a:xfrm>
            <a:off x="1981526" y="277312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293193" y="294777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2400294" y="2984645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2751095" y="261473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100" dirty="0"/>
          </a:p>
        </p:txBody>
      </p:sp>
      <p:sp>
        <p:nvSpPr>
          <p:cNvPr id="147" name="Left Bracket 146"/>
          <p:cNvSpPr/>
          <p:nvPr/>
        </p:nvSpPr>
        <p:spPr>
          <a:xfrm>
            <a:off x="2032734" y="275843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8" name="Left Bracket 147"/>
          <p:cNvSpPr/>
          <p:nvPr/>
        </p:nvSpPr>
        <p:spPr>
          <a:xfrm flipH="1">
            <a:off x="2746108" y="275843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425761" y="272357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144785" y="281806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097841" y="4000927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1326489" y="4000927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60000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1969172" y="415587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2079296" y="4187209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1954304" y="3918320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106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304" y="3918320"/>
                <a:ext cx="598241" cy="307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2404070" y="385542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100" dirty="0"/>
          </a:p>
        </p:txBody>
      </p:sp>
      <p:sp>
        <p:nvSpPr>
          <p:cNvPr id="157" name="Left Bracket 156"/>
          <p:cNvSpPr/>
          <p:nvPr/>
        </p:nvSpPr>
        <p:spPr>
          <a:xfrm>
            <a:off x="2025663" y="3991175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Left Bracket 157"/>
          <p:cNvSpPr/>
          <p:nvPr/>
        </p:nvSpPr>
        <p:spPr>
          <a:xfrm flipH="1">
            <a:off x="2422655" y="3991175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/>
          <p:cNvGrpSpPr/>
          <p:nvPr/>
        </p:nvGrpSpPr>
        <p:grpSpPr>
          <a:xfrm>
            <a:off x="1982548" y="2994245"/>
            <a:ext cx="290464" cy="284693"/>
            <a:chOff x="58842" y="4054338"/>
            <a:chExt cx="290464" cy="284693"/>
          </a:xfrm>
        </p:grpSpPr>
        <p:cxnSp>
          <p:nvCxnSpPr>
            <p:cNvPr id="160" name="Straight Connector 15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62" name="Straight Connector 161"/>
          <p:cNvCxnSpPr/>
          <p:nvPr/>
        </p:nvCxnSpPr>
        <p:spPr>
          <a:xfrm>
            <a:off x="2148059" y="2912524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2182949" y="2902963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2169587" y="3106852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2279345" y="301888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2196556" y="2921328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2252181" y="312966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097841" y="3336731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304692" y="3355781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60000</a:t>
            </a:r>
            <a:endParaRPr lang="en-US" sz="1400" dirty="0"/>
          </a:p>
        </p:txBody>
      </p:sp>
      <p:cxnSp>
        <p:nvCxnSpPr>
          <p:cNvPr id="170" name="Straight Connector 169"/>
          <p:cNvCxnSpPr/>
          <p:nvPr/>
        </p:nvCxnSpPr>
        <p:spPr>
          <a:xfrm>
            <a:off x="2083321" y="3593789"/>
            <a:ext cx="7407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2213801" y="353802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2075325" y="3404239"/>
            <a:ext cx="733884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006145" y="334575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400756" y="3345756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+ 6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 flipV="1">
            <a:off x="2096369" y="4047892"/>
            <a:ext cx="329778" cy="42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2085949" y="4275234"/>
            <a:ext cx="339771" cy="69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799217" y="327787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1300468" y="1201196"/>
            <a:ext cx="149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latin typeface="Bookman Old Style" panose="02050604050505020204" pitchFamily="18" charset="0"/>
                <a:cs typeface="Arial" pitchFamily="34" charset="0"/>
              </a:rPr>
              <a:t>Rs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. 60,000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4069482" y="3370070"/>
            <a:ext cx="445022" cy="19817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4888096" y="3392522"/>
            <a:ext cx="259902" cy="22017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908352" y="3475259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60000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4774976" y="3365389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976" y="3365389"/>
                <a:ext cx="482824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Straight Connector 181"/>
          <p:cNvCxnSpPr/>
          <p:nvPr/>
        </p:nvCxnSpPr>
        <p:spPr>
          <a:xfrm flipV="1">
            <a:off x="4461737" y="3598714"/>
            <a:ext cx="12714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5019224" y="3726871"/>
            <a:ext cx="109343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321488" y="1464146"/>
            <a:ext cx="1056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12%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075637" y="3797085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53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014790" y="4329440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 flipV="1">
            <a:off x="3957940" y="3613960"/>
            <a:ext cx="482829" cy="42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4860468" y="3711810"/>
            <a:ext cx="174356" cy="62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4006838" y="3333750"/>
            <a:ext cx="5870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1200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4729654" y="3732131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2209800" y="1464146"/>
            <a:ext cx="3386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= 6% </a:t>
            </a:r>
            <a:r>
              <a:rPr lang="en-US" sz="1400" b="1" dirty="0" err="1">
                <a:latin typeface="Bookman Old Style" panose="02050604050505020204" pitchFamily="18" charset="0"/>
                <a:cs typeface="Arial" pitchFamily="34" charset="0"/>
              </a:rPr>
              <a:t>p.a</a:t>
            </a:r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 (compounded half yearly)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2209800" y="1714377"/>
            <a:ext cx="396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= 1 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half-year </a:t>
            </a:r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(compounded half yearly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)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850455" y="472635"/>
            <a:ext cx="2450993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7012" y="273049"/>
            <a:ext cx="66111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Vasudevan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invested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60,000 at an interest rate of 12% per annum  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compounded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half yearly. What amount would he get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 after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6 months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?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(ii) after 1 year?</a:t>
            </a:r>
          </a:p>
          <a:p>
            <a:pPr marL="400050" lvl="0" indent="-400050">
              <a:buAutoNum type="romanLcParenBoth"/>
              <a:tabLst>
                <a:tab pos="231775" algn="ctr"/>
                <a:tab pos="573088" algn="l"/>
              </a:tabLst>
            </a:pP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16" name="Straight Connector 215"/>
          <p:cNvCxnSpPr/>
          <p:nvPr/>
        </p:nvCxnSpPr>
        <p:spPr>
          <a:xfrm>
            <a:off x="3089313" y="3267075"/>
            <a:ext cx="0" cy="15966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3150105" y="439615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18" name="Rounded Rectangle 217"/>
          <p:cNvSpPr/>
          <p:nvPr/>
        </p:nvSpPr>
        <p:spPr>
          <a:xfrm>
            <a:off x="3431160" y="4333959"/>
            <a:ext cx="3122040" cy="472413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3359655" y="4315226"/>
            <a:ext cx="326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Vasudevan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would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get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63,600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after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months.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Left Bracket 104"/>
          <p:cNvSpPr/>
          <p:nvPr/>
        </p:nvSpPr>
        <p:spPr>
          <a:xfrm>
            <a:off x="2037975" y="3340550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06" name="Left Bracket 105"/>
          <p:cNvSpPr/>
          <p:nvPr/>
        </p:nvSpPr>
        <p:spPr>
          <a:xfrm flipH="1">
            <a:off x="2798548" y="3340550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391754" y="222884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630928" y="222884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460585" y="2021014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0" name="Group 63"/>
          <p:cNvGrpSpPr/>
          <p:nvPr/>
        </p:nvGrpSpPr>
        <p:grpSpPr>
          <a:xfrm>
            <a:off x="1962942" y="2121121"/>
            <a:ext cx="602919" cy="523220"/>
            <a:chOff x="7474281" y="2126446"/>
            <a:chExt cx="602919" cy="523220"/>
          </a:xfrm>
        </p:grpSpPr>
        <p:sp>
          <p:nvSpPr>
            <p:cNvPr id="111" name="Rectangle 110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Left Bracket 112"/>
          <p:cNvSpPr/>
          <p:nvPr/>
        </p:nvSpPr>
        <p:spPr>
          <a:xfrm>
            <a:off x="1688453" y="215254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Left Bracket 113"/>
          <p:cNvSpPr/>
          <p:nvPr/>
        </p:nvSpPr>
        <p:spPr>
          <a:xfrm flipH="1">
            <a:off x="2437244" y="215254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500"/>
                            </p:stCondLst>
                            <p:childTnLst>
                              <p:par>
                                <p:cTn id="3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500"/>
                            </p:stCondLst>
                            <p:childTnLst>
                              <p:par>
                                <p:cTn id="3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00"/>
                            </p:stCondLst>
                            <p:childTnLst>
                              <p:par>
                                <p:cTn id="4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500"/>
                            </p:stCondLst>
                            <p:childTnLst>
                              <p:par>
                                <p:cTn id="4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2" animBg="1"/>
      <p:bldP spid="2" grpId="3" animBg="1"/>
      <p:bldP spid="4" grpId="2" animBg="1"/>
      <p:bldP spid="4" grpId="3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1" grpId="0"/>
      <p:bldP spid="82" grpId="0"/>
      <p:bldP spid="91" grpId="0"/>
      <p:bldP spid="94" grpId="0"/>
      <p:bldP spid="99" grpId="0"/>
      <p:bldP spid="100" grpId="0"/>
      <p:bldP spid="136" grpId="0"/>
      <p:bldP spid="137" grpId="0"/>
      <p:bldP spid="141" grpId="0"/>
      <p:bldP spid="142" grpId="0"/>
      <p:bldP spid="143" grpId="0"/>
      <p:bldP spid="144" grpId="0"/>
      <p:bldP spid="146" grpId="0"/>
      <p:bldP spid="147" grpId="0" animBg="1"/>
      <p:bldP spid="148" grpId="0" animBg="1"/>
      <p:bldP spid="149" grpId="0"/>
      <p:bldP spid="150" grpId="0"/>
      <p:bldP spid="151" grpId="0"/>
      <p:bldP spid="152" grpId="0"/>
      <p:bldP spid="153" grpId="0"/>
      <p:bldP spid="155" grpId="0"/>
      <p:bldP spid="156" grpId="0"/>
      <p:bldP spid="157" grpId="0" animBg="1"/>
      <p:bldP spid="158" grpId="0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/>
      <p:bldP spid="169" grpId="0"/>
      <p:bldP spid="171" grpId="0"/>
      <p:bldP spid="174" grpId="0" animBg="1"/>
      <p:bldP spid="174" grpId="1" animBg="1"/>
      <p:bldP spid="175" grpId="0"/>
      <p:bldP spid="176" grpId="0"/>
      <p:bldP spid="181" grpId="0"/>
      <p:bldP spid="5" grpId="0"/>
      <p:bldP spid="190" grpId="0" animBg="1"/>
      <p:bldP spid="190" grpId="1" animBg="1"/>
      <p:bldP spid="191" grpId="0" animBg="1"/>
      <p:bldP spid="191" grpId="1" animBg="1"/>
      <p:bldP spid="93" grpId="0"/>
      <p:bldP spid="96" grpId="0"/>
      <p:bldP spid="29" grpId="0"/>
      <p:bldP spid="206" grpId="0"/>
      <p:bldP spid="207" grpId="0"/>
      <p:bldP spid="212" grpId="0"/>
      <p:bldP spid="213" grpId="0"/>
      <p:bldP spid="193" grpId="0"/>
      <p:bldP spid="214" grpId="0"/>
      <p:bldP spid="215" grpId="0" animBg="1"/>
      <p:bldP spid="215" grpId="1" animBg="1"/>
      <p:bldP spid="49" grpId="0"/>
      <p:bldP spid="217" grpId="0"/>
      <p:bldP spid="218" grpId="0" animBg="1"/>
      <p:bldP spid="219" grpId="0"/>
      <p:bldP spid="105" grpId="0" animBg="1"/>
      <p:bldP spid="106" grpId="0" animBg="1"/>
      <p:bldP spid="107" grpId="0"/>
      <p:bldP spid="108" grpId="0"/>
      <p:bldP spid="109" grpId="0"/>
      <p:bldP spid="113" grpId="0" animBg="1"/>
      <p:bldP spid="1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19763" y="1222313"/>
            <a:ext cx="6928382" cy="3635437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38974" y="1144046"/>
            <a:ext cx="622780" cy="374571"/>
            <a:chOff x="463684" y="1185737"/>
            <a:chExt cx="622780" cy="374571"/>
          </a:xfrm>
        </p:grpSpPr>
        <p:sp>
          <p:nvSpPr>
            <p:cNvPr id="41" name="TextBox 40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4244" y="277643"/>
            <a:ext cx="6989290" cy="918957"/>
            <a:chOff x="1240361" y="1896431"/>
            <a:chExt cx="6989290" cy="918957"/>
          </a:xfrm>
        </p:grpSpPr>
        <p:sp>
          <p:nvSpPr>
            <p:cNvPr id="44" name="Rounded Rectangle 43"/>
            <p:cNvSpPr/>
            <p:nvPr/>
          </p:nvSpPr>
          <p:spPr>
            <a:xfrm>
              <a:off x="1584779" y="1896431"/>
              <a:ext cx="6644872" cy="91895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40361" y="2162517"/>
              <a:ext cx="422279" cy="422279"/>
              <a:chOff x="1240361" y="2162517"/>
              <a:chExt cx="422279" cy="422279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40361" y="216251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279034" y="220119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76183" y="2186943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2" name="Rounded Rectangle 1"/>
          <p:cNvSpPr/>
          <p:nvPr/>
        </p:nvSpPr>
        <p:spPr>
          <a:xfrm>
            <a:off x="2135522" y="1748143"/>
            <a:ext cx="211578" cy="22911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363889" y="1246430"/>
            <a:ext cx="1055866" cy="23506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0326" y="1201196"/>
            <a:ext cx="302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7841" y="120119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4285" y="1482235"/>
            <a:ext cx="42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 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841" y="1482235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0468" y="1714377"/>
            <a:ext cx="1069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 year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8419" y="1714377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7841" y="1714377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158755" y="871678"/>
            <a:ext cx="1561010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517925" y="2076124"/>
            <a:ext cx="169545" cy="17351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420474" y="1490233"/>
            <a:ext cx="361913" cy="2332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155353" y="2151382"/>
            <a:ext cx="22623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425680" y="2259873"/>
            <a:ext cx="207722" cy="2465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886484" y="2223020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97841" y="2223020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608634" y="3475259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554062" y="3475259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08634" y="3992599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898940" y="3992599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67,416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397277" y="3992599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150105" y="399259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41" name="Rectangle 140"/>
          <p:cNvSpPr/>
          <p:nvPr/>
        </p:nvSpPr>
        <p:spPr>
          <a:xfrm>
            <a:off x="1097841" y="2763305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1299751" y="276330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60000</a:t>
            </a:r>
            <a:endParaRPr lang="en-US" sz="1400" dirty="0"/>
          </a:p>
        </p:txBody>
      </p:sp>
      <p:sp>
        <p:nvSpPr>
          <p:cNvPr id="143" name="Rectangle 142"/>
          <p:cNvSpPr/>
          <p:nvPr/>
        </p:nvSpPr>
        <p:spPr>
          <a:xfrm>
            <a:off x="1981526" y="277105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293193" y="294777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2400294" y="2984645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2751095" y="261473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47" name="Left Bracket 146"/>
          <p:cNvSpPr/>
          <p:nvPr/>
        </p:nvSpPr>
        <p:spPr>
          <a:xfrm>
            <a:off x="2032734" y="275843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8" name="Left Bracket 147"/>
          <p:cNvSpPr/>
          <p:nvPr/>
        </p:nvSpPr>
        <p:spPr>
          <a:xfrm flipH="1">
            <a:off x="2746108" y="275843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425761" y="272357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144785" y="281806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097841" y="4000927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1299751" y="4000927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60000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1962448" y="415587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2072572" y="4187209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1947580" y="3918320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106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80" y="3918320"/>
                <a:ext cx="598241" cy="307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2397346" y="385542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57" name="Left Bracket 156"/>
          <p:cNvSpPr/>
          <p:nvPr/>
        </p:nvSpPr>
        <p:spPr>
          <a:xfrm>
            <a:off x="2018939" y="3991175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Left Bracket 157"/>
          <p:cNvSpPr/>
          <p:nvPr/>
        </p:nvSpPr>
        <p:spPr>
          <a:xfrm flipH="1">
            <a:off x="2415931" y="3991175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/>
          <p:cNvGrpSpPr/>
          <p:nvPr/>
        </p:nvGrpSpPr>
        <p:grpSpPr>
          <a:xfrm>
            <a:off x="1982548" y="2992174"/>
            <a:ext cx="290464" cy="284693"/>
            <a:chOff x="58842" y="4054338"/>
            <a:chExt cx="290464" cy="284693"/>
          </a:xfrm>
        </p:grpSpPr>
        <p:cxnSp>
          <p:nvCxnSpPr>
            <p:cNvPr id="160" name="Straight Connector 15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62" name="Straight Connector 161"/>
          <p:cNvCxnSpPr/>
          <p:nvPr/>
        </p:nvCxnSpPr>
        <p:spPr>
          <a:xfrm>
            <a:off x="2148059" y="2912524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2182949" y="2902963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2169587" y="3106852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/>
          <p:cNvSpPr/>
          <p:nvPr/>
        </p:nvSpPr>
        <p:spPr>
          <a:xfrm>
            <a:off x="2279345" y="301888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2196556" y="2921328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2252181" y="312966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1097841" y="3336731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299751" y="3355781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60000</a:t>
            </a:r>
            <a:endParaRPr lang="en-US" sz="1400" dirty="0"/>
          </a:p>
        </p:txBody>
      </p:sp>
      <p:cxnSp>
        <p:nvCxnSpPr>
          <p:cNvPr id="170" name="Straight Connector 169"/>
          <p:cNvCxnSpPr/>
          <p:nvPr/>
        </p:nvCxnSpPr>
        <p:spPr>
          <a:xfrm>
            <a:off x="2076597" y="3593789"/>
            <a:ext cx="7407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2207077" y="353802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2068601" y="3404239"/>
            <a:ext cx="733884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999421" y="334575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394032" y="3345756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+ 6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 flipV="1">
            <a:off x="2089645" y="4047892"/>
            <a:ext cx="329778" cy="42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2079225" y="4275234"/>
            <a:ext cx="339771" cy="69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>
            <a:off x="2792493" y="324425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1300468" y="1201196"/>
            <a:ext cx="149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latin typeface="Bookman Old Style" panose="02050604050505020204" pitchFamily="18" charset="0"/>
                <a:cs typeface="Arial" pitchFamily="34" charset="0"/>
              </a:rPr>
              <a:t>Rs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. 60,000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3991273" y="3219226"/>
            <a:ext cx="265541" cy="180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4888096" y="3392522"/>
            <a:ext cx="259902" cy="22017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908352" y="3475259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60000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4774976" y="3365389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976" y="3365389"/>
                <a:ext cx="482824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Straight Connector 181"/>
          <p:cNvCxnSpPr/>
          <p:nvPr/>
        </p:nvCxnSpPr>
        <p:spPr>
          <a:xfrm flipV="1">
            <a:off x="4461737" y="3598714"/>
            <a:ext cx="12714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5019224" y="3726871"/>
            <a:ext cx="109343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321488" y="1446056"/>
            <a:ext cx="10562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12%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068913" y="3797085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53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2008066" y="4329440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 flipV="1">
            <a:off x="3975042" y="3613960"/>
            <a:ext cx="362756" cy="427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4860468" y="3711810"/>
            <a:ext cx="174356" cy="62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4006838" y="3333750"/>
            <a:ext cx="488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120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4729654" y="3732131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2209800" y="1446056"/>
            <a:ext cx="3386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= 6% </a:t>
            </a:r>
            <a:r>
              <a:rPr lang="en-US" sz="1400" b="1" dirty="0" err="1">
                <a:latin typeface="Bookman Old Style" panose="02050604050505020204" pitchFamily="18" charset="0"/>
                <a:cs typeface="Arial" pitchFamily="34" charset="0"/>
              </a:rPr>
              <a:t>p.a</a:t>
            </a:r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 (compounded half yearly)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924456" y="1714377"/>
            <a:ext cx="3942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= 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 half-years </a:t>
            </a:r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(compounded half yearly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)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7012" y="273049"/>
            <a:ext cx="66111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Vasudevan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invested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60,000 at an interest rate of 12% per annum  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compounded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half yearly. What amount would he get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 after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6 months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?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(ii) after 1 year?</a:t>
            </a:r>
          </a:p>
          <a:p>
            <a:pPr marL="400050" lvl="0" indent="-400050">
              <a:buAutoNum type="romanLcParenBoth"/>
              <a:tabLst>
                <a:tab pos="231775" algn="ctr"/>
                <a:tab pos="573088" algn="l"/>
              </a:tabLst>
            </a:pP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16" name="Straight Connector 215"/>
          <p:cNvCxnSpPr/>
          <p:nvPr/>
        </p:nvCxnSpPr>
        <p:spPr>
          <a:xfrm>
            <a:off x="3082589" y="2835517"/>
            <a:ext cx="0" cy="201168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3150105" y="437627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18" name="Rounded Rectangle 217"/>
          <p:cNvSpPr/>
          <p:nvPr/>
        </p:nvSpPr>
        <p:spPr>
          <a:xfrm>
            <a:off x="3431160" y="4314081"/>
            <a:ext cx="3122040" cy="472413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3359655" y="4295348"/>
            <a:ext cx="326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Vasudevan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would get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67,416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after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year.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4347203" y="3593944"/>
            <a:ext cx="12714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4100700" y="3434438"/>
            <a:ext cx="272544" cy="38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937470" y="3175172"/>
            <a:ext cx="488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24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5466748" y="3384474"/>
            <a:ext cx="311855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166528" y="3475259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5387442" y="3365389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442" y="3365389"/>
                <a:ext cx="482824" cy="503279"/>
              </a:xfrm>
              <a:prstGeom prst="rect">
                <a:avLst/>
              </a:prstGeom>
              <a:blipFill rotWithShape="1"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/>
          <p:cNvCxnSpPr/>
          <p:nvPr/>
        </p:nvCxnSpPr>
        <p:spPr>
          <a:xfrm flipV="1">
            <a:off x="5637897" y="3730529"/>
            <a:ext cx="109343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5487782" y="3719751"/>
            <a:ext cx="158505" cy="57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344828" y="3728782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388534" y="223371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627708" y="2233719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457365" y="2025890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7" name="Group 63"/>
          <p:cNvGrpSpPr/>
          <p:nvPr/>
        </p:nvGrpSpPr>
        <p:grpSpPr>
          <a:xfrm>
            <a:off x="1959722" y="2125997"/>
            <a:ext cx="602919" cy="523220"/>
            <a:chOff x="7474281" y="2126446"/>
            <a:chExt cx="602919" cy="523220"/>
          </a:xfrm>
        </p:grpSpPr>
        <p:sp>
          <p:nvSpPr>
            <p:cNvPr id="118" name="Rectangle 117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Left Bracket 119"/>
          <p:cNvSpPr/>
          <p:nvPr/>
        </p:nvSpPr>
        <p:spPr>
          <a:xfrm>
            <a:off x="1685233" y="2157422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 Bracket 120"/>
          <p:cNvSpPr/>
          <p:nvPr/>
        </p:nvSpPr>
        <p:spPr>
          <a:xfrm flipH="1">
            <a:off x="2427585" y="2157422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Left Bracket 121"/>
          <p:cNvSpPr/>
          <p:nvPr/>
        </p:nvSpPr>
        <p:spPr>
          <a:xfrm>
            <a:off x="2023693" y="3356400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23" name="Left Bracket 122"/>
          <p:cNvSpPr/>
          <p:nvPr/>
        </p:nvSpPr>
        <p:spPr>
          <a:xfrm flipH="1">
            <a:off x="2769262" y="3356400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621592" y="286451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3813122" y="2864518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60000</a:t>
            </a:r>
            <a:endParaRPr lang="en-US" sz="1400" dirty="0"/>
          </a:p>
        </p:txBody>
      </p:sp>
      <p:sp>
        <p:nvSpPr>
          <p:cNvPr id="126" name="TextBox 125"/>
          <p:cNvSpPr txBox="1"/>
          <p:nvPr/>
        </p:nvSpPr>
        <p:spPr>
          <a:xfrm>
            <a:off x="4562268" y="30194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>
            <a:off x="4650451" y="3050800"/>
            <a:ext cx="266050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4562268" y="2781911"/>
                <a:ext cx="4796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53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268" y="2781911"/>
                <a:ext cx="479618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Rectangle 128"/>
          <p:cNvSpPr/>
          <p:nvPr/>
        </p:nvSpPr>
        <p:spPr>
          <a:xfrm>
            <a:off x="4914008" y="2735947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130" name="Left Bracket 129"/>
          <p:cNvSpPr/>
          <p:nvPr/>
        </p:nvSpPr>
        <p:spPr>
          <a:xfrm>
            <a:off x="4582613" y="2854766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Left Bracket 130"/>
          <p:cNvSpPr/>
          <p:nvPr/>
        </p:nvSpPr>
        <p:spPr>
          <a:xfrm flipH="1">
            <a:off x="4909095" y="2854766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8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500"/>
                            </p:stCondLst>
                            <p:childTnLst>
                              <p:par>
                                <p:cTn id="3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500"/>
                            </p:stCondLst>
                            <p:childTnLst>
                              <p:par>
                                <p:cTn id="4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500"/>
                            </p:stCondLst>
                            <p:childTnLst>
                              <p:par>
                                <p:cTn id="4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500"/>
                            </p:stCondLst>
                            <p:childTnLst>
                              <p:par>
                                <p:cTn id="4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500"/>
                            </p:stCondLst>
                            <p:childTnLst>
                              <p:par>
                                <p:cTn id="4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10" grpId="0"/>
      <p:bldP spid="11" grpId="0"/>
      <p:bldP spid="12" grpId="0"/>
      <p:bldP spid="34" grpId="0" animBg="1"/>
      <p:bldP spid="34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1" grpId="0"/>
      <p:bldP spid="82" grpId="0"/>
      <p:bldP spid="91" grpId="0"/>
      <p:bldP spid="94" grpId="0"/>
      <p:bldP spid="99" grpId="0"/>
      <p:bldP spid="100" grpId="0"/>
      <p:bldP spid="136" grpId="0"/>
      <p:bldP spid="137" grpId="0"/>
      <p:bldP spid="141" grpId="0"/>
      <p:bldP spid="142" grpId="0"/>
      <p:bldP spid="143" grpId="0"/>
      <p:bldP spid="144" grpId="0"/>
      <p:bldP spid="146" grpId="0"/>
      <p:bldP spid="147" grpId="0" animBg="1"/>
      <p:bldP spid="148" grpId="0" animBg="1"/>
      <p:bldP spid="149" grpId="0"/>
      <p:bldP spid="150" grpId="0"/>
      <p:bldP spid="151" grpId="0"/>
      <p:bldP spid="152" grpId="0"/>
      <p:bldP spid="153" grpId="0"/>
      <p:bldP spid="155" grpId="0"/>
      <p:bldP spid="156" grpId="0"/>
      <p:bldP spid="157" grpId="0" animBg="1"/>
      <p:bldP spid="158" grpId="0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/>
      <p:bldP spid="169" grpId="0"/>
      <p:bldP spid="171" grpId="0"/>
      <p:bldP spid="174" grpId="0" animBg="1"/>
      <p:bldP spid="174" grpId="1" animBg="1"/>
      <p:bldP spid="175" grpId="0"/>
      <p:bldP spid="176" grpId="0"/>
      <p:bldP spid="181" grpId="0"/>
      <p:bldP spid="190" grpId="0" animBg="1"/>
      <p:bldP spid="190" grpId="1" animBg="1"/>
      <p:bldP spid="191" grpId="0" animBg="1"/>
      <p:bldP spid="191" grpId="1" animBg="1"/>
      <p:bldP spid="93" grpId="0"/>
      <p:bldP spid="96" grpId="0"/>
      <p:bldP spid="206" grpId="0"/>
      <p:bldP spid="207" grpId="0"/>
      <p:bldP spid="212" grpId="0"/>
      <p:bldP spid="213" grpId="0"/>
      <p:bldP spid="214" grpId="0"/>
      <p:bldP spid="217" grpId="0"/>
      <p:bldP spid="218" grpId="0" animBg="1"/>
      <p:bldP spid="219" grpId="0"/>
      <p:bldP spid="111" grpId="0"/>
      <p:bldP spid="113" grpId="0" animBg="1"/>
      <p:bldP spid="113" grpId="1" animBg="1"/>
      <p:bldP spid="105" grpId="0"/>
      <p:bldP spid="106" grpId="0"/>
      <p:bldP spid="112" grpId="0"/>
      <p:bldP spid="114" grpId="0"/>
      <p:bldP spid="115" grpId="0"/>
      <p:bldP spid="116" grpId="0"/>
      <p:bldP spid="120" grpId="0" animBg="1"/>
      <p:bldP spid="121" grpId="0" animBg="1"/>
      <p:bldP spid="122" grpId="0" animBg="1"/>
      <p:bldP spid="123" grpId="0" animBg="1"/>
      <p:bldP spid="124" grpId="0"/>
      <p:bldP spid="125" grpId="0"/>
      <p:bldP spid="126" grpId="0"/>
      <p:bldP spid="128" grpId="0"/>
      <p:bldP spid="129" grpId="0"/>
      <p:bldP spid="130" grpId="0" animBg="1"/>
      <p:bldP spid="13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>
          <a:xfrm>
            <a:off x="530932" y="1519528"/>
            <a:ext cx="8090839" cy="333614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449484" y="1441260"/>
            <a:ext cx="622780" cy="374571"/>
            <a:chOff x="463684" y="1185737"/>
            <a:chExt cx="622780" cy="374571"/>
          </a:xfrm>
        </p:grpSpPr>
        <p:sp>
          <p:nvSpPr>
            <p:cNvPr id="123" name="TextBox 12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454244" y="259652"/>
            <a:ext cx="7013356" cy="1214332"/>
            <a:chOff x="1240361" y="2170539"/>
            <a:chExt cx="7013356" cy="1214332"/>
          </a:xfrm>
        </p:grpSpPr>
        <p:sp>
          <p:nvSpPr>
            <p:cNvPr id="160" name="Rounded Rectangle 159"/>
            <p:cNvSpPr/>
            <p:nvPr/>
          </p:nvSpPr>
          <p:spPr>
            <a:xfrm>
              <a:off x="1584778" y="2170539"/>
              <a:ext cx="6668939" cy="121433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1240361" y="2572934"/>
              <a:ext cx="422279" cy="422279"/>
              <a:chOff x="1240361" y="2572934"/>
              <a:chExt cx="422279" cy="422279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1240361" y="257293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279034" y="261160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1276183" y="2597360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77" name="Rounded Rectangle 76"/>
          <p:cNvSpPr/>
          <p:nvPr/>
        </p:nvSpPr>
        <p:spPr>
          <a:xfrm>
            <a:off x="854869" y="665642"/>
            <a:ext cx="1572602" cy="451466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973047" y="217762"/>
            <a:ext cx="2456111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840151" y="218763"/>
            <a:ext cx="4248302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856733" y="425614"/>
            <a:ext cx="1655606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1122868" y="992570"/>
            <a:ext cx="2244121" cy="363663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837012" y="222512"/>
                <a:ext cx="6611132" cy="130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Arif </a:t>
                </a:r>
                <a:r>
                  <a:rPr lang="en-US" sz="14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took a loan of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Rs</a:t>
                </a:r>
                <a:r>
                  <a:rPr lang="en-US" sz="14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. 80,000 from a bank. If the rate of interest is 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10% per </a:t>
                </a:r>
                <a:r>
                  <a:rPr lang="en-US" sz="14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annum, find the difference in amounts he would be  paying after 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dirty="0">
                            <a:solidFill>
                              <a:schemeClr val="tx1"/>
                            </a:solidFill>
                            <a:latin typeface="Bookman Old Style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dirty="0">
                            <a:solidFill>
                              <a:schemeClr val="tx1"/>
                            </a:solidFill>
                            <a:latin typeface="Bookman Old Style" pitchFamily="18" charset="0"/>
                            <a:ea typeface="Cambria Math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 years if the interest is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400" b="1" dirty="0" err="1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)  compounded annually</a:t>
                </a:r>
              </a:p>
              <a:p>
                <a:pPr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>
                    <a:latin typeface="Bookman Old Style" pitchFamily="18" charset="0"/>
                    <a:ea typeface="Cambria Math" pitchFamily="18" charset="0"/>
                  </a:rPr>
                  <a:t>(ii) compounded half </a:t>
                </a:r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yearly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12" y="222512"/>
                <a:ext cx="6611132" cy="1304909"/>
              </a:xfrm>
              <a:prstGeom prst="rect">
                <a:avLst/>
              </a:prstGeom>
              <a:blipFill rotWithShape="1">
                <a:blip r:embed="rId13"/>
                <a:stretch>
                  <a:fillRect l="-184" t="-467" r="-276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ounded Rectangle 201"/>
          <p:cNvSpPr/>
          <p:nvPr/>
        </p:nvSpPr>
        <p:spPr>
          <a:xfrm>
            <a:off x="2263392" y="2239021"/>
            <a:ext cx="195029" cy="23371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2297693" y="1899696"/>
            <a:ext cx="471371" cy="24499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2297358" y="1598771"/>
            <a:ext cx="1066425" cy="22911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179437" y="2705928"/>
            <a:ext cx="245868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2535003" y="2589805"/>
            <a:ext cx="224807" cy="18668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1398646" y="2791706"/>
            <a:ext cx="249760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903672" y="2747418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1144067" y="274741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1388205" y="276318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1664279" y="2763188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2508069" y="2533737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55" name="Group 63"/>
          <p:cNvGrpSpPr/>
          <p:nvPr/>
        </p:nvGrpSpPr>
        <p:grpSpPr>
          <a:xfrm>
            <a:off x="1996293" y="2655466"/>
            <a:ext cx="602919" cy="523220"/>
            <a:chOff x="7474281" y="2126446"/>
            <a:chExt cx="602919" cy="523220"/>
          </a:xfrm>
        </p:grpSpPr>
        <p:sp>
          <p:nvSpPr>
            <p:cNvPr id="256" name="Rectangle 255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57" name="Straight Connector 256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Rectangle 257"/>
          <p:cNvSpPr/>
          <p:nvPr/>
        </p:nvSpPr>
        <p:spPr>
          <a:xfrm>
            <a:off x="1148166" y="329297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1339696" y="3292979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80000</a:t>
            </a:r>
            <a:endParaRPr lang="en-US" sz="1400" dirty="0"/>
          </a:p>
        </p:txBody>
      </p:sp>
      <p:sp>
        <p:nvSpPr>
          <p:cNvPr id="260" name="Rectangle 259"/>
          <p:cNvSpPr/>
          <p:nvPr/>
        </p:nvSpPr>
        <p:spPr>
          <a:xfrm>
            <a:off x="2034349" y="334808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2346016" y="347744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2" name="Straight Connector 261"/>
          <p:cNvCxnSpPr/>
          <p:nvPr/>
        </p:nvCxnSpPr>
        <p:spPr>
          <a:xfrm>
            <a:off x="2453117" y="3514319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/>
          <p:cNvSpPr/>
          <p:nvPr/>
        </p:nvSpPr>
        <p:spPr>
          <a:xfrm>
            <a:off x="2803918" y="314440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100" dirty="0"/>
          </a:p>
        </p:txBody>
      </p:sp>
      <p:sp>
        <p:nvSpPr>
          <p:cNvPr id="264" name="Left Bracket 263"/>
          <p:cNvSpPr/>
          <p:nvPr/>
        </p:nvSpPr>
        <p:spPr>
          <a:xfrm>
            <a:off x="2085557" y="3288113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65" name="Left Bracket 264"/>
          <p:cNvSpPr/>
          <p:nvPr/>
        </p:nvSpPr>
        <p:spPr>
          <a:xfrm flipH="1">
            <a:off x="2798931" y="3288113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2397940" y="325325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2967479" y="3371040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3453329" y="350166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9" name="Straight Connector 268"/>
          <p:cNvCxnSpPr/>
          <p:nvPr/>
        </p:nvCxnSpPr>
        <p:spPr>
          <a:xfrm>
            <a:off x="3412540" y="3538537"/>
            <a:ext cx="666100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Left Bracket 269"/>
          <p:cNvSpPr/>
          <p:nvPr/>
        </p:nvSpPr>
        <p:spPr>
          <a:xfrm>
            <a:off x="3050691" y="3251345"/>
            <a:ext cx="68587" cy="48533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71" name="Left Bracket 270"/>
          <p:cNvSpPr/>
          <p:nvPr/>
        </p:nvSpPr>
        <p:spPr>
          <a:xfrm flipH="1">
            <a:off x="4058823" y="3251345"/>
            <a:ext cx="68587" cy="48533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3308910" y="326705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3787752" y="3109945"/>
            <a:ext cx="311380" cy="505170"/>
            <a:chOff x="4549124" y="4235266"/>
            <a:chExt cx="311380" cy="505170"/>
          </a:xfrm>
        </p:grpSpPr>
        <p:sp>
          <p:nvSpPr>
            <p:cNvPr id="274" name="TextBox 273"/>
            <p:cNvSpPr txBox="1"/>
            <p:nvPr/>
          </p:nvSpPr>
          <p:spPr>
            <a:xfrm flipH="1">
              <a:off x="4557216" y="4432659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75" name="Straight Connector 274"/>
            <p:cNvCxnSpPr/>
            <p:nvPr/>
          </p:nvCxnSpPr>
          <p:spPr>
            <a:xfrm flipH="1">
              <a:off x="4633787" y="4486564"/>
              <a:ext cx="169410" cy="2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Rectangle 275"/>
            <p:cNvSpPr/>
            <p:nvPr/>
          </p:nvSpPr>
          <p:spPr>
            <a:xfrm flipH="1">
              <a:off x="4549124" y="4235266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1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277" name="Rectangle 276"/>
          <p:cNvSpPr/>
          <p:nvPr/>
        </p:nvSpPr>
        <p:spPr>
          <a:xfrm>
            <a:off x="3595098" y="3267058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2197608" y="334773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1135556" y="392278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1327086" y="392278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80000</a:t>
            </a:r>
            <a:endParaRPr lang="en-US" sz="1400" dirty="0"/>
          </a:p>
        </p:txBody>
      </p:sp>
      <p:sp>
        <p:nvSpPr>
          <p:cNvPr id="281" name="Rectangle 280"/>
          <p:cNvSpPr/>
          <p:nvPr/>
        </p:nvSpPr>
        <p:spPr>
          <a:xfrm>
            <a:off x="2021739" y="394475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2333406" y="410725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83" name="Straight Connector 282"/>
          <p:cNvCxnSpPr/>
          <p:nvPr/>
        </p:nvCxnSpPr>
        <p:spPr>
          <a:xfrm>
            <a:off x="2440507" y="4144122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Left Bracket 284"/>
          <p:cNvSpPr/>
          <p:nvPr/>
        </p:nvSpPr>
        <p:spPr>
          <a:xfrm>
            <a:off x="2072947" y="3917916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86" name="Left Bracket 285"/>
          <p:cNvSpPr/>
          <p:nvPr/>
        </p:nvSpPr>
        <p:spPr>
          <a:xfrm flipH="1">
            <a:off x="2786321" y="3917916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87" name="Rectangle 286"/>
          <p:cNvSpPr/>
          <p:nvPr/>
        </p:nvSpPr>
        <p:spPr>
          <a:xfrm>
            <a:off x="2385330" y="3883056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2977248" y="396306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3300203" y="413146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0" name="Straight Connector 289"/>
          <p:cNvCxnSpPr/>
          <p:nvPr/>
        </p:nvCxnSpPr>
        <p:spPr>
          <a:xfrm>
            <a:off x="3398770" y="4168340"/>
            <a:ext cx="38738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Left Bracket 290"/>
          <p:cNvSpPr/>
          <p:nvPr/>
        </p:nvSpPr>
        <p:spPr>
          <a:xfrm>
            <a:off x="3038081" y="3954000"/>
            <a:ext cx="68587" cy="401101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92" name="Left Bracket 291"/>
          <p:cNvSpPr/>
          <p:nvPr/>
        </p:nvSpPr>
        <p:spPr>
          <a:xfrm flipH="1">
            <a:off x="3749168" y="3954000"/>
            <a:ext cx="68587" cy="401101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93" name="Rectangle 292"/>
          <p:cNvSpPr/>
          <p:nvPr/>
        </p:nvSpPr>
        <p:spPr>
          <a:xfrm>
            <a:off x="3422828" y="390454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2184998" y="397754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4899518" y="239093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5091048" y="2390936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80000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dirty="0"/>
          </a:p>
        </p:txBody>
      </p:sp>
      <p:sp>
        <p:nvSpPr>
          <p:cNvPr id="297" name="TextBox 296"/>
          <p:cNvSpPr txBox="1"/>
          <p:nvPr/>
        </p:nvSpPr>
        <p:spPr>
          <a:xfrm>
            <a:off x="5950592" y="254588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8" name="Straight Connector 297"/>
          <p:cNvCxnSpPr/>
          <p:nvPr/>
        </p:nvCxnSpPr>
        <p:spPr>
          <a:xfrm>
            <a:off x="6060716" y="2577218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3" name="Group 302"/>
          <p:cNvGrpSpPr/>
          <p:nvPr/>
        </p:nvGrpSpPr>
        <p:grpSpPr>
          <a:xfrm>
            <a:off x="2022761" y="4165872"/>
            <a:ext cx="290464" cy="284693"/>
            <a:chOff x="58842" y="4054338"/>
            <a:chExt cx="290464" cy="284693"/>
          </a:xfrm>
        </p:grpSpPr>
        <p:cxnSp>
          <p:nvCxnSpPr>
            <p:cNvPr id="304" name="Straight Connector 303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TextBox 304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06" name="Straight Connector 305"/>
          <p:cNvCxnSpPr/>
          <p:nvPr/>
        </p:nvCxnSpPr>
        <p:spPr>
          <a:xfrm>
            <a:off x="2188272" y="4072001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2223162" y="4062440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/>
        </p:nvCxnSpPr>
        <p:spPr>
          <a:xfrm>
            <a:off x="2209800" y="4266329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Oval 308"/>
          <p:cNvSpPr/>
          <p:nvPr/>
        </p:nvSpPr>
        <p:spPr>
          <a:xfrm>
            <a:off x="2319558" y="4178363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0" name="Oval 309"/>
          <p:cNvSpPr/>
          <p:nvPr/>
        </p:nvSpPr>
        <p:spPr>
          <a:xfrm>
            <a:off x="2236769" y="4080805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1" name="Oval 310"/>
          <p:cNvSpPr/>
          <p:nvPr/>
        </p:nvSpPr>
        <p:spPr>
          <a:xfrm>
            <a:off x="2292394" y="4289141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4888302" y="1705308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069251" y="1724358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80000</a:t>
            </a:r>
            <a:endParaRPr lang="en-US" sz="1400" dirty="0"/>
          </a:p>
        </p:txBody>
      </p:sp>
      <p:cxnSp>
        <p:nvCxnSpPr>
          <p:cNvPr id="314" name="Straight Connector 313"/>
          <p:cNvCxnSpPr/>
          <p:nvPr/>
        </p:nvCxnSpPr>
        <p:spPr>
          <a:xfrm>
            <a:off x="5896095" y="1962366"/>
            <a:ext cx="8147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6079413" y="190659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7" name="Rounded Rectangle 316"/>
          <p:cNvSpPr/>
          <p:nvPr/>
        </p:nvSpPr>
        <p:spPr>
          <a:xfrm>
            <a:off x="5895211" y="1772816"/>
            <a:ext cx="823499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5820925" y="171433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6215536" y="1714333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20" name="Straight Connector 319"/>
          <p:cNvCxnSpPr/>
          <p:nvPr/>
        </p:nvCxnSpPr>
        <p:spPr>
          <a:xfrm flipV="1">
            <a:off x="3862676" y="3438021"/>
            <a:ext cx="166051" cy="56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flipV="1">
            <a:off x="3394339" y="3385395"/>
            <a:ext cx="261782" cy="6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3240993" y="3128579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FF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5</a:t>
            </a:r>
            <a:endParaRPr lang="en-US" sz="1200" b="1" dirty="0">
              <a:solidFill>
                <a:srgbClr val="0000FF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3942185" y="3336444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FF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1</a:t>
            </a:r>
            <a:endParaRPr lang="en-US" sz="1200" b="1" dirty="0">
              <a:solidFill>
                <a:srgbClr val="0000FF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24" name="Straight Connector 323"/>
          <p:cNvCxnSpPr/>
          <p:nvPr/>
        </p:nvCxnSpPr>
        <p:spPr>
          <a:xfrm flipH="1">
            <a:off x="4258432" y="1514678"/>
            <a:ext cx="0" cy="333034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ounded Rectangle 324"/>
          <p:cNvSpPr/>
          <p:nvPr/>
        </p:nvSpPr>
        <p:spPr>
          <a:xfrm>
            <a:off x="2429639" y="2150178"/>
            <a:ext cx="215772" cy="39788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3147252" y="40008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6652570" y="253292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328" name="Straight Connector 327"/>
          <p:cNvCxnSpPr/>
          <p:nvPr/>
        </p:nvCxnSpPr>
        <p:spPr>
          <a:xfrm>
            <a:off x="6762694" y="2564252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/>
              <p:cNvSpPr/>
              <p:nvPr/>
            </p:nvSpPr>
            <p:spPr>
              <a:xfrm>
                <a:off x="6637702" y="2295363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29" name="Rectangle 3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702" y="2295363"/>
                <a:ext cx="598241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2" name="Group 331"/>
          <p:cNvGrpSpPr/>
          <p:nvPr/>
        </p:nvGrpSpPr>
        <p:grpSpPr>
          <a:xfrm>
            <a:off x="2984588" y="4177133"/>
            <a:ext cx="290464" cy="284693"/>
            <a:chOff x="58842" y="4054338"/>
            <a:chExt cx="290464" cy="284693"/>
          </a:xfrm>
        </p:grpSpPr>
        <p:cxnSp>
          <p:nvCxnSpPr>
            <p:cNvPr id="333" name="Straight Connector 332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TextBox 333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35" name="Straight Connector 334"/>
          <p:cNvCxnSpPr/>
          <p:nvPr/>
        </p:nvCxnSpPr>
        <p:spPr>
          <a:xfrm>
            <a:off x="3140185" y="4059035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 flipH="1">
            <a:off x="3175075" y="4049474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>
            <a:off x="3161713" y="4253363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/>
          <p:cNvSpPr/>
          <p:nvPr/>
        </p:nvSpPr>
        <p:spPr>
          <a:xfrm>
            <a:off x="3271471" y="4165397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3188682" y="4067839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0" name="Oval 339"/>
          <p:cNvSpPr/>
          <p:nvPr/>
        </p:nvSpPr>
        <p:spPr>
          <a:xfrm>
            <a:off x="3244307" y="4276175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41" name="Straight Connector 340"/>
          <p:cNvCxnSpPr/>
          <p:nvPr/>
        </p:nvCxnSpPr>
        <p:spPr>
          <a:xfrm>
            <a:off x="6966405" y="1949400"/>
            <a:ext cx="7407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/>
          <p:cNvSpPr txBox="1"/>
          <p:nvPr/>
        </p:nvSpPr>
        <p:spPr>
          <a:xfrm>
            <a:off x="7158757" y="189363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3" name="Rounded Rectangle 342"/>
          <p:cNvSpPr/>
          <p:nvPr/>
        </p:nvSpPr>
        <p:spPr>
          <a:xfrm>
            <a:off x="6970982" y="1750653"/>
            <a:ext cx="741223" cy="19106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6900269" y="170136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7294880" y="1701367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46" name="Straight Connector 345"/>
          <p:cNvCxnSpPr/>
          <p:nvPr/>
        </p:nvCxnSpPr>
        <p:spPr bwMode="auto">
          <a:xfrm flipV="1">
            <a:off x="6288731" y="2657594"/>
            <a:ext cx="94059" cy="9167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7" name="Straight Connector 346"/>
          <p:cNvCxnSpPr/>
          <p:nvPr/>
        </p:nvCxnSpPr>
        <p:spPr bwMode="auto">
          <a:xfrm flipV="1">
            <a:off x="5656134" y="2501073"/>
            <a:ext cx="94059" cy="8334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49" name="Straight Connector 348"/>
          <p:cNvCxnSpPr/>
          <p:nvPr/>
        </p:nvCxnSpPr>
        <p:spPr>
          <a:xfrm flipV="1">
            <a:off x="6775284" y="2412655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TextBox 349"/>
          <p:cNvSpPr txBox="1"/>
          <p:nvPr/>
        </p:nvSpPr>
        <p:spPr>
          <a:xfrm>
            <a:off x="7032288" y="2614277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51" name="Straight Connector 350"/>
          <p:cNvCxnSpPr/>
          <p:nvPr/>
        </p:nvCxnSpPr>
        <p:spPr>
          <a:xfrm flipV="1">
            <a:off x="6773099" y="2658952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Rectangle 351"/>
          <p:cNvSpPr/>
          <p:nvPr/>
        </p:nvSpPr>
        <p:spPr>
          <a:xfrm>
            <a:off x="4895316" y="2886278"/>
            <a:ext cx="290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53" name="Rounded Rectangle 352"/>
          <p:cNvSpPr/>
          <p:nvPr/>
        </p:nvSpPr>
        <p:spPr>
          <a:xfrm>
            <a:off x="5251510" y="2305940"/>
            <a:ext cx="322655" cy="16637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4" name="Rounded Rectangle 353"/>
          <p:cNvSpPr/>
          <p:nvPr/>
        </p:nvSpPr>
        <p:spPr>
          <a:xfrm>
            <a:off x="6047360" y="2361506"/>
            <a:ext cx="258815" cy="202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5" name="Rounded Rectangle 354"/>
          <p:cNvSpPr/>
          <p:nvPr/>
        </p:nvSpPr>
        <p:spPr>
          <a:xfrm>
            <a:off x="6872733" y="2235843"/>
            <a:ext cx="242415" cy="16707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5106024" y="2886278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00 × 11 × 21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4900202" y="329039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=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647952" y="3290397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4298482" y="329039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390" name="Rectangle 389"/>
          <p:cNvSpPr/>
          <p:nvPr/>
        </p:nvSpPr>
        <p:spPr>
          <a:xfrm>
            <a:off x="5089597" y="3290397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92400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91" name="Left Bracket 390"/>
          <p:cNvSpPr/>
          <p:nvPr/>
        </p:nvSpPr>
        <p:spPr>
          <a:xfrm>
            <a:off x="1721804" y="2686891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Left Bracket 391"/>
          <p:cNvSpPr/>
          <p:nvPr/>
        </p:nvSpPr>
        <p:spPr>
          <a:xfrm flipH="1">
            <a:off x="2470595" y="2686891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Left Bracket 392"/>
          <p:cNvSpPr/>
          <p:nvPr/>
        </p:nvSpPr>
        <p:spPr>
          <a:xfrm>
            <a:off x="5853036" y="1741603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394" name="Left Bracket 393"/>
          <p:cNvSpPr/>
          <p:nvPr/>
        </p:nvSpPr>
        <p:spPr>
          <a:xfrm flipH="1">
            <a:off x="6678332" y="1741603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395" name="Left Bracket 394"/>
          <p:cNvSpPr/>
          <p:nvPr/>
        </p:nvSpPr>
        <p:spPr>
          <a:xfrm>
            <a:off x="6930704" y="1723116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396" name="Left Bracket 395"/>
          <p:cNvSpPr/>
          <p:nvPr/>
        </p:nvSpPr>
        <p:spPr>
          <a:xfrm flipH="1">
            <a:off x="7688421" y="1723116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90767" y="1559457"/>
            <a:ext cx="2553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Principal (P)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80,000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842117" y="2182229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N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68231" y="1866460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Rate (R) = 10%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047496" y="2114550"/>
                <a:ext cx="1114408" cy="443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Bookman Old Style" pitchFamily="18" charset="0"/>
                    <a:ea typeface="Cambria Math" pitchFamily="18" charset="0"/>
                  </a:rPr>
                  <a:t>= 1</a:t>
                </a:r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>
                    <a:latin typeface="Bookman Old Style" pitchFamily="18" charset="0"/>
                    <a:ea typeface="Cambria Math" pitchFamily="18" charset="0"/>
                  </a:rPr>
                  <a:t> year</a:t>
                </a: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496" y="2114550"/>
                <a:ext cx="1114408" cy="443135"/>
              </a:xfrm>
              <a:prstGeom prst="rect">
                <a:avLst/>
              </a:prstGeom>
              <a:blipFill rotWithShape="1">
                <a:blip r:embed="rId15"/>
                <a:stretch>
                  <a:fillRect l="-1639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0" name="Straight Connector 399"/>
          <p:cNvCxnSpPr/>
          <p:nvPr/>
        </p:nvCxnSpPr>
        <p:spPr bwMode="auto">
          <a:xfrm flipV="1">
            <a:off x="6174513" y="2647207"/>
            <a:ext cx="94059" cy="9167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1" name="Straight Connector 400"/>
          <p:cNvCxnSpPr/>
          <p:nvPr/>
        </p:nvCxnSpPr>
        <p:spPr bwMode="auto">
          <a:xfrm flipV="1">
            <a:off x="5551644" y="2500414"/>
            <a:ext cx="94059" cy="8334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2" name="Straight Connector 401"/>
          <p:cNvCxnSpPr/>
          <p:nvPr/>
        </p:nvCxnSpPr>
        <p:spPr bwMode="auto">
          <a:xfrm flipV="1">
            <a:off x="7207922" y="2701948"/>
            <a:ext cx="94059" cy="9167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08" name="TextBox 407"/>
          <p:cNvSpPr txBox="1"/>
          <p:nvPr/>
        </p:nvSpPr>
        <p:spPr>
          <a:xfrm>
            <a:off x="5181600" y="2253139"/>
            <a:ext cx="490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400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09" name="Straight Connector 408"/>
          <p:cNvCxnSpPr/>
          <p:nvPr/>
        </p:nvCxnSpPr>
        <p:spPr>
          <a:xfrm flipV="1">
            <a:off x="5183213" y="2502416"/>
            <a:ext cx="33307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TextBox 409"/>
          <p:cNvSpPr txBox="1"/>
          <p:nvPr/>
        </p:nvSpPr>
        <p:spPr>
          <a:xfrm>
            <a:off x="7037560" y="2760616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411" name="Straight Connector 410"/>
          <p:cNvCxnSpPr/>
          <p:nvPr/>
        </p:nvCxnSpPr>
        <p:spPr>
          <a:xfrm flipV="1">
            <a:off x="7078355" y="2709845"/>
            <a:ext cx="155382" cy="720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/>
              <p:cNvSpPr/>
              <p:nvPr/>
            </p:nvSpPr>
            <p:spPr>
              <a:xfrm>
                <a:off x="5935724" y="2308329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110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99" name="Rectangle 2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724" y="2308329"/>
                <a:ext cx="598241" cy="30777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" name="TextBox 347"/>
          <p:cNvSpPr txBox="1"/>
          <p:nvPr/>
        </p:nvSpPr>
        <p:spPr>
          <a:xfrm>
            <a:off x="6818117" y="2179912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03" name="Straight Connector 402"/>
          <p:cNvCxnSpPr/>
          <p:nvPr/>
        </p:nvCxnSpPr>
        <p:spPr bwMode="auto">
          <a:xfrm flipV="1">
            <a:off x="6295925" y="2426746"/>
            <a:ext cx="94059" cy="8334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12" name="Rectangle 411"/>
          <p:cNvSpPr/>
          <p:nvPr/>
        </p:nvSpPr>
        <p:spPr>
          <a:xfrm>
            <a:off x="6424490" y="2390936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6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3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4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5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8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3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500"/>
                            </p:stCondLst>
                            <p:childTnLst>
                              <p:par>
                                <p:cTn id="6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500"/>
                            </p:stCondLst>
                            <p:childTnLst>
                              <p:par>
                                <p:cTn id="6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500"/>
                            </p:stCondLst>
                            <p:childTnLst>
                              <p:par>
                                <p:cTn id="6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5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6" fill="hold">
                            <p:stCondLst>
                              <p:cond delay="500"/>
                            </p:stCondLst>
                            <p:childTnLst>
                              <p:par>
                                <p:cTn id="6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500"/>
                            </p:stCondLst>
                            <p:childTnLst>
                              <p:par>
                                <p:cTn id="7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2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77" grpId="0" animBg="1"/>
      <p:bldP spid="77" grpId="1" animBg="1"/>
      <p:bldP spid="76" grpId="0" animBg="1"/>
      <p:bldP spid="76" grpId="1" animBg="1"/>
      <p:bldP spid="75" grpId="0" animBg="1"/>
      <p:bldP spid="75" grpId="1" animBg="1"/>
      <p:bldP spid="116" grpId="0" animBg="1"/>
      <p:bldP spid="116" grpId="1" animBg="1"/>
      <p:bldP spid="144" grpId="0" animBg="1"/>
      <p:bldP spid="144" grpId="1" animBg="1"/>
      <p:bldP spid="155" grpId="0"/>
      <p:bldP spid="202" grpId="0" animBg="1"/>
      <p:bldP spid="202" grpId="1" animBg="1"/>
      <p:bldP spid="203" grpId="0" animBg="1"/>
      <p:bldP spid="203" grpId="1" animBg="1"/>
      <p:bldP spid="203" grpId="2" animBg="1"/>
      <p:bldP spid="203" grpId="3" animBg="1"/>
      <p:bldP spid="210" grpId="0" animBg="1"/>
      <p:bldP spid="210" grpId="1" animBg="1"/>
      <p:bldP spid="211" grpId="0" animBg="1"/>
      <p:bldP spid="211" grpId="1" animBg="1"/>
      <p:bldP spid="211" grpId="2" animBg="1"/>
      <p:bldP spid="211" grpId="3" animBg="1"/>
      <p:bldP spid="212" grpId="0" animBg="1"/>
      <p:bldP spid="212" grpId="1" animBg="1"/>
      <p:bldP spid="212" grpId="2" animBg="1"/>
      <p:bldP spid="212" grpId="3" animBg="1"/>
      <p:bldP spid="226" grpId="0" animBg="1"/>
      <p:bldP spid="226" grpId="1" animBg="1"/>
      <p:bldP spid="228" grpId="0"/>
      <p:bldP spid="247" grpId="0"/>
      <p:bldP spid="248" grpId="0"/>
      <p:bldP spid="249" grpId="0"/>
      <p:bldP spid="253" grpId="0"/>
      <p:bldP spid="258" grpId="0"/>
      <p:bldP spid="259" grpId="0"/>
      <p:bldP spid="260" grpId="0"/>
      <p:bldP spid="261" grpId="0"/>
      <p:bldP spid="263" grpId="0"/>
      <p:bldP spid="264" grpId="0" animBg="1"/>
      <p:bldP spid="265" grpId="0" animBg="1"/>
      <p:bldP spid="266" grpId="0"/>
      <p:bldP spid="267" grpId="0"/>
      <p:bldP spid="268" grpId="0"/>
      <p:bldP spid="270" grpId="0" animBg="1"/>
      <p:bldP spid="271" grpId="0" animBg="1"/>
      <p:bldP spid="272" grpId="0"/>
      <p:bldP spid="277" grpId="0"/>
      <p:bldP spid="278" grpId="0"/>
      <p:bldP spid="279" grpId="0"/>
      <p:bldP spid="280" grpId="0"/>
      <p:bldP spid="281" grpId="0"/>
      <p:bldP spid="282" grpId="0"/>
      <p:bldP spid="285" grpId="0" animBg="1"/>
      <p:bldP spid="286" grpId="0" animBg="1"/>
      <p:bldP spid="287" grpId="0"/>
      <p:bldP spid="288" grpId="0"/>
      <p:bldP spid="289" grpId="0"/>
      <p:bldP spid="291" grpId="0" animBg="1"/>
      <p:bldP spid="292" grpId="0" animBg="1"/>
      <p:bldP spid="293" grpId="0"/>
      <p:bldP spid="294" grpId="0"/>
      <p:bldP spid="295" grpId="0"/>
      <p:bldP spid="296" grpId="0"/>
      <p:bldP spid="297" grpId="0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/>
      <p:bldP spid="313" grpId="0"/>
      <p:bldP spid="315" grpId="0"/>
      <p:bldP spid="317" grpId="0" animBg="1"/>
      <p:bldP spid="317" grpId="1" animBg="1"/>
      <p:bldP spid="318" grpId="0"/>
      <p:bldP spid="319" grpId="0"/>
      <p:bldP spid="322" grpId="0"/>
      <p:bldP spid="323" grpId="0"/>
      <p:bldP spid="325" grpId="0" animBg="1"/>
      <p:bldP spid="325" grpId="1" animBg="1"/>
      <p:bldP spid="326" grpId="0"/>
      <p:bldP spid="327" grpId="0"/>
      <p:bldP spid="329" grpId="0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342" grpId="0"/>
      <p:bldP spid="343" grpId="0" animBg="1"/>
      <p:bldP spid="343" grpId="1" animBg="1"/>
      <p:bldP spid="344" grpId="0"/>
      <p:bldP spid="345" grpId="0"/>
      <p:bldP spid="350" grpId="0"/>
      <p:bldP spid="352" grpId="0"/>
      <p:bldP spid="353" grpId="0" animBg="1"/>
      <p:bldP spid="353" grpId="1" animBg="1"/>
      <p:bldP spid="354" grpId="0" animBg="1"/>
      <p:bldP spid="354" grpId="1" animBg="1"/>
      <p:bldP spid="355" grpId="0" animBg="1"/>
      <p:bldP spid="355" grpId="1" animBg="1"/>
      <p:bldP spid="358" grpId="0"/>
      <p:bldP spid="374" grpId="0"/>
      <p:bldP spid="375" grpId="0"/>
      <p:bldP spid="376" grpId="0"/>
      <p:bldP spid="390" grpId="0"/>
      <p:bldP spid="391" grpId="0" animBg="1"/>
      <p:bldP spid="392" grpId="0" animBg="1"/>
      <p:bldP spid="393" grpId="0" animBg="1"/>
      <p:bldP spid="394" grpId="0" animBg="1"/>
      <p:bldP spid="395" grpId="0" animBg="1"/>
      <p:bldP spid="396" grpId="0" animBg="1"/>
      <p:bldP spid="84" grpId="0"/>
      <p:bldP spid="89" grpId="0"/>
      <p:bldP spid="73" grpId="0"/>
      <p:bldP spid="78" grpId="0"/>
      <p:bldP spid="408" grpId="0"/>
      <p:bldP spid="410" grpId="0"/>
      <p:bldP spid="299" grpId="0"/>
      <p:bldP spid="348" grpId="0"/>
      <p:bldP spid="4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ounded Rectangle 167"/>
          <p:cNvSpPr/>
          <p:nvPr/>
        </p:nvSpPr>
        <p:spPr>
          <a:xfrm>
            <a:off x="519761" y="1519528"/>
            <a:ext cx="8090839" cy="333614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926916" y="1902046"/>
            <a:ext cx="376612" cy="25152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132051" y="2534086"/>
            <a:ext cx="157230" cy="18525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240635" y="2225137"/>
            <a:ext cx="188365" cy="23094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64910" y="2633686"/>
            <a:ext cx="201612" cy="22770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269595" y="1610905"/>
            <a:ext cx="1109639" cy="24903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041177" y="2737370"/>
            <a:ext cx="197641" cy="23695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90767" y="1559457"/>
            <a:ext cx="25539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Principal (P)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80,000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842117" y="2182229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N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57200" y="2703327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77946" y="2703327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68231" y="1866460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Rate (R) = 10%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449484" y="1441260"/>
            <a:ext cx="622780" cy="374571"/>
            <a:chOff x="463684" y="1185737"/>
            <a:chExt cx="622780" cy="374571"/>
          </a:xfrm>
        </p:grpSpPr>
        <p:sp>
          <p:nvSpPr>
            <p:cNvPr id="123" name="TextBox 12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454244" y="259652"/>
            <a:ext cx="7013356" cy="1214332"/>
            <a:chOff x="1240361" y="2170539"/>
            <a:chExt cx="7013356" cy="1214332"/>
          </a:xfrm>
        </p:grpSpPr>
        <p:sp>
          <p:nvSpPr>
            <p:cNvPr id="160" name="Rounded Rectangle 159"/>
            <p:cNvSpPr/>
            <p:nvPr/>
          </p:nvSpPr>
          <p:spPr>
            <a:xfrm>
              <a:off x="1584778" y="2170539"/>
              <a:ext cx="6668939" cy="121433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1240361" y="2572934"/>
              <a:ext cx="422279" cy="422279"/>
              <a:chOff x="1240361" y="2572934"/>
              <a:chExt cx="422279" cy="422279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1240361" y="257293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279034" y="261160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1276183" y="2597360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167" name="Rectangle 166"/>
          <p:cNvSpPr/>
          <p:nvPr/>
        </p:nvSpPr>
        <p:spPr>
          <a:xfrm>
            <a:off x="677946" y="3182233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893519" y="3182233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80000</a:t>
            </a:r>
            <a:endParaRPr lang="en-US" sz="1400" dirty="0"/>
          </a:p>
        </p:txBody>
      </p:sp>
      <p:sp>
        <p:nvSpPr>
          <p:cNvPr id="170" name="Rectangle 169"/>
          <p:cNvSpPr/>
          <p:nvPr/>
        </p:nvSpPr>
        <p:spPr>
          <a:xfrm>
            <a:off x="1588172" y="320225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899839" y="336670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2006940" y="3403573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2357741" y="303366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74" name="Left Bracket 173"/>
          <p:cNvSpPr/>
          <p:nvPr/>
        </p:nvSpPr>
        <p:spPr>
          <a:xfrm>
            <a:off x="1623336" y="3177367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6" name="Left Bracket 175"/>
          <p:cNvSpPr/>
          <p:nvPr/>
        </p:nvSpPr>
        <p:spPr>
          <a:xfrm flipH="1">
            <a:off x="2352754" y="3177367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2021713" y="314250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751431" y="32369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677946" y="4317462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893519" y="431746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80000</a:t>
            </a:r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562297" y="447241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1672421" y="4503744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1547429" y="4234855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29" y="4234855"/>
                <a:ext cx="598241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Rectangle 185"/>
          <p:cNvSpPr/>
          <p:nvPr/>
        </p:nvSpPr>
        <p:spPr>
          <a:xfrm>
            <a:off x="1997195" y="4171957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87" name="Left Bracket 186"/>
          <p:cNvSpPr/>
          <p:nvPr/>
        </p:nvSpPr>
        <p:spPr>
          <a:xfrm>
            <a:off x="1618788" y="4307710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Left Bracket 187"/>
          <p:cNvSpPr/>
          <p:nvPr/>
        </p:nvSpPr>
        <p:spPr>
          <a:xfrm flipH="1">
            <a:off x="2015780" y="4307710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/>
          <p:cNvGrpSpPr/>
          <p:nvPr/>
        </p:nvGrpSpPr>
        <p:grpSpPr>
          <a:xfrm>
            <a:off x="1589194" y="3423374"/>
            <a:ext cx="290464" cy="284693"/>
            <a:chOff x="58842" y="4054338"/>
            <a:chExt cx="290464" cy="284693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92" name="Straight Connector 191"/>
          <p:cNvCxnSpPr/>
          <p:nvPr/>
        </p:nvCxnSpPr>
        <p:spPr>
          <a:xfrm>
            <a:off x="1754705" y="3331452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1789595" y="3321891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776233" y="3525780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1885991" y="343781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1803202" y="334025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1858827" y="354859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77946" y="3708034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893519" y="3727084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80000</a:t>
            </a:r>
            <a:endParaRPr lang="en-US" sz="1400" dirty="0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1641691" y="3965092"/>
            <a:ext cx="7707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837662" y="390932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1660002" y="3775542"/>
            <a:ext cx="748635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1597708" y="371705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991773" y="3717059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2406696" y="364917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047496" y="2114550"/>
                <a:ext cx="1114408" cy="443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latin typeface="Bookman Old Style" pitchFamily="18" charset="0"/>
                    <a:ea typeface="Cambria Math" pitchFamily="18" charset="0"/>
                  </a:rPr>
                  <a:t>= 1</a:t>
                </a:r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>
                    <a:latin typeface="Bookman Old Style" pitchFamily="18" charset="0"/>
                    <a:ea typeface="Cambria Math" pitchFamily="18" charset="0"/>
                  </a:rPr>
                  <a:t> year</a:t>
                </a: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496" y="2114550"/>
                <a:ext cx="1114408" cy="443135"/>
              </a:xfrm>
              <a:prstGeom prst="rect">
                <a:avLst/>
              </a:prstGeom>
              <a:blipFill rotWithShape="1">
                <a:blip r:embed="rId5"/>
                <a:stretch>
                  <a:fillRect l="-1639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Rectangle 174"/>
          <p:cNvSpPr/>
          <p:nvPr/>
        </p:nvSpPr>
        <p:spPr>
          <a:xfrm>
            <a:off x="2723744" y="1866460"/>
            <a:ext cx="3386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= 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5% </a:t>
            </a:r>
            <a:r>
              <a:rPr lang="en-US" sz="1400" b="1" dirty="0" err="1">
                <a:latin typeface="Bookman Old Style" panose="02050604050505020204" pitchFamily="18" charset="0"/>
                <a:cs typeface="Arial" pitchFamily="34" charset="0"/>
              </a:rPr>
              <a:t>p.a</a:t>
            </a:r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 (compounded half yearly)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3018816" y="2182229"/>
            <a:ext cx="3942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= 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3 half-years </a:t>
            </a:r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(compounded half yearly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)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1148404" y="1181077"/>
            <a:ext cx="2372212" cy="363663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320396" y="271780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848449" y="2717803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632671" y="2717803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80000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4278381" y="2717803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418517" y="2717803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/>
              <p:cNvSpPr/>
              <p:nvPr/>
            </p:nvSpPr>
            <p:spPr>
              <a:xfrm>
                <a:off x="4499295" y="2607933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12" name="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295" y="2607933"/>
                <a:ext cx="482824" cy="503279"/>
              </a:xfrm>
              <a:prstGeom prst="rect">
                <a:avLst/>
              </a:prstGeom>
              <a:blipFill rotWithShape="1"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/>
              <p:cNvSpPr/>
              <p:nvPr/>
            </p:nvSpPr>
            <p:spPr>
              <a:xfrm>
                <a:off x="5069363" y="2607933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55" name="Rectangle 2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63" y="2607933"/>
                <a:ext cx="482824" cy="503279"/>
              </a:xfrm>
              <a:prstGeom prst="rect">
                <a:avLst/>
              </a:prstGeom>
              <a:blipFill rotWithShape="1"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/>
              <p:cNvSpPr/>
              <p:nvPr/>
            </p:nvSpPr>
            <p:spPr>
              <a:xfrm>
                <a:off x="5639433" y="2607933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56" name="Rectangle 2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433" y="2607933"/>
                <a:ext cx="482824" cy="503279"/>
              </a:xfrm>
              <a:prstGeom prst="rect">
                <a:avLst/>
              </a:prstGeom>
              <a:blipFill rotWithShape="1"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Rectangle 256"/>
          <p:cNvSpPr/>
          <p:nvPr/>
        </p:nvSpPr>
        <p:spPr>
          <a:xfrm>
            <a:off x="3320396" y="35593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59" name="Straight Connector 258"/>
          <p:cNvCxnSpPr/>
          <p:nvPr/>
        </p:nvCxnSpPr>
        <p:spPr>
          <a:xfrm>
            <a:off x="2758707" y="2517322"/>
            <a:ext cx="0" cy="233172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3320396" y="323270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TextBox 275"/>
              <p:cNvSpPr txBox="1"/>
              <p:nvPr/>
            </p:nvSpPr>
            <p:spPr>
              <a:xfrm>
                <a:off x="3597546" y="3227469"/>
                <a:ext cx="1914307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10 </m:t>
                      </m:r>
                      <m:r>
                        <m:rPr>
                          <m:nor/>
                        </m:rPr>
                        <a:rPr lang="en-US" sz="1400" b="1" dirty="0">
                          <a:latin typeface="Bookman Old Style" pitchFamily="18" charset="0"/>
                          <a:ea typeface="Cambria Math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400" b="1" i="0" dirty="0" smtClean="0">
                          <a:latin typeface="Bookman Old Style" pitchFamily="18" charset="0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2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1 </m:t>
                      </m:r>
                      <m:r>
                        <m:rPr>
                          <m:nor/>
                        </m:rPr>
                        <a:rPr lang="en-US" sz="1400" b="1" dirty="0">
                          <a:latin typeface="Bookman Old Style" pitchFamily="18" charset="0"/>
                          <a:ea typeface="Cambria Math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400" b="1" i="0" dirty="0" smtClean="0">
                          <a:latin typeface="Bookman Old Style" pitchFamily="18" charset="0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2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1 </m:t>
                      </m:r>
                      <m:r>
                        <m:rPr>
                          <m:nor/>
                        </m:rPr>
                        <a:rPr lang="en-US" sz="1400" b="1" dirty="0" smtClean="0">
                          <a:latin typeface="Bookman Old Style" pitchFamily="18" charset="0"/>
                          <a:ea typeface="Cambria Math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400" b="1" i="0" dirty="0" smtClean="0">
                          <a:latin typeface="Bookman Old Style" pitchFamily="18" charset="0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2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1</m:t>
                      </m:r>
                    </m:oMath>
                  </m:oMathPara>
                </a14:m>
                <a:endParaRPr lang="en-US" sz="1400" b="1" baseline="86000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6" name="TextBox 2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546" y="3227469"/>
                <a:ext cx="1914307" cy="3028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" name="Rectangle 276"/>
          <p:cNvSpPr/>
          <p:nvPr/>
        </p:nvSpPr>
        <p:spPr>
          <a:xfrm>
            <a:off x="3016821" y="3559373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2735671" y="355937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1726420" y="4109131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81" name="Straight Connector 280"/>
          <p:cNvCxnSpPr/>
          <p:nvPr/>
        </p:nvCxnSpPr>
        <p:spPr>
          <a:xfrm flipV="1">
            <a:off x="1683587" y="4353598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/>
          <p:cNvSpPr txBox="1"/>
          <p:nvPr/>
        </p:nvSpPr>
        <p:spPr>
          <a:xfrm>
            <a:off x="1756771" y="4641711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83" name="Straight Connector 282"/>
          <p:cNvCxnSpPr/>
          <p:nvPr/>
        </p:nvCxnSpPr>
        <p:spPr>
          <a:xfrm flipV="1">
            <a:off x="1681402" y="4599895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315849" y="2959125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4083310" y="2824392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4748713" y="2953780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4208460" y="2828845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5890271" y="2955975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3966707" y="2825933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680815" y="2586998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40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3714675" y="2841714"/>
            <a:ext cx="247766" cy="688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451832" y="2989436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4606743" y="2959937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917841" y="2534450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3778821" y="2678880"/>
            <a:ext cx="169227" cy="517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028675" y="2986066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183586" y="2956567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153266" y="2480550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3998501" y="2639877"/>
            <a:ext cx="186150" cy="569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602260" y="2985783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5757171" y="2956284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5020414" y="3866107"/>
            <a:ext cx="1305621" cy="23094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4064922" y="3882059"/>
            <a:ext cx="779055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728845" y="3823177"/>
            <a:ext cx="1148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Difference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782906" y="382317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4012833" y="3796888"/>
                <a:ext cx="2403222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Amount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</a:t>
                </a:r>
                <a:r>
                  <a:rPr lang="en-US" sz="1400" b="1" dirty="0">
                    <a:latin typeface="Bookman Old Style" pitchFamily="18" charset="0"/>
                    <a:ea typeface="Cambria Math" pitchFamily="18" charset="0"/>
                  </a:rPr>
                  <a:t>Total </a:t>
                </a:r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amount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33" y="3796888"/>
                <a:ext cx="2403222" cy="334066"/>
              </a:xfrm>
              <a:prstGeom prst="rect">
                <a:avLst/>
              </a:prstGeom>
              <a:blipFill rotWithShape="1">
                <a:blip r:embed="rId8"/>
                <a:stretch>
                  <a:fillRect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/>
          <p:cNvSpPr/>
          <p:nvPr/>
        </p:nvSpPr>
        <p:spPr>
          <a:xfrm>
            <a:off x="3782906" y="4090653"/>
            <a:ext cx="946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92610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4588041" y="4090653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041" y="4090653"/>
                <a:ext cx="335348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/>
          <p:cNvSpPr/>
          <p:nvPr/>
        </p:nvSpPr>
        <p:spPr>
          <a:xfrm>
            <a:off x="4792198" y="4090653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92400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012833" y="4330288"/>
            <a:ext cx="894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210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782906" y="433028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735671" y="4552432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40" name="Rounded Rectangle 139"/>
          <p:cNvSpPr/>
          <p:nvPr/>
        </p:nvSpPr>
        <p:spPr>
          <a:xfrm>
            <a:off x="3091616" y="4575708"/>
            <a:ext cx="3146127" cy="266665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962317" y="4552432"/>
            <a:ext cx="343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Difference in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amount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is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210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432355" y="1681522"/>
            <a:ext cx="2122994" cy="281050"/>
          </a:xfrm>
          <a:prstGeom prst="roundRect">
            <a:avLst/>
          </a:prstGeom>
          <a:solidFill>
            <a:srgbClr val="CDAF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/>
          <p:cNvSpPr/>
          <p:nvPr/>
        </p:nvSpPr>
        <p:spPr>
          <a:xfrm>
            <a:off x="3668008" y="3603567"/>
            <a:ext cx="1000968" cy="22962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7907686" y="1700626"/>
            <a:ext cx="644053" cy="22735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379780" y="1661942"/>
            <a:ext cx="22701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Total amount = 92400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3623259" y="3559373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92610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837012" y="222512"/>
                <a:ext cx="6611132" cy="1304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Arif </a:t>
                </a:r>
                <a:r>
                  <a:rPr lang="en-US" sz="14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took a loan of </a:t>
                </a:r>
                <a:r>
                  <a:rPr lang="en-US" sz="1400" b="1" dirty="0" err="1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Rs</a:t>
                </a:r>
                <a:r>
                  <a:rPr lang="en-US" sz="14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. 80,000 from a bank. If the rate of interest is 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10% per </a:t>
                </a:r>
                <a:r>
                  <a:rPr lang="en-US" sz="14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annum, find the difference in amounts he would be  paying after 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dirty="0">
                            <a:solidFill>
                              <a:schemeClr val="tx1"/>
                            </a:solidFill>
                            <a:latin typeface="Bookman Old Style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dirty="0">
                            <a:solidFill>
                              <a:schemeClr val="tx1"/>
                            </a:solidFill>
                            <a:latin typeface="Bookman Old Style" pitchFamily="18" charset="0"/>
                            <a:ea typeface="Cambria Math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 years if the interest is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</a:t>
                </a:r>
                <a:r>
                  <a:rPr lang="en-US" sz="1400" b="1" dirty="0" err="1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i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)  compounded annually</a:t>
                </a:r>
              </a:p>
              <a:p>
                <a:pPr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>
                    <a:latin typeface="Bookman Old Style" pitchFamily="18" charset="0"/>
                    <a:ea typeface="Cambria Math" pitchFamily="18" charset="0"/>
                  </a:rPr>
                  <a:t>(ii) compounded half </a:t>
                </a:r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yearly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12" y="222512"/>
                <a:ext cx="6611132" cy="1304909"/>
              </a:xfrm>
              <a:prstGeom prst="rect">
                <a:avLst/>
              </a:prstGeom>
              <a:blipFill rotWithShape="1">
                <a:blip r:embed="rId10"/>
                <a:stretch>
                  <a:fillRect l="-184" t="-467" r="-276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/>
          <p:cNvSpPr/>
          <p:nvPr/>
        </p:nvSpPr>
        <p:spPr>
          <a:xfrm>
            <a:off x="994889" y="270324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234063" y="2703249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063720" y="2495420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7" name="Group 63"/>
          <p:cNvGrpSpPr/>
          <p:nvPr/>
        </p:nvGrpSpPr>
        <p:grpSpPr>
          <a:xfrm>
            <a:off x="1566077" y="2595527"/>
            <a:ext cx="602919" cy="523220"/>
            <a:chOff x="7474281" y="2126446"/>
            <a:chExt cx="602919" cy="523220"/>
          </a:xfrm>
        </p:grpSpPr>
        <p:sp>
          <p:nvSpPr>
            <p:cNvPr id="148" name="Rectangle 147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Left Bracket 149"/>
          <p:cNvSpPr/>
          <p:nvPr/>
        </p:nvSpPr>
        <p:spPr>
          <a:xfrm>
            <a:off x="1291588" y="2626952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Left Bracket 150"/>
          <p:cNvSpPr/>
          <p:nvPr/>
        </p:nvSpPr>
        <p:spPr>
          <a:xfrm flipH="1">
            <a:off x="2040379" y="2626952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Left Bracket 151"/>
          <p:cNvSpPr/>
          <p:nvPr/>
        </p:nvSpPr>
        <p:spPr>
          <a:xfrm>
            <a:off x="1616628" y="3728193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53" name="Left Bracket 152"/>
          <p:cNvSpPr/>
          <p:nvPr/>
        </p:nvSpPr>
        <p:spPr>
          <a:xfrm flipH="1">
            <a:off x="2390243" y="3728193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84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00"/>
                            </p:stCondLst>
                            <p:childTnLst>
                              <p:par>
                                <p:cTn id="3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500"/>
                            </p:stCondLst>
                            <p:childTnLst>
                              <p:par>
                                <p:cTn id="3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500"/>
                            </p:stCondLst>
                            <p:childTnLst>
                              <p:par>
                                <p:cTn id="4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00"/>
                            </p:stCondLst>
                            <p:childTnLst>
                              <p:par>
                                <p:cTn id="4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500"/>
                            </p:stCondLst>
                            <p:childTnLst>
                              <p:par>
                                <p:cTn id="4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500"/>
                            </p:stCondLst>
                            <p:childTnLst>
                              <p:par>
                                <p:cTn id="4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00"/>
                            </p:stCondLst>
                            <p:childTnLst>
                              <p:par>
                                <p:cTn id="4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0" grpId="2" animBg="1"/>
      <p:bldP spid="120" grpId="3" animBg="1"/>
      <p:bldP spid="119" grpId="0" animBg="1"/>
      <p:bldP spid="119" grpId="1" animBg="1"/>
      <p:bldP spid="90" grpId="0" animBg="1"/>
      <p:bldP spid="90" grpId="1" animBg="1"/>
      <p:bldP spid="91" grpId="0" animBg="1"/>
      <p:bldP spid="91" grpId="1" animBg="1"/>
      <p:bldP spid="88" grpId="0" animBg="1"/>
      <p:bldP spid="88" grpId="1" animBg="1"/>
      <p:bldP spid="83" grpId="0" animBg="1"/>
      <p:bldP spid="83" grpId="1" animBg="1"/>
      <p:bldP spid="92" grpId="0"/>
      <p:bldP spid="93" grpId="0"/>
      <p:bldP spid="167" grpId="0"/>
      <p:bldP spid="169" grpId="0"/>
      <p:bldP spid="170" grpId="0"/>
      <p:bldP spid="171" grpId="0"/>
      <p:bldP spid="173" grpId="0"/>
      <p:bldP spid="174" grpId="0" animBg="1"/>
      <p:bldP spid="176" grpId="0" animBg="1"/>
      <p:bldP spid="177" grpId="0"/>
      <p:bldP spid="178" grpId="0"/>
      <p:bldP spid="181" grpId="0"/>
      <p:bldP spid="182" grpId="0"/>
      <p:bldP spid="183" grpId="0"/>
      <p:bldP spid="185" grpId="0"/>
      <p:bldP spid="186" grpId="0"/>
      <p:bldP spid="187" grpId="0" animBg="1"/>
      <p:bldP spid="188" grpId="0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/>
      <p:bldP spid="199" grpId="0"/>
      <p:bldP spid="201" grpId="0"/>
      <p:bldP spid="204" grpId="0" animBg="1"/>
      <p:bldP spid="204" grpId="1" animBg="1"/>
      <p:bldP spid="205" grpId="0"/>
      <p:bldP spid="206" grpId="0"/>
      <p:bldP spid="213" grpId="0"/>
      <p:bldP spid="175" grpId="0"/>
      <p:bldP spid="179" grpId="0"/>
      <p:bldP spid="180" grpId="0" animBg="1"/>
      <p:bldP spid="180" grpId="1" animBg="1"/>
      <p:bldP spid="207" grpId="0"/>
      <p:bldP spid="208" grpId="0"/>
      <p:bldP spid="209" grpId="0"/>
      <p:bldP spid="210" grpId="0"/>
      <p:bldP spid="211" grpId="0"/>
      <p:bldP spid="212" grpId="0"/>
      <p:bldP spid="255" grpId="0"/>
      <p:bldP spid="256" grpId="0"/>
      <p:bldP spid="257" grpId="0"/>
      <p:bldP spid="275" grpId="0"/>
      <p:bldP spid="276" grpId="0"/>
      <p:bldP spid="277" grpId="0"/>
      <p:bldP spid="278" grpId="0"/>
      <p:bldP spid="280" grpId="0"/>
      <p:bldP spid="282" grpId="0"/>
      <p:bldP spid="110" grpId="0"/>
      <p:bldP spid="112" grpId="0"/>
      <p:bldP spid="114" grpId="0"/>
      <p:bldP spid="116" grpId="0"/>
      <p:bldP spid="118" grpId="0"/>
      <p:bldP spid="125" grpId="0"/>
      <p:bldP spid="127" grpId="0" animBg="1"/>
      <p:bldP spid="127" grpId="1" animBg="1"/>
      <p:bldP spid="128" grpId="0" animBg="1"/>
      <p:bldP spid="128" grpId="1" animBg="1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9" grpId="0"/>
      <p:bldP spid="140" grpId="0" animBg="1"/>
      <p:bldP spid="142" grpId="0"/>
      <p:bldP spid="129" grpId="0" animBg="1"/>
      <p:bldP spid="129" grpId="1" animBg="1"/>
      <p:bldP spid="138" grpId="0" animBg="1"/>
      <p:bldP spid="138" grpId="1" animBg="1"/>
      <p:bldP spid="258" grpId="0"/>
      <p:bldP spid="144" grpId="0"/>
      <p:bldP spid="145" grpId="0"/>
      <p:bldP spid="146" grpId="0"/>
      <p:bldP spid="150" grpId="0" animBg="1"/>
      <p:bldP spid="151" grpId="0" animBg="1"/>
      <p:bldP spid="152" grpId="0" animBg="1"/>
      <p:bldP spid="15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9761" y="1220162"/>
            <a:ext cx="7024039" cy="358882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83529" y="1615558"/>
            <a:ext cx="342375" cy="25152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32927" y="2253467"/>
            <a:ext cx="161994" cy="17351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4579" y="1948377"/>
            <a:ext cx="188365" cy="23094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55270" y="2340867"/>
            <a:ext cx="22623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0271" y="1316325"/>
            <a:ext cx="974999" cy="24903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33619" y="2453692"/>
            <a:ext cx="207722" cy="2465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0767" y="1272969"/>
            <a:ext cx="2435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Principal (P)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8,000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2117" y="1895741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N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8493" y="2416839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00" y="2416839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68231" y="1579972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Rate (R) = 5%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49484" y="1154772"/>
            <a:ext cx="622780" cy="374571"/>
            <a:chOff x="463684" y="1185737"/>
            <a:chExt cx="622780" cy="374571"/>
          </a:xfrm>
        </p:grpSpPr>
        <p:sp>
          <p:nvSpPr>
            <p:cNvPr id="25" name="TextBox 24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4244" y="269925"/>
            <a:ext cx="7089556" cy="916967"/>
            <a:chOff x="1240361" y="2170538"/>
            <a:chExt cx="7089556" cy="916967"/>
          </a:xfrm>
        </p:grpSpPr>
        <p:sp>
          <p:nvSpPr>
            <p:cNvPr id="28" name="Rounded Rectangle 27"/>
            <p:cNvSpPr/>
            <p:nvPr/>
          </p:nvSpPr>
          <p:spPr>
            <a:xfrm>
              <a:off x="1584778" y="2170538"/>
              <a:ext cx="6745139" cy="91696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40361" y="2572934"/>
              <a:ext cx="422279" cy="422279"/>
              <a:chOff x="1240361" y="2572934"/>
              <a:chExt cx="422279" cy="42227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40361" y="257293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279034" y="261160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276183" y="2597360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1066800" y="2895745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294812" y="2895745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1839074" y="291086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50741" y="308021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2257842" y="3117085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08643" y="274717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39" name="Left Bracket 38"/>
          <p:cNvSpPr/>
          <p:nvPr/>
        </p:nvSpPr>
        <p:spPr>
          <a:xfrm>
            <a:off x="1890282" y="289087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40" name="Left Bracket 39"/>
          <p:cNvSpPr/>
          <p:nvPr/>
        </p:nvSpPr>
        <p:spPr>
          <a:xfrm flipH="1">
            <a:off x="2603656" y="289087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93163" y="285601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002333" y="295050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840096" y="3131981"/>
            <a:ext cx="290464" cy="284693"/>
            <a:chOff x="58842" y="4054338"/>
            <a:chExt cx="290464" cy="284693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2026086" y="3068757"/>
            <a:ext cx="253007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036474" y="3042201"/>
            <a:ext cx="276087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027135" y="3239292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136893" y="315132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054104" y="3053768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2109729" y="326210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66800" y="3421546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12631" y="3440596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022397" y="3678604"/>
            <a:ext cx="73337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45046" y="362283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034817" y="3494542"/>
            <a:ext cx="708212" cy="19106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54258" y="343057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42145" y="3430571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84061" y="336269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62" name="Rounded Rectangle 61"/>
          <p:cNvSpPr/>
          <p:nvPr/>
        </p:nvSpPr>
        <p:spPr>
          <a:xfrm>
            <a:off x="6342060" y="656476"/>
            <a:ext cx="1254207" cy="410424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464977" y="258858"/>
            <a:ext cx="2651760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840151" y="270133"/>
            <a:ext cx="3749040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37531" y="476984"/>
            <a:ext cx="3878885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047496" y="1895741"/>
            <a:ext cx="934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year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16464" y="273882"/>
            <a:ext cx="7087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Maria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invested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 8,000 in a business. She would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be paid interest</a:t>
            </a:r>
          </a:p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at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5% per annum compounded annually. Find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) The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amount credited against her name at the end of the second year</a:t>
            </a:r>
          </a:p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(ii) The interest for the 3</a:t>
            </a:r>
            <a:r>
              <a:rPr lang="en-US" sz="1400" b="1" baseline="30000" dirty="0">
                <a:latin typeface="Bookman Old Style" pitchFamily="18" charset="0"/>
                <a:ea typeface="Cambria Math" panose="02040503050406030204" pitchFamily="18" charset="0"/>
              </a:rPr>
              <a:t>rd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year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066800" y="4180062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21989" y="4180062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1899778" y="432425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2009902" y="4355586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884910" y="4086697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10" y="4086697"/>
                <a:ext cx="598241" cy="307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334676" y="402379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76" name="Left Bracket 75"/>
          <p:cNvSpPr/>
          <p:nvPr/>
        </p:nvSpPr>
        <p:spPr>
          <a:xfrm>
            <a:off x="1956269" y="415955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Left Bracket 76"/>
          <p:cNvSpPr/>
          <p:nvPr/>
        </p:nvSpPr>
        <p:spPr>
          <a:xfrm flipH="1">
            <a:off x="2360059" y="415955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551600" y="359330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17376" y="3593303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810000" y="3593303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8000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347308" y="3593303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568222" y="3483433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222" y="3483433"/>
                <a:ext cx="482824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138290" y="3483433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290" y="3483433"/>
                <a:ext cx="482824" cy="503279"/>
              </a:xfrm>
              <a:prstGeom prst="rect">
                <a:avLst/>
              </a:prstGeom>
              <a:blipFill rotWithShape="1">
                <a:blip r:embed="rId4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3551600" y="44348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3052971" y="2963260"/>
            <a:ext cx="0" cy="182880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551600" y="410820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828750" y="4102969"/>
                <a:ext cx="1430200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231775" algn="ctr"/>
                    <a:tab pos="573088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20 </m:t>
                      </m:r>
                      <m:r>
                        <m:rPr>
                          <m:nor/>
                        </m:rPr>
                        <a:rPr lang="en-US" sz="1400" b="1" dirty="0">
                          <a:latin typeface="Bookman Old Style" pitchFamily="18" charset="0"/>
                          <a:ea typeface="Cambria Math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400" b="1" i="0" dirty="0" smtClean="0">
                          <a:latin typeface="Bookman Old Style" pitchFamily="18" charset="0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2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1 </m:t>
                      </m:r>
                      <m:r>
                        <m:rPr>
                          <m:nor/>
                        </m:rPr>
                        <a:rPr lang="en-US" sz="1400" b="1" dirty="0">
                          <a:latin typeface="Bookman Old Style" pitchFamily="18" charset="0"/>
                          <a:ea typeface="Cambria Math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400" b="1" i="0" dirty="0" smtClean="0">
                          <a:latin typeface="Bookman Old Style" pitchFamily="18" charset="0"/>
                          <a:ea typeface="Cambria Math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400" b="1" i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2</m:t>
                      </m:r>
                      <m:r>
                        <m:rPr>
                          <m:nor/>
                        </m:rPr>
                        <a:rPr lang="en-US" sz="1400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  <a:sym typeface="Symbol"/>
                        </a:rPr>
                        <m:t>1</m:t>
                      </m:r>
                    </m:oMath>
                  </m:oMathPara>
                </a14:m>
                <a:endParaRPr lang="en-US" sz="1400" b="1" baseline="86000" dirty="0"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750" y="4102969"/>
                <a:ext cx="1430200" cy="3028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/>
          <p:cNvSpPr/>
          <p:nvPr/>
        </p:nvSpPr>
        <p:spPr>
          <a:xfrm>
            <a:off x="3311085" y="4434873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029935" y="443487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2063901" y="3960973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2021068" y="4205440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94252" y="4493553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2018883" y="4451737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5384776" y="3834625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4131875" y="3699892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817640" y="3829280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4257025" y="3704345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858144" y="3462498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40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3897515" y="3717214"/>
            <a:ext cx="225242" cy="688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520759" y="3864936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4675670" y="3835437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095170" y="3409950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3956150" y="3554380"/>
            <a:ext cx="169227" cy="517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097602" y="3861566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5252513" y="3832067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3854463" y="4434873"/>
            <a:ext cx="10134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8820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393270" y="241018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632444" y="241018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462101" y="2202354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3" name="Group 63"/>
          <p:cNvGrpSpPr/>
          <p:nvPr/>
        </p:nvGrpSpPr>
        <p:grpSpPr>
          <a:xfrm>
            <a:off x="1964458" y="2302461"/>
            <a:ext cx="602919" cy="523220"/>
            <a:chOff x="7474281" y="2126446"/>
            <a:chExt cx="602919" cy="523220"/>
          </a:xfrm>
        </p:grpSpPr>
        <p:sp>
          <p:nvSpPr>
            <p:cNvPr id="114" name="Rectangle 113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Left Bracket 115"/>
          <p:cNvSpPr/>
          <p:nvPr/>
        </p:nvSpPr>
        <p:spPr>
          <a:xfrm>
            <a:off x="1689969" y="233388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Bracket 116"/>
          <p:cNvSpPr/>
          <p:nvPr/>
        </p:nvSpPr>
        <p:spPr>
          <a:xfrm flipH="1">
            <a:off x="2438760" y="233388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eft Bracket 117"/>
          <p:cNvSpPr/>
          <p:nvPr/>
        </p:nvSpPr>
        <p:spPr>
          <a:xfrm>
            <a:off x="1989868" y="3460072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19" name="Left Bracket 118"/>
          <p:cNvSpPr/>
          <p:nvPr/>
        </p:nvSpPr>
        <p:spPr>
          <a:xfrm flipH="1">
            <a:off x="2733477" y="3477482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551600" y="302342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3772930" y="3023423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377560" y="317837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4453404" y="3209705"/>
            <a:ext cx="279622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4377560" y="2940816"/>
                <a:ext cx="4796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21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60" y="2940816"/>
                <a:ext cx="479618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4726453" y="289485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26" name="Left Bracket 125"/>
          <p:cNvSpPr/>
          <p:nvPr/>
        </p:nvSpPr>
        <p:spPr>
          <a:xfrm>
            <a:off x="4397905" y="3013671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Left Bracket 126"/>
          <p:cNvSpPr/>
          <p:nvPr/>
        </p:nvSpPr>
        <p:spPr>
          <a:xfrm flipH="1">
            <a:off x="4721540" y="3013671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8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500"/>
                            </p:stCondLst>
                            <p:childTnLst>
                              <p:par>
                                <p:cTn id="3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500"/>
                            </p:stCondLst>
                            <p:childTnLst>
                              <p:par>
                                <p:cTn id="4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500"/>
                            </p:stCondLst>
                            <p:childTnLst>
                              <p:par>
                                <p:cTn id="4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500"/>
                            </p:stCondLst>
                            <p:childTnLst>
                              <p:par>
                                <p:cTn id="4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500"/>
                            </p:stCondLst>
                            <p:childTnLst>
                              <p:par>
                                <p:cTn id="4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2" grpId="0"/>
      <p:bldP spid="13" grpId="0"/>
      <p:bldP spid="14" grpId="0"/>
      <p:bldP spid="23" grpId="0"/>
      <p:bldP spid="33" grpId="0"/>
      <p:bldP spid="34" grpId="0"/>
      <p:bldP spid="35" grpId="0"/>
      <p:bldP spid="36" grpId="0"/>
      <p:bldP spid="38" grpId="0"/>
      <p:bldP spid="39" grpId="0" animBg="1"/>
      <p:bldP spid="40" grpId="0" animBg="1"/>
      <p:bldP spid="41" grpId="0"/>
      <p:bldP spid="42" grpId="0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/>
      <p:bldP spid="53" grpId="0"/>
      <p:bldP spid="55" grpId="0"/>
      <p:bldP spid="58" grpId="0" animBg="1"/>
      <p:bldP spid="58" grpId="1" animBg="1"/>
      <p:bldP spid="59" grpId="0"/>
      <p:bldP spid="60" grpId="0"/>
      <p:bldP spid="61" grpId="0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7" grpId="0"/>
      <p:bldP spid="69" grpId="0"/>
      <p:bldP spid="70" grpId="0"/>
      <p:bldP spid="71" grpId="0"/>
      <p:bldP spid="72" grpId="0"/>
      <p:bldP spid="74" grpId="0"/>
      <p:bldP spid="75" grpId="0"/>
      <p:bldP spid="76" grpId="0" animBg="1"/>
      <p:bldP spid="77" grpId="0" animBg="1"/>
      <p:bldP spid="78" grpId="0"/>
      <p:bldP spid="79" grpId="0"/>
      <p:bldP spid="80" grpId="0"/>
      <p:bldP spid="81" grpId="0"/>
      <p:bldP spid="83" grpId="0"/>
      <p:bldP spid="84" grpId="0"/>
      <p:bldP spid="86" grpId="0"/>
      <p:bldP spid="88" grpId="0"/>
      <p:bldP spid="89" grpId="0"/>
      <p:bldP spid="90" grpId="0"/>
      <p:bldP spid="91" grpId="0"/>
      <p:bldP spid="92" grpId="0"/>
      <p:bldP spid="94" grpId="0"/>
      <p:bldP spid="102" grpId="0"/>
      <p:bldP spid="104" grpId="0"/>
      <p:bldP spid="106" grpId="0"/>
      <p:bldP spid="108" grpId="0"/>
      <p:bldP spid="128" grpId="0"/>
      <p:bldP spid="110" grpId="0"/>
      <p:bldP spid="111" grpId="0"/>
      <p:bldP spid="112" grpId="0"/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22" grpId="0"/>
      <p:bldP spid="124" grpId="0"/>
      <p:bldP spid="125" grpId="0"/>
      <p:bldP spid="126" grpId="0" animBg="1"/>
      <p:bldP spid="1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s://tse4.mm.bing.net/th?id=OIP.zKZE5ragNQSvnQqX4XeeaQE8DF&amp;pid=15.1&amp;P=0&amp;w=263&amp;h=16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9900"/>
              </a:clrFrom>
              <a:clrTo>
                <a:srgbClr val="FF99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" y="-119977"/>
            <a:ext cx="9144000" cy="5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33400" y="734198"/>
            <a:ext cx="801052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 b="1">
                <a:ln>
                  <a:solidFill>
                    <a:prstClr val="black"/>
                  </a:solidFill>
                </a:ln>
                <a:solidFill>
                  <a:srgbClr val="BD00BC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 Antiqua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2000" dirty="0"/>
              <a:t>Let us look at examples where percentage is used in our daily life. 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009191" y="1779270"/>
            <a:ext cx="2873199" cy="1066800"/>
            <a:chOff x="2175051" y="3314700"/>
            <a:chExt cx="2873199" cy="1066800"/>
          </a:xfrm>
        </p:grpSpPr>
        <p:sp>
          <p:nvSpPr>
            <p:cNvPr id="35" name="Rounded Rectangular Callout 34"/>
            <p:cNvSpPr/>
            <p:nvPr/>
          </p:nvSpPr>
          <p:spPr bwMode="auto">
            <a:xfrm>
              <a:off x="2175051" y="3314700"/>
              <a:ext cx="2873199" cy="1066800"/>
            </a:xfrm>
            <a:prstGeom prst="wedgeRoundRectCallout">
              <a:avLst>
                <a:gd name="adj1" fmla="val -21979"/>
                <a:gd name="adj2" fmla="val 50303"/>
                <a:gd name="adj3" fmla="val 16667"/>
              </a:avLst>
            </a:prstGeom>
            <a:solidFill>
              <a:srgbClr val="333399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23100" y="3367504"/>
              <a:ext cx="277371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 dirty="0" smtClean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</a:rPr>
                <a:t>Your teacher might tell you to study well and improve your percentage. 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189381" y="1674148"/>
            <a:ext cx="1781169" cy="1424405"/>
            <a:chOff x="2162174" y="2842801"/>
            <a:chExt cx="1781169" cy="1424405"/>
          </a:xfrm>
        </p:grpSpPr>
        <p:sp>
          <p:nvSpPr>
            <p:cNvPr id="38" name="Cloud Callout 37"/>
            <p:cNvSpPr/>
            <p:nvPr/>
          </p:nvSpPr>
          <p:spPr bwMode="auto">
            <a:xfrm>
              <a:off x="2162174" y="2842801"/>
              <a:ext cx="1781169" cy="1424405"/>
            </a:xfrm>
            <a:prstGeom prst="cloudCallout">
              <a:avLst>
                <a:gd name="adj1" fmla="val -71686"/>
                <a:gd name="adj2" fmla="val 315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smtClean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737" y="2934111"/>
              <a:ext cx="905394" cy="1106435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009190" y="1791284"/>
            <a:ext cx="2873199" cy="1066800"/>
            <a:chOff x="2175051" y="3314700"/>
            <a:chExt cx="2873199" cy="1066800"/>
          </a:xfrm>
        </p:grpSpPr>
        <p:sp>
          <p:nvSpPr>
            <p:cNvPr id="41" name="Rounded Rectangular Callout 40"/>
            <p:cNvSpPr/>
            <p:nvPr/>
          </p:nvSpPr>
          <p:spPr bwMode="auto">
            <a:xfrm>
              <a:off x="2175051" y="3314700"/>
              <a:ext cx="2873199" cy="1066800"/>
            </a:xfrm>
            <a:prstGeom prst="wedgeRoundRectCallout">
              <a:avLst>
                <a:gd name="adj1" fmla="val -21979"/>
                <a:gd name="adj2" fmla="val 50303"/>
                <a:gd name="adj3" fmla="val 16667"/>
              </a:avLst>
            </a:prstGeom>
            <a:solidFill>
              <a:srgbClr val="0070C0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90507" y="3367504"/>
              <a:ext cx="22243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 dirty="0" smtClean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</a:rPr>
                <a:t>71 (app.) percent of Earth’s surface is covered by water. 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89380" y="1683806"/>
            <a:ext cx="1781169" cy="1424405"/>
            <a:chOff x="4082989" y="2416008"/>
            <a:chExt cx="1781169" cy="1424405"/>
          </a:xfrm>
        </p:grpSpPr>
        <p:grpSp>
          <p:nvGrpSpPr>
            <p:cNvPr id="44" name="Group 43"/>
            <p:cNvGrpSpPr/>
            <p:nvPr/>
          </p:nvGrpSpPr>
          <p:grpSpPr>
            <a:xfrm>
              <a:off x="4082989" y="2416008"/>
              <a:ext cx="1781169" cy="1424405"/>
              <a:chOff x="2162174" y="2842801"/>
              <a:chExt cx="1781169" cy="1424405"/>
            </a:xfrm>
          </p:grpSpPr>
          <p:sp>
            <p:nvSpPr>
              <p:cNvPr id="46" name="Cloud Callout 45"/>
              <p:cNvSpPr/>
              <p:nvPr/>
            </p:nvSpPr>
            <p:spPr bwMode="auto">
              <a:xfrm>
                <a:off x="2162174" y="2842801"/>
                <a:ext cx="1781169" cy="1424405"/>
              </a:xfrm>
              <a:prstGeom prst="cloudCallout">
                <a:avLst>
                  <a:gd name="adj1" fmla="val -71686"/>
                  <a:gd name="adj2" fmla="val 315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 smtClea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9293" y="3249368"/>
                <a:ext cx="1173594" cy="774700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4237009" y="2543150"/>
              <a:ext cx="14002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 smtClean="0">
                  <a:solidFill>
                    <a:srgbClr val="0033CC"/>
                  </a:solidFill>
                  <a:latin typeface="Bookman Old Style" pitchFamily="18" charset="0"/>
                  <a:ea typeface="Cambria Math" pitchFamily="18" charset="0"/>
                </a:rPr>
                <a:t>71 % water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42299" y="1803328"/>
            <a:ext cx="3022221" cy="1066800"/>
            <a:chOff x="2101730" y="3314700"/>
            <a:chExt cx="3022221" cy="1066800"/>
          </a:xfrm>
        </p:grpSpPr>
        <p:sp>
          <p:nvSpPr>
            <p:cNvPr id="49" name="Rounded Rectangular Callout 48"/>
            <p:cNvSpPr/>
            <p:nvPr/>
          </p:nvSpPr>
          <p:spPr bwMode="auto">
            <a:xfrm>
              <a:off x="2131921" y="3314700"/>
              <a:ext cx="2961839" cy="1066800"/>
            </a:xfrm>
            <a:prstGeom prst="wedgeRoundRectCallout">
              <a:avLst>
                <a:gd name="adj1" fmla="val -21979"/>
                <a:gd name="adj2" fmla="val 50303"/>
                <a:gd name="adj3" fmla="val 16667"/>
              </a:avLst>
            </a:prstGeom>
            <a:solidFill>
              <a:schemeClr val="accent5">
                <a:lumMod val="50000"/>
              </a:schemeClr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smtClea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101730" y="3524935"/>
              <a:ext cx="30222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 dirty="0" smtClean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</a:rPr>
                <a:t>86 percent of Literate people in Mumbai and suburbs. 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189390" y="1678840"/>
            <a:ext cx="1781169" cy="1424405"/>
            <a:chOff x="2162174" y="2842801"/>
            <a:chExt cx="1781169" cy="1424405"/>
          </a:xfrm>
        </p:grpSpPr>
        <p:sp>
          <p:nvSpPr>
            <p:cNvPr id="52" name="Cloud Callout 51"/>
            <p:cNvSpPr/>
            <p:nvPr/>
          </p:nvSpPr>
          <p:spPr bwMode="auto">
            <a:xfrm>
              <a:off x="2162174" y="2842801"/>
              <a:ext cx="1781169" cy="1424405"/>
            </a:xfrm>
            <a:prstGeom prst="cloudCallout">
              <a:avLst>
                <a:gd name="adj1" fmla="val -71686"/>
                <a:gd name="adj2" fmla="val 3150"/>
              </a:avLst>
            </a:prstGeom>
            <a:solidFill>
              <a:srgbClr val="FF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0" smtClean="0">
                <a:solidFill>
                  <a:srgbClr val="000000"/>
                </a:solidFill>
                <a:latin typeface="Arial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981" y="3113853"/>
              <a:ext cx="905394" cy="746950"/>
            </a:xfrm>
            <a:prstGeom prst="rect">
              <a:avLst/>
            </a:prstGeom>
          </p:spPr>
        </p:pic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6" y="3098553"/>
            <a:ext cx="1836880" cy="18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9761" y="1220162"/>
            <a:ext cx="7024039" cy="358882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83529" y="1615558"/>
            <a:ext cx="342375" cy="25152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29451" y="2252600"/>
            <a:ext cx="157230" cy="17524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64579" y="1948377"/>
            <a:ext cx="188365" cy="23094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49227" y="2341670"/>
            <a:ext cx="219578" cy="22998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60599" y="1307483"/>
            <a:ext cx="1008763" cy="24903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33619" y="2453692"/>
            <a:ext cx="207722" cy="2465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0767" y="1272969"/>
            <a:ext cx="2435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Principal (P)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8,000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2117" y="1895741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N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8493" y="2416839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00" y="2416839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68231" y="1579972"/>
            <a:ext cx="14478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Rate (R) = 5%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49484" y="1154772"/>
            <a:ext cx="622780" cy="374571"/>
            <a:chOff x="463684" y="1185737"/>
            <a:chExt cx="622780" cy="374571"/>
          </a:xfrm>
        </p:grpSpPr>
        <p:sp>
          <p:nvSpPr>
            <p:cNvPr id="25" name="TextBox 24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4244" y="269925"/>
            <a:ext cx="7089556" cy="916967"/>
            <a:chOff x="1240361" y="2170538"/>
            <a:chExt cx="7089556" cy="916967"/>
          </a:xfrm>
        </p:grpSpPr>
        <p:sp>
          <p:nvSpPr>
            <p:cNvPr id="28" name="Rounded Rectangle 27"/>
            <p:cNvSpPr/>
            <p:nvPr/>
          </p:nvSpPr>
          <p:spPr>
            <a:xfrm>
              <a:off x="1584778" y="2170538"/>
              <a:ext cx="6745139" cy="91696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40361" y="2572934"/>
              <a:ext cx="422279" cy="422279"/>
              <a:chOff x="1240361" y="2572934"/>
              <a:chExt cx="422279" cy="422279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240361" y="257293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279034" y="261160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276183" y="2597360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1066800" y="2895745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294812" y="2895745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1839074" y="290414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50741" y="308021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2257842" y="3117085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17110" y="2597148"/>
            <a:ext cx="2776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/>
            </a:r>
            <a:b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</a:br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39" name="Left Bracket 38"/>
          <p:cNvSpPr/>
          <p:nvPr/>
        </p:nvSpPr>
        <p:spPr>
          <a:xfrm>
            <a:off x="1890282" y="289087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40" name="Left Bracket 39"/>
          <p:cNvSpPr/>
          <p:nvPr/>
        </p:nvSpPr>
        <p:spPr>
          <a:xfrm flipH="1">
            <a:off x="2603656" y="2890879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93163" y="285601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002333" y="295050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840096" y="3125257"/>
            <a:ext cx="290464" cy="284693"/>
            <a:chOff x="58842" y="4054338"/>
            <a:chExt cx="290464" cy="284693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2005607" y="3044964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040497" y="3035403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027135" y="3239292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136893" y="315132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054104" y="3053768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2109729" y="326210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66800" y="3421546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12631" y="3440596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022212" y="3678604"/>
            <a:ext cx="7407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53550" y="362283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034817" y="3494542"/>
            <a:ext cx="708212" cy="19106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54258" y="343057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42145" y="3430571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84061" y="336269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62" name="Rounded Rectangle 61"/>
          <p:cNvSpPr/>
          <p:nvPr/>
        </p:nvSpPr>
        <p:spPr>
          <a:xfrm>
            <a:off x="3043693" y="861969"/>
            <a:ext cx="882598" cy="40233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047496" y="1895741"/>
            <a:ext cx="934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3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year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16464" y="273882"/>
            <a:ext cx="7087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Maria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invested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 8,000 in a business. She would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be paid interest</a:t>
            </a:r>
          </a:p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at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5% per annum compounded annually. Find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) The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amount credited against her name at the end of the second year</a:t>
            </a:r>
          </a:p>
          <a:p>
            <a:pPr lvl="0" algn="just"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(ii) The interest for the 3</a:t>
            </a:r>
            <a:r>
              <a:rPr lang="en-US" sz="1400" b="1" baseline="30000" dirty="0">
                <a:latin typeface="Bookman Old Style" pitchFamily="18" charset="0"/>
                <a:ea typeface="Cambria Math" panose="02040503050406030204" pitchFamily="18" charset="0"/>
              </a:rPr>
              <a:t>rd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year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066800" y="4180062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21989" y="4180062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1899778" y="432425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2009902" y="4355586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1884910" y="4086697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10" y="4086697"/>
                <a:ext cx="598241" cy="307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2344102" y="402379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76" name="Left Bracket 75"/>
          <p:cNvSpPr/>
          <p:nvPr/>
        </p:nvSpPr>
        <p:spPr>
          <a:xfrm>
            <a:off x="1956269" y="415955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Left Bracket 76"/>
          <p:cNvSpPr/>
          <p:nvPr/>
        </p:nvSpPr>
        <p:spPr>
          <a:xfrm flipH="1">
            <a:off x="2362687" y="415955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847340" y="19770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304458" y="1977058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159615" y="1977058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8000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734390" y="1977058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955304" y="1867188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304" y="1867188"/>
                <a:ext cx="482824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525372" y="1867188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372" y="1867188"/>
                <a:ext cx="482824" cy="503279"/>
              </a:xfrm>
              <a:prstGeom prst="rect">
                <a:avLst/>
              </a:prstGeom>
              <a:blipFill rotWithShape="1">
                <a:blip r:embed="rId4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3847340" y="28186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3337024" y="1239184"/>
            <a:ext cx="0" cy="356616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847340" y="249196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24490" y="2486724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21 × 21 × 21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606825" y="2818628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319060" y="281862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2063901" y="3960973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2021068" y="4205440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094252" y="4493553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2018883" y="4451737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5771858" y="2218380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4481490" y="2083647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5204722" y="2213035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4606640" y="2088100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207759" y="1846253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4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4231244" y="2104100"/>
            <a:ext cx="153843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907841" y="2248691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5062752" y="2219192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365797" y="1793705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4285036" y="1951879"/>
            <a:ext cx="139857" cy="353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484684" y="2245321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5639595" y="2215822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5923643" y="1977058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6124387" y="1867188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387" y="1867188"/>
                <a:ext cx="482824" cy="503279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Connector 111"/>
          <p:cNvCxnSpPr/>
          <p:nvPr/>
        </p:nvCxnSpPr>
        <p:spPr>
          <a:xfrm flipV="1">
            <a:off x="6370109" y="2212492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4370472" y="2082450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482381" y="1744127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439914" y="1890006"/>
            <a:ext cx="127143" cy="569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079021" y="222927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6233932" y="2199771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3319060" y="312846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548924" y="3128463"/>
            <a:ext cx="2028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Interest for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3</a:t>
            </a:r>
            <a:r>
              <a:rPr lang="en-US" sz="1400" b="1" baseline="30000" dirty="0" smtClean="0">
                <a:latin typeface="Bookman Old Style" pitchFamily="18" charset="0"/>
                <a:ea typeface="Cambria Math" pitchFamily="18" charset="0"/>
              </a:rPr>
              <a:t>rd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year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460318" y="3430475"/>
            <a:ext cx="827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9261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146206" y="343047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–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351245" y="3430475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8820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460182" y="312846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460182" y="37117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641099" y="3711773"/>
            <a:ext cx="894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441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064507" y="3151253"/>
            <a:ext cx="193261" cy="25404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5717223" y="3167919"/>
            <a:ext cx="225665" cy="24657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6410438" y="1292001"/>
            <a:ext cx="2040154" cy="281050"/>
          </a:xfrm>
          <a:prstGeom prst="roundRect">
            <a:avLst/>
          </a:prstGeom>
          <a:solidFill>
            <a:srgbClr val="CDAF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ounded Rectangle 135"/>
          <p:cNvSpPr/>
          <p:nvPr/>
        </p:nvSpPr>
        <p:spPr>
          <a:xfrm>
            <a:off x="4175758" y="2863601"/>
            <a:ext cx="915225" cy="22962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7894049" y="1319572"/>
            <a:ext cx="542974" cy="22735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6358778" y="1280888"/>
            <a:ext cx="2151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Total amount = 8820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150203" y="2818628"/>
            <a:ext cx="10134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9261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670470" y="3128463"/>
            <a:ext cx="7665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 – P  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0" name="Left Bracket 129"/>
          <p:cNvSpPr/>
          <p:nvPr/>
        </p:nvSpPr>
        <p:spPr>
          <a:xfrm>
            <a:off x="1990077" y="3458069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31" name="Left Bracket 130"/>
          <p:cNvSpPr/>
          <p:nvPr/>
        </p:nvSpPr>
        <p:spPr>
          <a:xfrm flipH="1">
            <a:off x="2719495" y="3458069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877140" y="140492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068670" y="1404921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8000</a:t>
            </a:r>
            <a:endParaRPr lang="en-US" sz="1400" dirty="0"/>
          </a:p>
        </p:txBody>
      </p:sp>
      <p:sp>
        <p:nvSpPr>
          <p:cNvPr id="140" name="TextBox 139"/>
          <p:cNvSpPr txBox="1"/>
          <p:nvPr/>
        </p:nvSpPr>
        <p:spPr>
          <a:xfrm>
            <a:off x="4697984" y="155987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4753467" y="1591203"/>
            <a:ext cx="28241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4669284" y="1322314"/>
                <a:ext cx="4796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21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284" y="1322314"/>
                <a:ext cx="479618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/>
          <p:cNvSpPr/>
          <p:nvPr/>
        </p:nvSpPr>
        <p:spPr>
          <a:xfrm>
            <a:off x="5046144" y="127635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44" name="Left Bracket 143"/>
          <p:cNvSpPr/>
          <p:nvPr/>
        </p:nvSpPr>
        <p:spPr>
          <a:xfrm>
            <a:off x="4689629" y="1395169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Left Bracket 144"/>
          <p:cNvSpPr/>
          <p:nvPr/>
        </p:nvSpPr>
        <p:spPr>
          <a:xfrm flipH="1">
            <a:off x="5041231" y="1395169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1393270" y="241018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1632444" y="241018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462101" y="2202354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9" name="Group 63"/>
          <p:cNvGrpSpPr/>
          <p:nvPr/>
        </p:nvGrpSpPr>
        <p:grpSpPr>
          <a:xfrm>
            <a:off x="1964458" y="2302461"/>
            <a:ext cx="602919" cy="523220"/>
            <a:chOff x="7474281" y="2126446"/>
            <a:chExt cx="602919" cy="523220"/>
          </a:xfrm>
        </p:grpSpPr>
        <p:sp>
          <p:nvSpPr>
            <p:cNvPr id="150" name="Rectangle 149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Left Bracket 151"/>
          <p:cNvSpPr/>
          <p:nvPr/>
        </p:nvSpPr>
        <p:spPr>
          <a:xfrm>
            <a:off x="1689969" y="233388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Left Bracket 152"/>
          <p:cNvSpPr/>
          <p:nvPr/>
        </p:nvSpPr>
        <p:spPr>
          <a:xfrm flipH="1">
            <a:off x="2438760" y="233388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00"/>
                            </p:stCondLst>
                            <p:childTnLst>
                              <p:par>
                                <p:cTn id="3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500"/>
                            </p:stCondLst>
                            <p:childTnLst>
                              <p:par>
                                <p:cTn id="4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00"/>
                            </p:stCondLst>
                            <p:childTnLst>
                              <p:par>
                                <p:cTn id="4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500"/>
                            </p:stCondLst>
                            <p:childTnLst>
                              <p:par>
                                <p:cTn id="4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500"/>
                            </p:stCondLst>
                            <p:childTnLst>
                              <p:par>
                                <p:cTn id="4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500"/>
                            </p:stCondLst>
                            <p:childTnLst>
                              <p:par>
                                <p:cTn id="4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500"/>
                            </p:stCondLst>
                            <p:childTnLst>
                              <p:par>
                                <p:cTn id="4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/>
      <p:bldP spid="13" grpId="0"/>
      <p:bldP spid="14" grpId="0"/>
      <p:bldP spid="33" grpId="0"/>
      <p:bldP spid="34" grpId="0"/>
      <p:bldP spid="35" grpId="0"/>
      <p:bldP spid="36" grpId="0"/>
      <p:bldP spid="38" grpId="0"/>
      <p:bldP spid="39" grpId="0" animBg="1"/>
      <p:bldP spid="40" grpId="0" animBg="1"/>
      <p:bldP spid="41" grpId="0"/>
      <p:bldP spid="42" grpId="0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/>
      <p:bldP spid="53" grpId="0"/>
      <p:bldP spid="55" grpId="0"/>
      <p:bldP spid="58" grpId="0" animBg="1"/>
      <p:bldP spid="58" grpId="1" animBg="1"/>
      <p:bldP spid="59" grpId="0"/>
      <p:bldP spid="60" grpId="0"/>
      <p:bldP spid="61" grpId="0"/>
      <p:bldP spid="62" grpId="0" animBg="1"/>
      <p:bldP spid="62" grpId="1" animBg="1"/>
      <p:bldP spid="67" grpId="0"/>
      <p:bldP spid="70" grpId="0"/>
      <p:bldP spid="71" grpId="0"/>
      <p:bldP spid="72" grpId="0"/>
      <p:bldP spid="74" grpId="0"/>
      <p:bldP spid="75" grpId="0"/>
      <p:bldP spid="76" grpId="0" animBg="1"/>
      <p:bldP spid="77" grpId="0" animBg="1"/>
      <p:bldP spid="78" grpId="0"/>
      <p:bldP spid="79" grpId="0"/>
      <p:bldP spid="80" grpId="0"/>
      <p:bldP spid="81" grpId="0"/>
      <p:bldP spid="83" grpId="0"/>
      <p:bldP spid="84" grpId="0"/>
      <p:bldP spid="86" grpId="0"/>
      <p:bldP spid="88" grpId="0"/>
      <p:bldP spid="89" grpId="0"/>
      <p:bldP spid="90" grpId="0"/>
      <p:bldP spid="91" grpId="0"/>
      <p:bldP spid="92" grpId="0"/>
      <p:bldP spid="94" grpId="0"/>
      <p:bldP spid="102" grpId="0"/>
      <p:bldP spid="104" grpId="0"/>
      <p:bldP spid="106" grpId="0"/>
      <p:bldP spid="108" grpId="0"/>
      <p:bldP spid="110" grpId="0"/>
      <p:bldP spid="111" grpId="0"/>
      <p:bldP spid="114" grpId="0"/>
      <p:bldP spid="116" grpId="0"/>
      <p:bldP spid="120" grpId="0"/>
      <p:bldP spid="121" grpId="0"/>
      <p:bldP spid="123" grpId="0"/>
      <p:bldP spid="124" grpId="0"/>
      <p:bldP spid="125" grpId="0"/>
      <p:bldP spid="126" grpId="0"/>
      <p:bldP spid="127" grpId="0"/>
      <p:bldP spid="129" grpId="0"/>
      <p:bldP spid="133" grpId="0" animBg="1"/>
      <p:bldP spid="133" grpId="1" animBg="1"/>
      <p:bldP spid="134" grpId="0" animBg="1"/>
      <p:bldP spid="134" grpId="1" animBg="1"/>
      <p:bldP spid="136" grpId="0" animBg="1"/>
      <p:bldP spid="136" grpId="1" animBg="1"/>
      <p:bldP spid="137" grpId="0" animBg="1"/>
      <p:bldP spid="137" grpId="1" animBg="1"/>
      <p:bldP spid="128" grpId="0"/>
      <p:bldP spid="122" grpId="0"/>
      <p:bldP spid="130" grpId="0" animBg="1"/>
      <p:bldP spid="131" grpId="0" animBg="1"/>
      <p:bldP spid="132" grpId="0"/>
      <p:bldP spid="139" grpId="0"/>
      <p:bldP spid="140" grpId="0"/>
      <p:bldP spid="142" grpId="0"/>
      <p:bldP spid="143" grpId="0"/>
      <p:bldP spid="144" grpId="0" animBg="1"/>
      <p:bldP spid="145" grpId="0" animBg="1"/>
      <p:bldP spid="146" grpId="0"/>
      <p:bldP spid="147" grpId="0"/>
      <p:bldP spid="148" grpId="0"/>
      <p:bldP spid="152" grpId="0" animBg="1"/>
      <p:bldP spid="15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54244" y="269925"/>
            <a:ext cx="6413399" cy="1031826"/>
            <a:chOff x="1240361" y="2170538"/>
            <a:chExt cx="7089556" cy="1031826"/>
          </a:xfrm>
        </p:grpSpPr>
        <p:sp>
          <p:nvSpPr>
            <p:cNvPr id="138" name="Rounded Rectangle 137"/>
            <p:cNvSpPr/>
            <p:nvPr/>
          </p:nvSpPr>
          <p:spPr>
            <a:xfrm>
              <a:off x="1584778" y="2170538"/>
              <a:ext cx="6745139" cy="1031826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240361" y="2572934"/>
              <a:ext cx="424286" cy="422279"/>
              <a:chOff x="1240361" y="2572934"/>
              <a:chExt cx="424286" cy="422279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240361" y="257293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279034" y="261160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256731" y="2597360"/>
                <a:ext cx="407916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168" name="Rounded Rectangle 167"/>
          <p:cNvSpPr/>
          <p:nvPr/>
        </p:nvSpPr>
        <p:spPr>
          <a:xfrm>
            <a:off x="519760" y="1346776"/>
            <a:ext cx="8019288" cy="3495855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4873265" y="3184459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1606067" y="1405218"/>
            <a:ext cx="738698" cy="24903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4540762" y="3197462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4507078" y="2859913"/>
            <a:ext cx="1247872" cy="21973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485692" y="1809899"/>
            <a:ext cx="169545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539365" y="2402854"/>
            <a:ext cx="169545" cy="17700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2341625" y="2126063"/>
            <a:ext cx="330394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156810" y="2488667"/>
            <a:ext cx="217404" cy="22998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307992" y="1409231"/>
            <a:ext cx="1018850" cy="2417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442268" y="2593710"/>
            <a:ext cx="205665" cy="24412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065479" y="529202"/>
            <a:ext cx="4264997" cy="33723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840238" y="440968"/>
            <a:ext cx="1335694" cy="47769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5317001" y="227590"/>
            <a:ext cx="1099518" cy="33389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90767" y="1373703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10,000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90767" y="2077210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58493" y="2559446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079239" y="255944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60052" y="3138901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C.I.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241197" y="313890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469507" y="3112612"/>
                <a:ext cx="644728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P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507" y="3112612"/>
                <a:ext cx="644728" cy="334066"/>
              </a:xfrm>
              <a:prstGeom prst="rect">
                <a:avLst/>
              </a:prstGeom>
              <a:blipFill rotWithShape="1">
                <a:blip r:embed="rId3"/>
                <a:stretch>
                  <a:fillRect r="-2830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4241197" y="3424191"/>
            <a:ext cx="1305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11,576.25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5400986" y="3424191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986" y="3424191"/>
                <a:ext cx="335348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5583443" y="3424191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10,000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69507" y="3711773"/>
            <a:ext cx="1372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1,576.25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241197" y="37117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733800" y="1363129"/>
            <a:ext cx="0" cy="344919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0767" y="1622476"/>
            <a:ext cx="1507080" cy="503279"/>
            <a:chOff x="1076325" y="1287585"/>
            <a:chExt cx="1507080" cy="503279"/>
          </a:xfrm>
        </p:grpSpPr>
        <p:sp>
          <p:nvSpPr>
            <p:cNvPr id="67" name="Rectangle 66"/>
            <p:cNvSpPr/>
            <p:nvPr/>
          </p:nvSpPr>
          <p:spPr>
            <a:xfrm>
              <a:off x="1076325" y="1398160"/>
              <a:ext cx="4860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N =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494046" y="1287585"/>
              <a:ext cx="1089359" cy="503279"/>
              <a:chOff x="2107380" y="-807355"/>
              <a:chExt cx="1089359" cy="50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2255086" y="-807355"/>
                    <a:ext cx="364202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ea typeface="Cambria Math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b="1" dirty="0">
                      <a:solidFill>
                        <a:schemeClr val="tx1"/>
                      </a:solidFill>
                      <a:latin typeface="Bookman Old Style" pitchFamily="18" charset="0"/>
                      <a:ea typeface="Cambria Math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086" y="-807355"/>
                    <a:ext cx="364202" cy="503279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24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Rectangle 69"/>
              <p:cNvSpPr/>
              <p:nvPr/>
            </p:nvSpPr>
            <p:spPr>
              <a:xfrm>
                <a:off x="2107380" y="-694633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1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16745" y="-679393"/>
                <a:ext cx="6799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years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</p:grpSp>
      <p:sp>
        <p:nvSpPr>
          <p:cNvPr id="73" name="Rectangle 72"/>
          <p:cNvSpPr/>
          <p:nvPr/>
        </p:nvSpPr>
        <p:spPr>
          <a:xfrm>
            <a:off x="2247937" y="1750438"/>
            <a:ext cx="14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3 half years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96146" y="2077210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10% p.a.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110044" y="2084159"/>
            <a:ext cx="1691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5% half yearly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441017" y="1267883"/>
            <a:ext cx="622780" cy="374571"/>
            <a:chOff x="463684" y="1185737"/>
            <a:chExt cx="622780" cy="374571"/>
          </a:xfrm>
        </p:grpSpPr>
        <p:sp>
          <p:nvSpPr>
            <p:cNvPr id="123" name="TextBox 12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1079239" y="3099731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294812" y="3099731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sp>
        <p:nvSpPr>
          <p:cNvPr id="170" name="Rectangle 169"/>
          <p:cNvSpPr/>
          <p:nvPr/>
        </p:nvSpPr>
        <p:spPr>
          <a:xfrm>
            <a:off x="1989465" y="312548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301132" y="328420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2408233" y="3321071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2759034" y="295116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74" name="Left Bracket 173"/>
          <p:cNvSpPr/>
          <p:nvPr/>
        </p:nvSpPr>
        <p:spPr>
          <a:xfrm>
            <a:off x="2040673" y="3094865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6" name="Left Bracket 175"/>
          <p:cNvSpPr/>
          <p:nvPr/>
        </p:nvSpPr>
        <p:spPr>
          <a:xfrm flipH="1">
            <a:off x="2754047" y="3094865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2423006" y="306000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2152724" y="31544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079239" y="4251894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1334428" y="425189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996068" y="440684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2106192" y="4438176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1981200" y="4169287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169287"/>
                <a:ext cx="598241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Rectangle 185"/>
          <p:cNvSpPr/>
          <p:nvPr/>
        </p:nvSpPr>
        <p:spPr>
          <a:xfrm>
            <a:off x="2430966" y="410638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87" name="Left Bracket 186"/>
          <p:cNvSpPr/>
          <p:nvPr/>
        </p:nvSpPr>
        <p:spPr>
          <a:xfrm>
            <a:off x="2052559" y="424214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Left Bracket 187"/>
          <p:cNvSpPr/>
          <p:nvPr/>
        </p:nvSpPr>
        <p:spPr>
          <a:xfrm flipH="1">
            <a:off x="2449551" y="424214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/>
          <p:cNvGrpSpPr/>
          <p:nvPr/>
        </p:nvGrpSpPr>
        <p:grpSpPr>
          <a:xfrm>
            <a:off x="1990487" y="3346599"/>
            <a:ext cx="290464" cy="284693"/>
            <a:chOff x="58842" y="4054338"/>
            <a:chExt cx="290464" cy="284693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92" name="Straight Connector 191"/>
          <p:cNvCxnSpPr/>
          <p:nvPr/>
        </p:nvCxnSpPr>
        <p:spPr>
          <a:xfrm>
            <a:off x="2155998" y="3248950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2190888" y="3239389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2177526" y="3443278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2287284" y="335531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2204495" y="325775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2260120" y="3466090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079239" y="3625532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312631" y="3644582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2071018" y="3882590"/>
            <a:ext cx="7631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211075" y="382682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2091666" y="3693040"/>
            <a:ext cx="738121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012945" y="363455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407556" y="3634557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172015" y="4032064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 flipV="1">
            <a:off x="2129182" y="4290208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2202366" y="4578321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flipV="1">
            <a:off x="2126997" y="4536505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/>
          <p:cNvSpPr/>
          <p:nvPr/>
        </p:nvSpPr>
        <p:spPr>
          <a:xfrm>
            <a:off x="2883092" y="3566677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824931" y="240014"/>
                <a:ext cx="6356510" cy="1089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Find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the amount and the compound interest on Rs.10,000 </a:t>
                </a:r>
              </a:p>
              <a:p>
                <a:pPr lvl="0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for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years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at 10% per annum, compounded half yearly. </a:t>
                </a:r>
                <a:endParaRPr lang="en-US" sz="1400" b="1" dirty="0" smtClean="0">
                  <a:latin typeface="Bookman Old Style" pitchFamily="18" charset="0"/>
                  <a:ea typeface="Cambria Math" panose="02040503050406030204" pitchFamily="18" charset="0"/>
                </a:endParaRPr>
              </a:p>
              <a:p>
                <a:pPr lvl="0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Would this interest be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more than the  interest he would get if it </a:t>
                </a:r>
                <a:endParaRPr lang="en-US" sz="1400" b="1" dirty="0" smtClean="0">
                  <a:latin typeface="Bookman Old Style" pitchFamily="18" charset="0"/>
                  <a:ea typeface="Cambria Math" panose="02040503050406030204" pitchFamily="18" charset="0"/>
                </a:endParaRPr>
              </a:p>
              <a:p>
                <a:pPr lvl="0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was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compounded annually ?</a:t>
                </a:r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31" y="240014"/>
                <a:ext cx="6356510" cy="1089465"/>
              </a:xfrm>
              <a:prstGeom prst="rect">
                <a:avLst/>
              </a:prstGeom>
              <a:blipFill rotWithShape="1">
                <a:blip r:embed="rId10"/>
                <a:stretch>
                  <a:fillRect l="-192" t="-559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Rectangle 226"/>
          <p:cNvSpPr/>
          <p:nvPr/>
        </p:nvSpPr>
        <p:spPr>
          <a:xfrm>
            <a:off x="4241197" y="281457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4366969" y="2814574"/>
            <a:ext cx="1491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11,576.25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4241197" y="242675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0" name="TextBox 229"/>
          <p:cNvSpPr txBox="1"/>
          <p:nvPr/>
        </p:nvSpPr>
        <p:spPr>
          <a:xfrm flipH="1">
            <a:off x="4672435" y="256009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4527382" y="2589719"/>
            <a:ext cx="640080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/>
              <p:cNvSpPr/>
              <p:nvPr/>
            </p:nvSpPr>
            <p:spPr>
              <a:xfrm flipH="1">
                <a:off x="4411500" y="2331040"/>
                <a:ext cx="8354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46305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32" name="Rectangle 2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11500" y="2331040"/>
                <a:ext cx="835485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Rounded Rectangle 232"/>
          <p:cNvSpPr/>
          <p:nvPr/>
        </p:nvSpPr>
        <p:spPr>
          <a:xfrm>
            <a:off x="4754636" y="1834710"/>
            <a:ext cx="210562" cy="180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5537448" y="1851644"/>
            <a:ext cx="262501" cy="2041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6095333" y="1854284"/>
            <a:ext cx="274737" cy="21583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6665397" y="1854284"/>
            <a:ext cx="284697" cy="21583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6098603" y="2111752"/>
            <a:ext cx="161379" cy="1885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6670923" y="2120621"/>
            <a:ext cx="159781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pic>
        <p:nvPicPr>
          <p:cNvPr id="239" name="Picture 2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080" y="1348349"/>
            <a:ext cx="1662527" cy="3740164"/>
          </a:xfrm>
          <a:prstGeom prst="rect">
            <a:avLst/>
          </a:prstGeom>
        </p:spPr>
      </p:pic>
      <p:sp>
        <p:nvSpPr>
          <p:cNvPr id="240" name="TextBox 239"/>
          <p:cNvSpPr txBox="1"/>
          <p:nvPr/>
        </p:nvSpPr>
        <p:spPr>
          <a:xfrm>
            <a:off x="7352266" y="1661789"/>
            <a:ext cx="7998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46305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7099359" y="1661789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7338239" y="1875444"/>
            <a:ext cx="4794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7203894" y="1871529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7324864" y="1906585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7324658" y="2132361"/>
            <a:ext cx="4938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459439" y="2132361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7443953" y="2331804"/>
            <a:ext cx="3342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190700" y="2307363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7300592" y="2362716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7458743" y="2573878"/>
            <a:ext cx="4309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7603372" y="257387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7479286" y="2755834"/>
            <a:ext cx="4580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20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239306" y="2749585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571483" y="2787733"/>
            <a:ext cx="609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598223" y="2967155"/>
            <a:ext cx="4514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7737929" y="2967155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7601565" y="3158098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28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7461055" y="3150638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7660963" y="3195418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7725663" y="3381687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grpSp>
        <p:nvGrpSpPr>
          <p:cNvPr id="261" name="Group 260"/>
          <p:cNvGrpSpPr/>
          <p:nvPr/>
        </p:nvGrpSpPr>
        <p:grpSpPr>
          <a:xfrm>
            <a:off x="7196975" y="1703804"/>
            <a:ext cx="1025374" cy="219030"/>
            <a:chOff x="1600200" y="3321325"/>
            <a:chExt cx="374346" cy="164825"/>
          </a:xfrm>
        </p:grpSpPr>
        <p:sp>
          <p:nvSpPr>
            <p:cNvPr id="262" name="Right Bracket 261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63" name="Straight Connector 262"/>
            <p:cNvCxnSpPr>
              <a:stCxn id="262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/>
          <p:cNvSpPr txBox="1"/>
          <p:nvPr/>
        </p:nvSpPr>
        <p:spPr>
          <a:xfrm>
            <a:off x="7865837" y="3381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7727264" y="3572630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24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7578287" y="3565170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7778195" y="3609950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7842895" y="3798958"/>
            <a:ext cx="315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7975905" y="37989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7957750" y="3989901"/>
            <a:ext cx="3786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7700506" y="3982441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7900415" y="4027221"/>
            <a:ext cx="5750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7965114" y="4218972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8118929" y="421349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7966715" y="4404433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20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7817738" y="4396973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8017647" y="4441753"/>
            <a:ext cx="4977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8082346" y="4633504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79" name="Rounded Rectangle 278"/>
          <p:cNvSpPr/>
          <p:nvPr/>
        </p:nvSpPr>
        <p:spPr>
          <a:xfrm>
            <a:off x="7340739" y="1483067"/>
            <a:ext cx="993099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7262515" y="14318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7390427" y="14318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7528673" y="14318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7658049" y="14318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7785329" y="14318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7905658" y="14318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7980020" y="14318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8107300" y="143181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977336" y="2814574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3673784" y="2814574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42" name="Rectangle 41"/>
          <p:cNvSpPr/>
          <p:nvPr/>
        </p:nvSpPr>
        <p:spPr>
          <a:xfrm>
            <a:off x="4241197" y="19246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777717" y="1924658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61939" y="1924658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207649" y="1924658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347785" y="1924658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5428563" y="1814788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563" y="1814788"/>
                <a:ext cx="482824" cy="503279"/>
              </a:xfrm>
              <a:prstGeom prst="rect">
                <a:avLst/>
              </a:prstGeom>
              <a:blipFill rotWithShape="1">
                <a:blip r:embed="rId1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998631" y="1814788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631" y="1814788"/>
                <a:ext cx="482824" cy="503279"/>
              </a:xfrm>
              <a:prstGeom prst="rect">
                <a:avLst/>
              </a:prstGeom>
              <a:blipFill rotWithShape="1">
                <a:blip r:embed="rId1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568701" y="1814788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01" y="1814788"/>
                <a:ext cx="482824" cy="503279"/>
              </a:xfrm>
              <a:prstGeom prst="rect">
                <a:avLst/>
              </a:prstGeom>
              <a:blipFill rotWithShape="1">
                <a:blip r:embed="rId13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Connector 145"/>
          <p:cNvCxnSpPr/>
          <p:nvPr/>
        </p:nvCxnSpPr>
        <p:spPr>
          <a:xfrm flipV="1">
            <a:off x="6250481" y="2155840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991769" y="2036179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5683345" y="2150495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5116919" y="2040632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718038" y="1798785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4" name="Straight Connector 213"/>
          <p:cNvCxnSpPr/>
          <p:nvPr/>
        </p:nvCxnSpPr>
        <p:spPr>
          <a:xfrm flipV="1">
            <a:off x="4670655" y="2046584"/>
            <a:ext cx="225242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5386464" y="2186151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6" name="Straight Connector 215"/>
          <p:cNvCxnSpPr/>
          <p:nvPr/>
        </p:nvCxnSpPr>
        <p:spPr>
          <a:xfrm flipV="1">
            <a:off x="5541375" y="2156652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V="1">
            <a:off x="6818588" y="2149952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V="1">
            <a:off x="4880751" y="2034982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Left Bracket 178"/>
          <p:cNvSpPr/>
          <p:nvPr/>
        </p:nvSpPr>
        <p:spPr>
          <a:xfrm>
            <a:off x="2052559" y="3642440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80" name="Left Bracket 179"/>
          <p:cNvSpPr/>
          <p:nvPr/>
        </p:nvSpPr>
        <p:spPr>
          <a:xfrm flipH="1">
            <a:off x="2781977" y="3642440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241197" y="145848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4462823" y="145848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sp>
        <p:nvSpPr>
          <p:cNvPr id="292" name="TextBox 291"/>
          <p:cNvSpPr txBox="1"/>
          <p:nvPr/>
        </p:nvSpPr>
        <p:spPr>
          <a:xfrm>
            <a:off x="5174184" y="161343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3" name="Straight Connector 292"/>
          <p:cNvCxnSpPr/>
          <p:nvPr/>
        </p:nvCxnSpPr>
        <p:spPr>
          <a:xfrm>
            <a:off x="5243029" y="1644766"/>
            <a:ext cx="26080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Rectangle 293"/>
              <p:cNvSpPr/>
              <p:nvPr/>
            </p:nvSpPr>
            <p:spPr>
              <a:xfrm>
                <a:off x="5145484" y="1375877"/>
                <a:ext cx="47961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21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94" name="Rectangle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484" y="1375877"/>
                <a:ext cx="479618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5" name="Rectangle 294"/>
          <p:cNvSpPr/>
          <p:nvPr/>
        </p:nvSpPr>
        <p:spPr>
          <a:xfrm>
            <a:off x="5476562" y="132991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96" name="Left Bracket 295"/>
          <p:cNvSpPr/>
          <p:nvPr/>
        </p:nvSpPr>
        <p:spPr>
          <a:xfrm>
            <a:off x="5187603" y="144873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Left Bracket 296"/>
          <p:cNvSpPr/>
          <p:nvPr/>
        </p:nvSpPr>
        <p:spPr>
          <a:xfrm flipH="1">
            <a:off x="5493476" y="144873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1398270" y="256240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1637444" y="2562409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2467101" y="2354580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9" name="Group 63"/>
          <p:cNvGrpSpPr/>
          <p:nvPr/>
        </p:nvGrpSpPr>
        <p:grpSpPr>
          <a:xfrm>
            <a:off x="1969458" y="2454687"/>
            <a:ext cx="602919" cy="523220"/>
            <a:chOff x="7474281" y="2126446"/>
            <a:chExt cx="602919" cy="523220"/>
          </a:xfrm>
        </p:grpSpPr>
        <p:sp>
          <p:nvSpPr>
            <p:cNvPr id="310" name="Rectangle 309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11" name="Straight Connector 310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" name="Left Bracket 311"/>
          <p:cNvSpPr/>
          <p:nvPr/>
        </p:nvSpPr>
        <p:spPr>
          <a:xfrm>
            <a:off x="1694969" y="2486112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Left Bracket 312"/>
          <p:cNvSpPr/>
          <p:nvPr/>
        </p:nvSpPr>
        <p:spPr>
          <a:xfrm flipH="1">
            <a:off x="2443760" y="2486112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/>
        </p:nvSpPr>
        <p:spPr>
          <a:xfrm>
            <a:off x="5978295" y="660579"/>
            <a:ext cx="2644594" cy="686197"/>
          </a:xfrm>
          <a:prstGeom prst="roundRect">
            <a:avLst/>
          </a:prstGeom>
          <a:gradFill flip="none" rotWithShape="1">
            <a:gsLst>
              <a:gs pos="0">
                <a:srgbClr val="00FFFF"/>
              </a:gs>
              <a:gs pos="53000">
                <a:schemeClr val="accent5">
                  <a:lumMod val="40000"/>
                  <a:lumOff val="60000"/>
                  <a:alpha val="25000"/>
                </a:schemeClr>
              </a:gs>
              <a:gs pos="81000">
                <a:srgbClr val="00FFFF"/>
              </a:gs>
            </a:gsLst>
            <a:lin ang="0" scaled="1"/>
            <a:tileRect/>
          </a:gradFill>
          <a:ln w="31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While calculating interest for half years we take half of the rate</a:t>
            </a:r>
          </a:p>
        </p:txBody>
      </p:sp>
    </p:spTree>
    <p:extLst>
      <p:ext uri="{BB962C8B-B14F-4D97-AF65-F5344CB8AC3E}">
        <p14:creationId xmlns:p14="http://schemas.microsoft.com/office/powerpoint/2010/main" val="92616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00"/>
                            </p:stCondLst>
                            <p:childTnLst>
                              <p:par>
                                <p:cTn id="4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500"/>
                            </p:stCondLst>
                            <p:childTnLst>
                              <p:par>
                                <p:cTn id="4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500"/>
                            </p:stCondLst>
                            <p:childTnLst>
                              <p:par>
                                <p:cTn id="5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2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2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8" fill="hold">
                      <p:stCondLst>
                        <p:cond delay="indefinite"/>
                      </p:stCondLst>
                      <p:childTnLst>
                        <p:par>
                          <p:cTn id="699" fill="hold">
                            <p:stCondLst>
                              <p:cond delay="0"/>
                            </p:stCondLst>
                            <p:childTnLst>
                              <p:par>
                                <p:cTn id="7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2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3" fill="hold">
                      <p:stCondLst>
                        <p:cond delay="indefinite"/>
                      </p:stCondLst>
                      <p:childTnLst>
                        <p:par>
                          <p:cTn id="714" fill="hold">
                            <p:stCondLst>
                              <p:cond delay="0"/>
                            </p:stCondLst>
                            <p:childTnLst>
                              <p:par>
                                <p:cTn id="7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7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2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2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2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8" fill="hold">
                      <p:stCondLst>
                        <p:cond delay="indefinite"/>
                      </p:stCondLst>
                      <p:childTnLst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7" fill="hold">
                      <p:stCondLst>
                        <p:cond delay="indefinite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5" fill="hold">
                      <p:stCondLst>
                        <p:cond delay="indefinite"/>
                      </p:stCondLst>
                      <p:childTnLst>
                        <p:par>
                          <p:cTn id="816" fill="hold">
                            <p:stCondLst>
                              <p:cond delay="0"/>
                            </p:stCondLst>
                            <p:childTnLst>
                              <p:par>
                                <p:cTn id="8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>
                      <p:stCondLst>
                        <p:cond delay="indefinite"/>
                      </p:stCondLst>
                      <p:childTnLst>
                        <p:par>
                          <p:cTn id="821" fill="hold">
                            <p:stCondLst>
                              <p:cond delay="0"/>
                            </p:stCondLst>
                            <p:childTnLst>
                              <p:par>
                                <p:cTn id="8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3" fill="hold">
                      <p:stCondLst>
                        <p:cond delay="indefinite"/>
                      </p:stCondLst>
                      <p:childTnLst>
                        <p:par>
                          <p:cTn id="924" fill="hold">
                            <p:stCondLst>
                              <p:cond delay="0"/>
                            </p:stCondLst>
                            <p:childTnLst>
                              <p:par>
                                <p:cTn id="9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8" fill="hold">
                      <p:stCondLst>
                        <p:cond delay="indefinite"/>
                      </p:stCondLst>
                      <p:childTnLst>
                        <p:par>
                          <p:cTn id="929" fill="hold">
                            <p:stCondLst>
                              <p:cond delay="0"/>
                            </p:stCondLst>
                            <p:childTnLst>
                              <p:par>
                                <p:cTn id="9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3" fill="hold">
                      <p:stCondLst>
                        <p:cond delay="indefinite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8" fill="hold">
                      <p:stCondLst>
                        <p:cond delay="indefinite"/>
                      </p:stCondLst>
                      <p:childTnLst>
                        <p:par>
                          <p:cTn id="939" fill="hold">
                            <p:stCondLst>
                              <p:cond delay="0"/>
                            </p:stCondLst>
                            <p:childTnLst>
                              <p:par>
                                <p:cTn id="9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6" fill="hold">
                      <p:stCondLst>
                        <p:cond delay="indefinite"/>
                      </p:stCondLst>
                      <p:childTnLst>
                        <p:par>
                          <p:cTn id="947" fill="hold">
                            <p:stCondLst>
                              <p:cond delay="0"/>
                            </p:stCondLst>
                            <p:childTnLst>
                              <p:par>
                                <p:cTn id="9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1" fill="hold">
                      <p:stCondLst>
                        <p:cond delay="indefinite"/>
                      </p:stCondLst>
                      <p:childTnLst>
                        <p:par>
                          <p:cTn id="952" fill="hold">
                            <p:stCondLst>
                              <p:cond delay="0"/>
                            </p:stCondLst>
                            <p:childTnLst>
                              <p:par>
                                <p:cTn id="9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7" fill="hold">
                      <p:stCondLst>
                        <p:cond delay="indefinite"/>
                      </p:stCondLst>
                      <p:childTnLst>
                        <p:par>
                          <p:cTn id="958" fill="hold">
                            <p:stCondLst>
                              <p:cond delay="0"/>
                            </p:stCondLst>
                            <p:childTnLst>
                              <p:par>
                                <p:cTn id="9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5" fill="hold">
                      <p:stCondLst>
                        <p:cond delay="indefinite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0" fill="hold">
                      <p:stCondLst>
                        <p:cond delay="indefinite"/>
                      </p:stCondLst>
                      <p:childTnLst>
                        <p:par>
                          <p:cTn id="971" fill="hold">
                            <p:stCondLst>
                              <p:cond delay="0"/>
                            </p:stCondLst>
                            <p:childTnLst>
                              <p:par>
                                <p:cTn id="9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5" fill="hold">
                      <p:stCondLst>
                        <p:cond delay="indefinite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4" fill="hold">
                      <p:stCondLst>
                        <p:cond delay="indefinite"/>
                      </p:stCondLst>
                      <p:childTnLst>
                        <p:par>
                          <p:cTn id="985" fill="hold">
                            <p:stCondLst>
                              <p:cond delay="0"/>
                            </p:stCondLst>
                            <p:childTnLst>
                              <p:par>
                                <p:cTn id="9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62" grpId="0" animBg="1"/>
      <p:bldP spid="162" grpId="1" animBg="1"/>
      <p:bldP spid="163" grpId="0" animBg="1"/>
      <p:bldP spid="163" grpId="1" animBg="1"/>
      <p:bldP spid="158" grpId="0" animBg="1"/>
      <p:bldP spid="158" grpId="1" animBg="1"/>
      <p:bldP spid="159" grpId="0" animBg="1"/>
      <p:bldP spid="159" grpId="1" animBg="1"/>
      <p:bldP spid="120" grpId="0" animBg="1"/>
      <p:bldP spid="120" grpId="1" animBg="1"/>
      <p:bldP spid="119" grpId="0" animBg="1"/>
      <p:bldP spid="119" grpId="1" animBg="1"/>
      <p:bldP spid="90" grpId="0" animBg="1"/>
      <p:bldP spid="90" grpId="1" animBg="1"/>
      <p:bldP spid="91" grpId="0" animBg="1"/>
      <p:bldP spid="91" grpId="1" animBg="1"/>
      <p:bldP spid="88" grpId="0" animBg="1"/>
      <p:bldP spid="88" grpId="1" animBg="1"/>
      <p:bldP spid="83" grpId="0" animBg="1"/>
      <p:bldP spid="83" grpId="1" animBg="1"/>
      <p:bldP spid="77" grpId="0" animBg="1"/>
      <p:bldP spid="77" grpId="1" animBg="1"/>
      <p:bldP spid="76" grpId="0" animBg="1"/>
      <p:bldP spid="76" grpId="1" animBg="1"/>
      <p:bldP spid="75" grpId="0" animBg="1"/>
      <p:bldP spid="75" grpId="1" animBg="1"/>
      <p:bldP spid="84" grpId="0"/>
      <p:bldP spid="89" grpId="0"/>
      <p:bldP spid="92" grpId="0"/>
      <p:bldP spid="93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73" grpId="0"/>
      <p:bldP spid="78" grpId="0"/>
      <p:bldP spid="81" grpId="0"/>
      <p:bldP spid="167" grpId="0"/>
      <p:bldP spid="169" grpId="0"/>
      <p:bldP spid="170" grpId="0"/>
      <p:bldP spid="171" grpId="0"/>
      <p:bldP spid="173" grpId="0"/>
      <p:bldP spid="174" grpId="0" animBg="1"/>
      <p:bldP spid="176" grpId="0" animBg="1"/>
      <p:bldP spid="177" grpId="0"/>
      <p:bldP spid="178" grpId="0"/>
      <p:bldP spid="181" grpId="0"/>
      <p:bldP spid="182" grpId="0"/>
      <p:bldP spid="183" grpId="0"/>
      <p:bldP spid="185" grpId="0"/>
      <p:bldP spid="186" grpId="0"/>
      <p:bldP spid="187" grpId="0" animBg="1"/>
      <p:bldP spid="188" grpId="0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/>
      <p:bldP spid="199" grpId="0"/>
      <p:bldP spid="201" grpId="0"/>
      <p:bldP spid="204" grpId="0" animBg="1"/>
      <p:bldP spid="204" grpId="1" animBg="1"/>
      <p:bldP spid="205" grpId="0"/>
      <p:bldP spid="206" grpId="0"/>
      <p:bldP spid="209" grpId="0"/>
      <p:bldP spid="211" grpId="0"/>
      <p:bldP spid="213" grpId="0"/>
      <p:bldP spid="145" grpId="0"/>
      <p:bldP spid="227" grpId="0"/>
      <p:bldP spid="228" grpId="0"/>
      <p:bldP spid="229" grpId="0"/>
      <p:bldP spid="230" grpId="0"/>
      <p:bldP spid="232" grpId="0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40" grpId="0"/>
      <p:bldP spid="240" grpId="1"/>
      <p:bldP spid="241" grpId="0"/>
      <p:bldP spid="241" grpId="1"/>
      <p:bldP spid="242" grpId="0"/>
      <p:bldP spid="242" grpId="1"/>
      <p:bldP spid="243" grpId="0"/>
      <p:bldP spid="243" grpId="1"/>
      <p:bldP spid="244" grpId="0"/>
      <p:bldP spid="244" grpId="1"/>
      <p:bldP spid="245" grpId="0"/>
      <p:bldP spid="245" grpId="1"/>
      <p:bldP spid="246" grpId="0"/>
      <p:bldP spid="246" grpId="1"/>
      <p:bldP spid="247" grpId="0"/>
      <p:bldP spid="247" grpId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53" grpId="0"/>
      <p:bldP spid="253" grpId="1"/>
      <p:bldP spid="254" grpId="0"/>
      <p:bldP spid="254" grpId="1"/>
      <p:bldP spid="255" grpId="0"/>
      <p:bldP spid="255" grpId="1"/>
      <p:bldP spid="256" grpId="0"/>
      <p:bldP spid="256" grpId="1"/>
      <p:bldP spid="257" grpId="0"/>
      <p:bldP spid="257" grpId="1"/>
      <p:bldP spid="258" grpId="0"/>
      <p:bldP spid="258" grpId="1"/>
      <p:bldP spid="259" grpId="0"/>
      <p:bldP spid="259" grpId="1"/>
      <p:bldP spid="260" grpId="0"/>
      <p:bldP spid="260" grpId="1"/>
      <p:bldP spid="264" grpId="0"/>
      <p:bldP spid="264" grpId="1"/>
      <p:bldP spid="265" grpId="0"/>
      <p:bldP spid="265" grpId="1"/>
      <p:bldP spid="266" grpId="0"/>
      <p:bldP spid="266" grpId="1"/>
      <p:bldP spid="267" grpId="0"/>
      <p:bldP spid="267" grpId="1"/>
      <p:bldP spid="268" grpId="0"/>
      <p:bldP spid="268" grpId="1"/>
      <p:bldP spid="269" grpId="0"/>
      <p:bldP spid="269" grpId="1"/>
      <p:bldP spid="270" grpId="0"/>
      <p:bldP spid="270" grpId="1"/>
      <p:bldP spid="271" grpId="0"/>
      <p:bldP spid="271" grpId="1"/>
      <p:bldP spid="272" grpId="0"/>
      <p:bldP spid="272" grpId="1"/>
      <p:bldP spid="273" grpId="0"/>
      <p:bldP spid="273" grpId="1"/>
      <p:bldP spid="274" grpId="0"/>
      <p:bldP spid="274" grpId="1"/>
      <p:bldP spid="275" grpId="0"/>
      <p:bldP spid="275" grpId="1"/>
      <p:bldP spid="276" grpId="0"/>
      <p:bldP spid="276" grpId="1"/>
      <p:bldP spid="277" grpId="0"/>
      <p:bldP spid="277" grpId="1"/>
      <p:bldP spid="278" grpId="0"/>
      <p:bldP spid="278" grpId="1"/>
      <p:bldP spid="279" grpId="0" animBg="1"/>
      <p:bldP spid="279" grpId="1" animBg="1"/>
      <p:bldP spid="279" grpId="2" animBg="1"/>
      <p:bldP spid="280" grpId="0"/>
      <p:bldP spid="280" grpId="1"/>
      <p:bldP spid="281" grpId="0"/>
      <p:bldP spid="281" grpId="1"/>
      <p:bldP spid="282" grpId="0"/>
      <p:bldP spid="282" grpId="1"/>
      <p:bldP spid="283" grpId="0"/>
      <p:bldP spid="283" grpId="1"/>
      <p:bldP spid="284" grpId="0"/>
      <p:bldP spid="284" grpId="1"/>
      <p:bldP spid="285" grpId="0"/>
      <p:bldP spid="285" grpId="1"/>
      <p:bldP spid="286" grpId="0"/>
      <p:bldP spid="286" grpId="1"/>
      <p:bldP spid="287" grpId="0"/>
      <p:bldP spid="287" grpId="1"/>
      <p:bldP spid="288" grpId="0"/>
      <p:bldP spid="289" grpId="0"/>
      <p:bldP spid="42" grpId="0"/>
      <p:bldP spid="43" grpId="0"/>
      <p:bldP spid="44" grpId="0"/>
      <p:bldP spid="46" grpId="0"/>
      <p:bldP spid="47" grpId="0"/>
      <p:bldP spid="54" grpId="0"/>
      <p:bldP spid="55" grpId="0"/>
      <p:bldP spid="56" grpId="0"/>
      <p:bldP spid="208" grpId="0"/>
      <p:bldP spid="215" grpId="0"/>
      <p:bldP spid="179" grpId="0" animBg="1"/>
      <p:bldP spid="180" grpId="0" animBg="1"/>
      <p:bldP spid="290" grpId="0"/>
      <p:bldP spid="291" grpId="0"/>
      <p:bldP spid="292" grpId="0"/>
      <p:bldP spid="294" grpId="0"/>
      <p:bldP spid="295" grpId="0"/>
      <p:bldP spid="296" grpId="0" animBg="1"/>
      <p:bldP spid="297" grpId="0" animBg="1"/>
      <p:bldP spid="306" grpId="0"/>
      <p:bldP spid="307" grpId="0"/>
      <p:bldP spid="308" grpId="0"/>
      <p:bldP spid="312" grpId="0" animBg="1"/>
      <p:bldP spid="313" grpId="0" animBg="1"/>
      <p:bldP spid="104" grpId="0" animBg="1"/>
      <p:bldP spid="10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54244" y="269925"/>
            <a:ext cx="6413399" cy="1031826"/>
            <a:chOff x="1240361" y="2170538"/>
            <a:chExt cx="7089556" cy="1031826"/>
          </a:xfrm>
        </p:grpSpPr>
        <p:sp>
          <p:nvSpPr>
            <p:cNvPr id="138" name="Rounded Rectangle 137"/>
            <p:cNvSpPr/>
            <p:nvPr/>
          </p:nvSpPr>
          <p:spPr>
            <a:xfrm>
              <a:off x="1584778" y="2170538"/>
              <a:ext cx="6745139" cy="1031826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240361" y="2572934"/>
              <a:ext cx="424286" cy="422279"/>
              <a:chOff x="1240361" y="2572934"/>
              <a:chExt cx="424286" cy="422279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240361" y="257293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279034" y="261160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256731" y="2597360"/>
                <a:ext cx="407916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168" name="Rounded Rectangle 167"/>
          <p:cNvSpPr/>
          <p:nvPr/>
        </p:nvSpPr>
        <p:spPr>
          <a:xfrm>
            <a:off x="519761" y="1346776"/>
            <a:ext cx="8014639" cy="3495855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441017" y="1267883"/>
            <a:ext cx="622780" cy="374571"/>
            <a:chOff x="463684" y="1185737"/>
            <a:chExt cx="622780" cy="374571"/>
          </a:xfrm>
        </p:grpSpPr>
        <p:sp>
          <p:nvSpPr>
            <p:cNvPr id="123" name="TextBox 12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824931" y="240014"/>
                <a:ext cx="6356510" cy="1089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Find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the amount and the compound interest on Rs.10,000 </a:t>
                </a:r>
              </a:p>
              <a:p>
                <a:pPr lvl="0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for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years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at 10% per annum, compounded half yearly. </a:t>
                </a:r>
                <a:endParaRPr lang="en-US" sz="1400" b="1" dirty="0" smtClean="0">
                  <a:latin typeface="Bookman Old Style" pitchFamily="18" charset="0"/>
                  <a:ea typeface="Cambria Math" panose="02040503050406030204" pitchFamily="18" charset="0"/>
                </a:endParaRPr>
              </a:p>
              <a:p>
                <a:pPr lvl="0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Would this interest be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more than the  interest he would get if it </a:t>
                </a:r>
                <a:endParaRPr lang="en-US" sz="1400" b="1" dirty="0" smtClean="0">
                  <a:latin typeface="Bookman Old Style" pitchFamily="18" charset="0"/>
                  <a:ea typeface="Cambria Math" panose="02040503050406030204" pitchFamily="18" charset="0"/>
                </a:endParaRPr>
              </a:p>
              <a:p>
                <a:pPr lvl="0">
                  <a:tabLst>
                    <a:tab pos="231775" algn="ctr"/>
                    <a:tab pos="573088" algn="l"/>
                  </a:tabLst>
                </a:pPr>
                <a:r>
                  <a:rPr lang="en-US" sz="14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was </a:t>
                </a:r>
                <a:r>
                  <a:rPr lang="en-US" sz="1400" b="1" dirty="0">
                    <a:latin typeface="Bookman Old Style" pitchFamily="18" charset="0"/>
                    <a:ea typeface="Cambria Math" panose="02040503050406030204" pitchFamily="18" charset="0"/>
                  </a:rPr>
                  <a:t>compounded annually ?</a:t>
                </a:r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31" y="240014"/>
                <a:ext cx="6356510" cy="1089465"/>
              </a:xfrm>
              <a:prstGeom prst="rect">
                <a:avLst/>
              </a:prstGeom>
              <a:blipFill rotWithShape="1">
                <a:blip r:embed="rId3"/>
                <a:stretch>
                  <a:fillRect l="-192" t="-559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Rounded Rectangle 168"/>
          <p:cNvSpPr/>
          <p:nvPr/>
        </p:nvSpPr>
        <p:spPr>
          <a:xfrm>
            <a:off x="1347803" y="1761630"/>
            <a:ext cx="195029" cy="23371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1346027" y="2110623"/>
            <a:ext cx="838574" cy="24499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1315155" y="1417210"/>
            <a:ext cx="1066425" cy="22911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2122992" y="2554963"/>
            <a:ext cx="245868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478558" y="2438840"/>
            <a:ext cx="224807" cy="18668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1342201" y="2640741"/>
            <a:ext cx="249760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47227" y="2596453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1087622" y="259645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331760" y="261222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607834" y="261222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2451624" y="2382772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82" name="Group 63"/>
          <p:cNvGrpSpPr/>
          <p:nvPr/>
        </p:nvGrpSpPr>
        <p:grpSpPr>
          <a:xfrm>
            <a:off x="1939848" y="2504501"/>
            <a:ext cx="602919" cy="523220"/>
            <a:chOff x="7474281" y="2126446"/>
            <a:chExt cx="602919" cy="523220"/>
          </a:xfrm>
        </p:grpSpPr>
        <p:sp>
          <p:nvSpPr>
            <p:cNvPr id="183" name="Rectangle 182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84" name="Straight Connector 183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Rectangle 184"/>
          <p:cNvSpPr/>
          <p:nvPr/>
        </p:nvSpPr>
        <p:spPr>
          <a:xfrm>
            <a:off x="1091721" y="314201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1283251" y="314201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sp>
        <p:nvSpPr>
          <p:cNvPr id="187" name="Rectangle 186"/>
          <p:cNvSpPr/>
          <p:nvPr/>
        </p:nvSpPr>
        <p:spPr>
          <a:xfrm>
            <a:off x="1977904" y="319712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289571" y="332648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>
            <a:off x="2396672" y="3363354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2747473" y="299344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100" dirty="0"/>
          </a:p>
        </p:txBody>
      </p:sp>
      <p:sp>
        <p:nvSpPr>
          <p:cNvPr id="191" name="Left Bracket 190"/>
          <p:cNvSpPr/>
          <p:nvPr/>
        </p:nvSpPr>
        <p:spPr>
          <a:xfrm>
            <a:off x="2029112" y="3137148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92" name="Left Bracket 191"/>
          <p:cNvSpPr/>
          <p:nvPr/>
        </p:nvSpPr>
        <p:spPr>
          <a:xfrm flipH="1">
            <a:off x="2742486" y="3137148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2341495" y="310228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911034" y="3220075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3396884" y="335070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96" name="Straight Connector 195"/>
          <p:cNvCxnSpPr/>
          <p:nvPr/>
        </p:nvCxnSpPr>
        <p:spPr>
          <a:xfrm>
            <a:off x="3356095" y="3387572"/>
            <a:ext cx="666100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Left Bracket 196"/>
          <p:cNvSpPr/>
          <p:nvPr/>
        </p:nvSpPr>
        <p:spPr>
          <a:xfrm>
            <a:off x="2994246" y="3100380"/>
            <a:ext cx="68587" cy="48533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98" name="Left Bracket 197"/>
          <p:cNvSpPr/>
          <p:nvPr/>
        </p:nvSpPr>
        <p:spPr>
          <a:xfrm flipH="1">
            <a:off x="4002378" y="3100380"/>
            <a:ext cx="68587" cy="48533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3252465" y="311609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3731307" y="2958980"/>
            <a:ext cx="311380" cy="505170"/>
            <a:chOff x="4549124" y="4235266"/>
            <a:chExt cx="311380" cy="505170"/>
          </a:xfrm>
        </p:grpSpPr>
        <p:sp>
          <p:nvSpPr>
            <p:cNvPr id="201" name="TextBox 200"/>
            <p:cNvSpPr txBox="1"/>
            <p:nvPr/>
          </p:nvSpPr>
          <p:spPr>
            <a:xfrm flipH="1">
              <a:off x="4557216" y="4432659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 flipH="1">
              <a:off x="4633787" y="4486564"/>
              <a:ext cx="169410" cy="2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ectangle 202"/>
            <p:cNvSpPr/>
            <p:nvPr/>
          </p:nvSpPr>
          <p:spPr>
            <a:xfrm flipH="1">
              <a:off x="4549124" y="4235266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1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204" name="Rectangle 203"/>
          <p:cNvSpPr/>
          <p:nvPr/>
        </p:nvSpPr>
        <p:spPr>
          <a:xfrm>
            <a:off x="3538653" y="3116093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2141163" y="319677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1079111" y="374028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1270641" y="3740287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sp>
        <p:nvSpPr>
          <p:cNvPr id="208" name="Rectangle 207"/>
          <p:cNvSpPr/>
          <p:nvPr/>
        </p:nvSpPr>
        <p:spPr>
          <a:xfrm>
            <a:off x="1965294" y="376226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276961" y="392475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>
            <a:off x="2384062" y="3961627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Left Bracket 210"/>
          <p:cNvSpPr/>
          <p:nvPr/>
        </p:nvSpPr>
        <p:spPr>
          <a:xfrm>
            <a:off x="2016502" y="3735421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12" name="Left Bracket 211"/>
          <p:cNvSpPr/>
          <p:nvPr/>
        </p:nvSpPr>
        <p:spPr>
          <a:xfrm flipH="1">
            <a:off x="2729876" y="3735421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2328885" y="3700561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2920803" y="378057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243758" y="394897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16" name="Straight Connector 215"/>
          <p:cNvCxnSpPr/>
          <p:nvPr/>
        </p:nvCxnSpPr>
        <p:spPr>
          <a:xfrm>
            <a:off x="3342325" y="3985845"/>
            <a:ext cx="387389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Left Bracket 220"/>
          <p:cNvSpPr/>
          <p:nvPr/>
        </p:nvSpPr>
        <p:spPr>
          <a:xfrm>
            <a:off x="2981636" y="3771505"/>
            <a:ext cx="68587" cy="401101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22" name="Left Bracket 221"/>
          <p:cNvSpPr/>
          <p:nvPr/>
        </p:nvSpPr>
        <p:spPr>
          <a:xfrm flipH="1">
            <a:off x="3692723" y="3771505"/>
            <a:ext cx="68587" cy="401101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3366383" y="372205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2128553" y="379504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4782426" y="144812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4978158" y="1448123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dirty="0"/>
          </a:p>
        </p:txBody>
      </p:sp>
      <p:sp>
        <p:nvSpPr>
          <p:cNvPr id="229" name="TextBox 228"/>
          <p:cNvSpPr txBox="1"/>
          <p:nvPr/>
        </p:nvSpPr>
        <p:spPr>
          <a:xfrm>
            <a:off x="5837702" y="160307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>
            <a:off x="5947826" y="1634405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/>
          <p:cNvGrpSpPr/>
          <p:nvPr/>
        </p:nvGrpSpPr>
        <p:grpSpPr>
          <a:xfrm>
            <a:off x="1966316" y="3983377"/>
            <a:ext cx="290464" cy="284693"/>
            <a:chOff x="58842" y="4054338"/>
            <a:chExt cx="290464" cy="284693"/>
          </a:xfrm>
        </p:grpSpPr>
        <p:cxnSp>
          <p:nvCxnSpPr>
            <p:cNvPr id="232" name="Straight Connector 231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234" name="Straight Connector 233"/>
          <p:cNvCxnSpPr/>
          <p:nvPr/>
        </p:nvCxnSpPr>
        <p:spPr>
          <a:xfrm>
            <a:off x="2131827" y="3889506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2166717" y="3879945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2158897" y="4100460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/>
          <p:cNvSpPr/>
          <p:nvPr/>
        </p:nvSpPr>
        <p:spPr>
          <a:xfrm>
            <a:off x="2263113" y="3995868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2180324" y="3898310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2241491" y="412327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066800" y="4367234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247749" y="4386284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10000</a:t>
            </a:r>
            <a:endParaRPr lang="en-US" sz="1400" dirty="0"/>
          </a:p>
        </p:txBody>
      </p:sp>
      <p:cxnSp>
        <p:nvCxnSpPr>
          <p:cNvPr id="242" name="Straight Connector 241"/>
          <p:cNvCxnSpPr/>
          <p:nvPr/>
        </p:nvCxnSpPr>
        <p:spPr>
          <a:xfrm>
            <a:off x="2074593" y="4624292"/>
            <a:ext cx="8147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2257911" y="456852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2073709" y="4434742"/>
            <a:ext cx="823499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1999423" y="437625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2394034" y="4376259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47" name="Straight Connector 246"/>
          <p:cNvCxnSpPr/>
          <p:nvPr/>
        </p:nvCxnSpPr>
        <p:spPr>
          <a:xfrm flipV="1">
            <a:off x="3806231" y="3287056"/>
            <a:ext cx="166051" cy="56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V="1">
            <a:off x="3337894" y="3234430"/>
            <a:ext cx="261782" cy="64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3184548" y="2977614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FF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5</a:t>
            </a:r>
            <a:endParaRPr lang="en-US" sz="1200" b="1" dirty="0">
              <a:solidFill>
                <a:srgbClr val="0000FF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3885740" y="3185479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宋体" charset="-122"/>
                <a:cs typeface="+mn-cs"/>
              </a:defRPr>
            </a:lvl9pPr>
          </a:lstStyle>
          <a:p>
            <a:r>
              <a:rPr lang="en-US" sz="1200" b="1" dirty="0" smtClean="0">
                <a:solidFill>
                  <a:srgbClr val="0000FF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1</a:t>
            </a:r>
            <a:endParaRPr lang="en-US" sz="1200" b="1" dirty="0">
              <a:solidFill>
                <a:srgbClr val="0000FF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51" name="Straight Connector 250"/>
          <p:cNvCxnSpPr/>
          <p:nvPr/>
        </p:nvCxnSpPr>
        <p:spPr>
          <a:xfrm flipH="1">
            <a:off x="4201987" y="1363713"/>
            <a:ext cx="0" cy="347472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Rounded Rectangle 251"/>
          <p:cNvSpPr/>
          <p:nvPr/>
        </p:nvSpPr>
        <p:spPr>
          <a:xfrm>
            <a:off x="1526045" y="1662765"/>
            <a:ext cx="220109" cy="44835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3090807" y="381834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6539680" y="159010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55" name="Straight Connector 254"/>
          <p:cNvCxnSpPr/>
          <p:nvPr/>
        </p:nvCxnSpPr>
        <p:spPr>
          <a:xfrm>
            <a:off x="6649804" y="1621439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" name="Group 256"/>
          <p:cNvGrpSpPr/>
          <p:nvPr/>
        </p:nvGrpSpPr>
        <p:grpSpPr>
          <a:xfrm>
            <a:off x="2928143" y="3994638"/>
            <a:ext cx="290464" cy="284693"/>
            <a:chOff x="58842" y="4054338"/>
            <a:chExt cx="290464" cy="284693"/>
          </a:xfrm>
        </p:grpSpPr>
        <p:cxnSp>
          <p:nvCxnSpPr>
            <p:cNvPr id="258" name="Straight Connector 257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260" name="Straight Connector 259"/>
          <p:cNvCxnSpPr/>
          <p:nvPr/>
        </p:nvCxnSpPr>
        <p:spPr>
          <a:xfrm>
            <a:off x="3083740" y="3876540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3118630" y="3866979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3110810" y="4087494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/>
          <p:cNvSpPr/>
          <p:nvPr/>
        </p:nvSpPr>
        <p:spPr>
          <a:xfrm>
            <a:off x="3215026" y="398290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3132237" y="388534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5" name="Oval 264"/>
          <p:cNvSpPr/>
          <p:nvPr/>
        </p:nvSpPr>
        <p:spPr>
          <a:xfrm>
            <a:off x="3193404" y="411030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66" name="Straight Connector 265"/>
          <p:cNvCxnSpPr/>
          <p:nvPr/>
        </p:nvCxnSpPr>
        <p:spPr>
          <a:xfrm>
            <a:off x="3144903" y="4611326"/>
            <a:ext cx="7407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/>
          <p:cNvSpPr txBox="1"/>
          <p:nvPr/>
        </p:nvSpPr>
        <p:spPr>
          <a:xfrm>
            <a:off x="3337255" y="455555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3149480" y="4412579"/>
            <a:ext cx="741223" cy="19106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078767" y="436329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3473378" y="4363293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71" name="Straight Connector 270"/>
          <p:cNvCxnSpPr/>
          <p:nvPr/>
        </p:nvCxnSpPr>
        <p:spPr bwMode="auto">
          <a:xfrm flipV="1">
            <a:off x="6175841" y="1714781"/>
            <a:ext cx="94059" cy="9167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2" name="Straight Connector 271"/>
          <p:cNvCxnSpPr/>
          <p:nvPr/>
        </p:nvCxnSpPr>
        <p:spPr bwMode="auto">
          <a:xfrm flipV="1">
            <a:off x="5543244" y="1558260"/>
            <a:ext cx="94059" cy="8334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5" name="Straight Connector 274"/>
          <p:cNvCxnSpPr/>
          <p:nvPr/>
        </p:nvCxnSpPr>
        <p:spPr>
          <a:xfrm flipV="1">
            <a:off x="6660209" y="1716139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/>
          <p:cNvSpPr/>
          <p:nvPr/>
        </p:nvSpPr>
        <p:spPr>
          <a:xfrm>
            <a:off x="4782426" y="1859055"/>
            <a:ext cx="290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78" name="Rounded Rectangle 277"/>
          <p:cNvSpPr/>
          <p:nvPr/>
        </p:nvSpPr>
        <p:spPr>
          <a:xfrm>
            <a:off x="5911650" y="1418693"/>
            <a:ext cx="406902" cy="202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79" name="Rounded Rectangle 278"/>
          <p:cNvSpPr/>
          <p:nvPr/>
        </p:nvSpPr>
        <p:spPr>
          <a:xfrm>
            <a:off x="6624801" y="1402323"/>
            <a:ext cx="398260" cy="19703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4993134" y="1859055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110 × 105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4782426" y="21854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=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4535062" y="2185468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4185592" y="218546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85" name="Left Bracket 284"/>
          <p:cNvSpPr/>
          <p:nvPr/>
        </p:nvSpPr>
        <p:spPr>
          <a:xfrm>
            <a:off x="1665359" y="253592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Left Bracket 285"/>
          <p:cNvSpPr/>
          <p:nvPr/>
        </p:nvSpPr>
        <p:spPr>
          <a:xfrm flipH="1">
            <a:off x="2414150" y="253592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Left Bracket 286"/>
          <p:cNvSpPr/>
          <p:nvPr/>
        </p:nvSpPr>
        <p:spPr>
          <a:xfrm>
            <a:off x="2031534" y="4403529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88" name="Left Bracket 287"/>
          <p:cNvSpPr/>
          <p:nvPr/>
        </p:nvSpPr>
        <p:spPr>
          <a:xfrm flipH="1">
            <a:off x="2856830" y="4403529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89" name="Left Bracket 288"/>
          <p:cNvSpPr/>
          <p:nvPr/>
        </p:nvSpPr>
        <p:spPr>
          <a:xfrm>
            <a:off x="3109202" y="4385042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90" name="Left Bracket 289"/>
          <p:cNvSpPr/>
          <p:nvPr/>
        </p:nvSpPr>
        <p:spPr>
          <a:xfrm flipH="1">
            <a:off x="3866919" y="4385042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cxnSp>
        <p:nvCxnSpPr>
          <p:cNvPr id="291" name="Straight Connector 290"/>
          <p:cNvCxnSpPr/>
          <p:nvPr/>
        </p:nvCxnSpPr>
        <p:spPr bwMode="auto">
          <a:xfrm flipV="1">
            <a:off x="6061623" y="1704394"/>
            <a:ext cx="94059" cy="9167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2" name="Straight Connector 291"/>
          <p:cNvCxnSpPr/>
          <p:nvPr/>
        </p:nvCxnSpPr>
        <p:spPr bwMode="auto">
          <a:xfrm flipV="1">
            <a:off x="5438754" y="1557601"/>
            <a:ext cx="94059" cy="8334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5" name="Straight Connector 294"/>
          <p:cNvCxnSpPr/>
          <p:nvPr/>
        </p:nvCxnSpPr>
        <p:spPr>
          <a:xfrm flipV="1">
            <a:off x="5070323" y="1559603"/>
            <a:ext cx="33307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Rectangle 415"/>
              <p:cNvSpPr/>
              <p:nvPr/>
            </p:nvSpPr>
            <p:spPr>
              <a:xfrm>
                <a:off x="5822834" y="1365516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110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16" name="Rectangle 4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834" y="1365516"/>
                <a:ext cx="59824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9" name="Rectangle 418"/>
          <p:cNvSpPr/>
          <p:nvPr/>
        </p:nvSpPr>
        <p:spPr>
          <a:xfrm>
            <a:off x="6311600" y="1448123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90767" y="1373703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10,000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90767" y="2077210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0767" y="1622476"/>
            <a:ext cx="1507080" cy="503279"/>
            <a:chOff x="1076325" y="1287585"/>
            <a:chExt cx="1507080" cy="503279"/>
          </a:xfrm>
        </p:grpSpPr>
        <p:sp>
          <p:nvSpPr>
            <p:cNvPr id="67" name="Rectangle 66"/>
            <p:cNvSpPr/>
            <p:nvPr/>
          </p:nvSpPr>
          <p:spPr>
            <a:xfrm>
              <a:off x="1076325" y="1398160"/>
              <a:ext cx="4860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N =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494046" y="1287585"/>
              <a:ext cx="1089359" cy="503279"/>
              <a:chOff x="2107380" y="-807355"/>
              <a:chExt cx="1089359" cy="50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/>
                  <p:cNvSpPr/>
                  <p:nvPr/>
                </p:nvSpPr>
                <p:spPr>
                  <a:xfrm>
                    <a:off x="2255086" y="-807355"/>
                    <a:ext cx="364202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ea typeface="Cambria Math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400" b="1" dirty="0">
                      <a:solidFill>
                        <a:schemeClr val="tx1"/>
                      </a:solidFill>
                      <a:latin typeface="Bookman Old Style" pitchFamily="18" charset="0"/>
                      <a:ea typeface="Cambria Math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Rectangle 6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086" y="-807355"/>
                    <a:ext cx="364202" cy="503279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b="-24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Rectangle 69"/>
              <p:cNvSpPr/>
              <p:nvPr/>
            </p:nvSpPr>
            <p:spPr>
              <a:xfrm>
                <a:off x="2107380" y="-694633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1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16745" y="-679393"/>
                <a:ext cx="6799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years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</p:grpSp>
      <p:sp>
        <p:nvSpPr>
          <p:cNvPr id="78" name="Rectangle 77"/>
          <p:cNvSpPr/>
          <p:nvPr/>
        </p:nvSpPr>
        <p:spPr>
          <a:xfrm>
            <a:off x="1096146" y="2077210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10% p.a.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/>
              <p:cNvSpPr/>
              <p:nvPr/>
            </p:nvSpPr>
            <p:spPr>
              <a:xfrm>
                <a:off x="6524812" y="1352550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56" name="Rectangle 2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812" y="1352550"/>
                <a:ext cx="598241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0" name="Rounded Rectangle 419"/>
          <p:cNvSpPr/>
          <p:nvPr/>
        </p:nvSpPr>
        <p:spPr>
          <a:xfrm>
            <a:off x="5514282" y="2576632"/>
            <a:ext cx="204292" cy="21756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21" name="Rounded Rectangle 420"/>
          <p:cNvSpPr/>
          <p:nvPr/>
        </p:nvSpPr>
        <p:spPr>
          <a:xfrm>
            <a:off x="5060239" y="2589546"/>
            <a:ext cx="206013" cy="20995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22" name="Rectangle 421"/>
          <p:cNvSpPr/>
          <p:nvPr/>
        </p:nvSpPr>
        <p:spPr>
          <a:xfrm>
            <a:off x="4386080" y="2524514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C.I.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23" name="Rectangle 422"/>
          <p:cNvSpPr/>
          <p:nvPr/>
        </p:nvSpPr>
        <p:spPr>
          <a:xfrm>
            <a:off x="4782426" y="252451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Rectangle 423"/>
              <p:cNvSpPr/>
              <p:nvPr/>
            </p:nvSpPr>
            <p:spPr>
              <a:xfrm>
                <a:off x="5006663" y="2498225"/>
                <a:ext cx="766557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A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P</m:t>
                    </m:r>
                  </m:oMath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24" name="Rectangle 4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663" y="2498225"/>
                <a:ext cx="766557" cy="334066"/>
              </a:xfrm>
              <a:prstGeom prst="rect">
                <a:avLst/>
              </a:prstGeom>
              <a:blipFill rotWithShape="1">
                <a:blip r:embed="rId14"/>
                <a:stretch>
                  <a:fillRect l="-1587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5" name="Rectangle 424"/>
          <p:cNvSpPr/>
          <p:nvPr/>
        </p:nvSpPr>
        <p:spPr>
          <a:xfrm>
            <a:off x="4782426" y="2783800"/>
            <a:ext cx="946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11550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Rectangle 425"/>
              <p:cNvSpPr/>
              <p:nvPr/>
            </p:nvSpPr>
            <p:spPr>
              <a:xfrm>
                <a:off x="5583322" y="2783800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26" name="Rectangle 4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22" y="2783800"/>
                <a:ext cx="335348" cy="30777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7" name="Rectangle 426"/>
          <p:cNvSpPr/>
          <p:nvPr/>
        </p:nvSpPr>
        <p:spPr>
          <a:xfrm>
            <a:off x="5782243" y="2783800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5006663" y="3041044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1550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29" name="Rectangle 428"/>
          <p:cNvSpPr/>
          <p:nvPr/>
        </p:nvSpPr>
        <p:spPr>
          <a:xfrm>
            <a:off x="4782426" y="304104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30" name="Rectangle 429"/>
          <p:cNvSpPr/>
          <p:nvPr/>
        </p:nvSpPr>
        <p:spPr>
          <a:xfrm>
            <a:off x="4185592" y="3341194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431" name="Rounded Rectangle 430"/>
          <p:cNvSpPr/>
          <p:nvPr/>
        </p:nvSpPr>
        <p:spPr>
          <a:xfrm>
            <a:off x="4478900" y="3361966"/>
            <a:ext cx="2541796" cy="486929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4476251" y="3341194"/>
            <a:ext cx="269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Yes, interest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1,576.25 is more than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1,550.</a:t>
            </a:r>
          </a:p>
        </p:txBody>
      </p:sp>
      <p:sp>
        <p:nvSpPr>
          <p:cNvPr id="433" name="Rounded Rectangle 432"/>
          <p:cNvSpPr/>
          <p:nvPr/>
        </p:nvSpPr>
        <p:spPr>
          <a:xfrm>
            <a:off x="5076966" y="2220893"/>
            <a:ext cx="97274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84" name="Rectangle 283"/>
          <p:cNvSpPr/>
          <p:nvPr/>
        </p:nvSpPr>
        <p:spPr>
          <a:xfrm>
            <a:off x="4976707" y="2185468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11550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4" name="Rounded Rectangle 433"/>
          <p:cNvSpPr/>
          <p:nvPr/>
        </p:nvSpPr>
        <p:spPr>
          <a:xfrm>
            <a:off x="6999024" y="1829330"/>
            <a:ext cx="1477137" cy="281050"/>
          </a:xfrm>
          <a:prstGeom prst="roundRect">
            <a:avLst/>
          </a:prstGeom>
          <a:solidFill>
            <a:srgbClr val="CDAF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/>
          <p:nvPr/>
        </p:nvSpPr>
        <p:spPr>
          <a:xfrm>
            <a:off x="6959930" y="1809750"/>
            <a:ext cx="15744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C.I. = 1,576.25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8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500"/>
                            </p:stCondLst>
                            <p:childTnLst>
                              <p:par>
                                <p:cTn id="5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4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3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500"/>
                            </p:stCondLst>
                            <p:childTnLst>
                              <p:par>
                                <p:cTn id="6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69" grpId="1" animBg="1"/>
      <p:bldP spid="170" grpId="0" animBg="1"/>
      <p:bldP spid="170" grpId="1" animBg="1"/>
      <p:bldP spid="170" grpId="2" animBg="1"/>
      <p:bldP spid="170" grpId="3" animBg="1"/>
      <p:bldP spid="171" grpId="0" animBg="1"/>
      <p:bldP spid="171" grpId="1" animBg="1"/>
      <p:bldP spid="171" grpId="2" animBg="1"/>
      <p:bldP spid="171" grpId="3" animBg="1"/>
      <p:bldP spid="172" grpId="0" animBg="1"/>
      <p:bldP spid="172" grpId="1" animBg="1"/>
      <p:bldP spid="172" grpId="2" animBg="1"/>
      <p:bldP spid="172" grpId="3" animBg="1"/>
      <p:bldP spid="173" grpId="0" animBg="1"/>
      <p:bldP spid="173" grpId="1" animBg="1"/>
      <p:bldP spid="173" grpId="2" animBg="1"/>
      <p:bldP spid="173" grpId="3" animBg="1"/>
      <p:bldP spid="174" grpId="0" animBg="1"/>
      <p:bldP spid="174" grpId="1" animBg="1"/>
      <p:bldP spid="175" grpId="0"/>
      <p:bldP spid="176" grpId="0"/>
      <p:bldP spid="177" grpId="0"/>
      <p:bldP spid="178" grpId="0"/>
      <p:bldP spid="181" grpId="0"/>
      <p:bldP spid="185" grpId="0"/>
      <p:bldP spid="186" grpId="0"/>
      <p:bldP spid="187" grpId="0"/>
      <p:bldP spid="188" grpId="0"/>
      <p:bldP spid="190" grpId="0"/>
      <p:bldP spid="191" grpId="0" animBg="1"/>
      <p:bldP spid="192" grpId="0" animBg="1"/>
      <p:bldP spid="193" grpId="0"/>
      <p:bldP spid="194" grpId="0"/>
      <p:bldP spid="195" grpId="0"/>
      <p:bldP spid="197" grpId="0" animBg="1"/>
      <p:bldP spid="198" grpId="0" animBg="1"/>
      <p:bldP spid="199" grpId="0"/>
      <p:bldP spid="204" grpId="0"/>
      <p:bldP spid="205" grpId="0"/>
      <p:bldP spid="206" grpId="0"/>
      <p:bldP spid="207" grpId="0"/>
      <p:bldP spid="208" grpId="0"/>
      <p:bldP spid="209" grpId="0"/>
      <p:bldP spid="211" grpId="0" animBg="1"/>
      <p:bldP spid="212" grpId="0" animBg="1"/>
      <p:bldP spid="213" grpId="0"/>
      <p:bldP spid="214" grpId="0"/>
      <p:bldP spid="215" grpId="0"/>
      <p:bldP spid="221" grpId="0" animBg="1"/>
      <p:bldP spid="222" grpId="0" animBg="1"/>
      <p:bldP spid="225" grpId="0"/>
      <p:bldP spid="226" grpId="0"/>
      <p:bldP spid="227" grpId="0"/>
      <p:bldP spid="228" grpId="0"/>
      <p:bldP spid="229" grpId="0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/>
      <p:bldP spid="241" grpId="0"/>
      <p:bldP spid="243" grpId="0"/>
      <p:bldP spid="244" grpId="0" animBg="1"/>
      <p:bldP spid="244" grpId="1" animBg="1"/>
      <p:bldP spid="245" grpId="0"/>
      <p:bldP spid="246" grpId="0"/>
      <p:bldP spid="249" grpId="0"/>
      <p:bldP spid="250" grpId="0"/>
      <p:bldP spid="252" grpId="0" animBg="1"/>
      <p:bldP spid="252" grpId="1" animBg="1"/>
      <p:bldP spid="253" grpId="0"/>
      <p:bldP spid="254" grpId="0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7" grpId="0"/>
      <p:bldP spid="268" grpId="0" animBg="1"/>
      <p:bldP spid="268" grpId="1" animBg="1"/>
      <p:bldP spid="269" grpId="0"/>
      <p:bldP spid="270" grpId="0"/>
      <p:bldP spid="276" grpId="0"/>
      <p:bldP spid="278" grpId="0" animBg="1"/>
      <p:bldP spid="278" grpId="1" animBg="1"/>
      <p:bldP spid="279" grpId="0" animBg="1"/>
      <p:bldP spid="279" grpId="1" animBg="1"/>
      <p:bldP spid="280" grpId="0"/>
      <p:bldP spid="281" grpId="0"/>
      <p:bldP spid="282" grpId="0"/>
      <p:bldP spid="283" grpId="0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416" grpId="0"/>
      <p:bldP spid="419" grpId="0"/>
      <p:bldP spid="256" grpId="0"/>
      <p:bldP spid="420" grpId="0" animBg="1"/>
      <p:bldP spid="420" grpId="1" animBg="1"/>
      <p:bldP spid="421" grpId="0" animBg="1"/>
      <p:bldP spid="421" grpId="1" animBg="1"/>
      <p:bldP spid="422" grpId="0"/>
      <p:bldP spid="423" grpId="0"/>
      <p:bldP spid="424" grpId="0"/>
      <p:bldP spid="425" grpId="0"/>
      <p:bldP spid="426" grpId="0"/>
      <p:bldP spid="427" grpId="0"/>
      <p:bldP spid="428" grpId="0"/>
      <p:bldP spid="429" grpId="0"/>
      <p:bldP spid="430" grpId="0"/>
      <p:bldP spid="431" grpId="0" animBg="1"/>
      <p:bldP spid="432" grpId="0"/>
      <p:bldP spid="433" grpId="0" animBg="1"/>
      <p:bldP spid="433" grpId="1" animBg="1"/>
      <p:bldP spid="28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519761" y="1212394"/>
            <a:ext cx="6871640" cy="3663598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2263916" y="444971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454244" y="287338"/>
            <a:ext cx="6937156" cy="884285"/>
            <a:chOff x="1240361" y="2186350"/>
            <a:chExt cx="6937156" cy="884285"/>
          </a:xfrm>
        </p:grpSpPr>
        <p:sp>
          <p:nvSpPr>
            <p:cNvPr id="99" name="Rounded Rectangle 98"/>
            <p:cNvSpPr/>
            <p:nvPr/>
          </p:nvSpPr>
          <p:spPr>
            <a:xfrm>
              <a:off x="1584778" y="2186350"/>
              <a:ext cx="6592739" cy="884285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240361" y="2413362"/>
              <a:ext cx="422279" cy="422279"/>
              <a:chOff x="1240361" y="2413362"/>
              <a:chExt cx="422279" cy="422279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240361" y="2413362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279034" y="2452035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276183" y="2437788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449484" y="1138573"/>
            <a:ext cx="622780" cy="374571"/>
            <a:chOff x="463684" y="1185737"/>
            <a:chExt cx="622780" cy="374571"/>
          </a:xfrm>
        </p:grpSpPr>
        <p:sp>
          <p:nvSpPr>
            <p:cNvPr id="107" name="TextBox 10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225" name="Rounded Rectangle 224"/>
          <p:cNvSpPr/>
          <p:nvPr/>
        </p:nvSpPr>
        <p:spPr>
          <a:xfrm>
            <a:off x="2824774" y="1526543"/>
            <a:ext cx="209095" cy="2397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3097012" y="1793100"/>
            <a:ext cx="559122" cy="4212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1120705" y="1239131"/>
            <a:ext cx="1397291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381758" y="2326270"/>
            <a:ext cx="203196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2743200" y="2219682"/>
            <a:ext cx="168901" cy="1934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1635640" y="2412048"/>
            <a:ext cx="249760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rot="5400000">
            <a:off x="2273025" y="3629972"/>
            <a:ext cx="2468880" cy="151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/>
          <p:cNvSpPr/>
          <p:nvPr/>
        </p:nvSpPr>
        <p:spPr>
          <a:xfrm>
            <a:off x="1285338" y="237510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285338" y="300621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1487885" y="3006211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4096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2030374" y="3038109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491068" y="2375105"/>
            <a:ext cx="1046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Amount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440313" y="321495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5" name="Straight Connector 264"/>
          <p:cNvCxnSpPr/>
          <p:nvPr/>
        </p:nvCxnSpPr>
        <p:spPr>
          <a:xfrm>
            <a:off x="2524937" y="3251827"/>
            <a:ext cx="413597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/>
              <p:cNvSpPr/>
              <p:nvPr/>
            </p:nvSpPr>
            <p:spPr>
              <a:xfrm>
                <a:off x="2498886" y="2769258"/>
                <a:ext cx="479618" cy="505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  <a:cs typeface="Arial" pitchFamily="34" charset="0"/>
                            </a:rPr>
                            <m:t>25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  <a:cs typeface="Arial" pitchFamily="34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66" name="Rectangle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886" y="2769258"/>
                <a:ext cx="479618" cy="505395"/>
              </a:xfrm>
              <a:prstGeom prst="rect">
                <a:avLst/>
              </a:prstGeom>
              <a:blipFill rotWithShape="1"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Rectangle 266"/>
          <p:cNvSpPr/>
          <p:nvPr/>
        </p:nvSpPr>
        <p:spPr>
          <a:xfrm>
            <a:off x="2953193" y="270054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69" name="Rectangle 268"/>
          <p:cNvSpPr/>
          <p:nvPr/>
        </p:nvSpPr>
        <p:spPr>
          <a:xfrm>
            <a:off x="1285338" y="37233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1499460" y="3723357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4096</a:t>
            </a:r>
          </a:p>
        </p:txBody>
      </p:sp>
      <p:sp>
        <p:nvSpPr>
          <p:cNvPr id="271" name="Rectangle 270"/>
          <p:cNvSpPr/>
          <p:nvPr/>
        </p:nvSpPr>
        <p:spPr>
          <a:xfrm>
            <a:off x="2021904" y="3765216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2400747" y="3878066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 × 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74" name="Straight Connector 273"/>
          <p:cNvCxnSpPr/>
          <p:nvPr/>
        </p:nvCxnSpPr>
        <p:spPr>
          <a:xfrm>
            <a:off x="2478940" y="3905782"/>
            <a:ext cx="7810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Rectangle 274"/>
          <p:cNvSpPr/>
          <p:nvPr/>
        </p:nvSpPr>
        <p:spPr>
          <a:xfrm>
            <a:off x="2686884" y="363445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3241008" y="342926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80" name="Rectangle 279"/>
          <p:cNvSpPr/>
          <p:nvPr/>
        </p:nvSpPr>
        <p:spPr>
          <a:xfrm>
            <a:off x="1285338" y="438407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1469871" y="4384077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4096</a:t>
            </a:r>
          </a:p>
        </p:txBody>
      </p:sp>
      <p:sp>
        <p:nvSpPr>
          <p:cNvPr id="282" name="Rectangle 281"/>
          <p:cNvSpPr/>
          <p:nvPr/>
        </p:nvSpPr>
        <p:spPr>
          <a:xfrm>
            <a:off x="2026408" y="440653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465176" y="457604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16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2565629" y="4609014"/>
            <a:ext cx="281675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/>
              <p:cNvSpPr/>
              <p:nvPr/>
            </p:nvSpPr>
            <p:spPr>
              <a:xfrm>
                <a:off x="2496066" y="4338553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86" name="Rectangle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66" y="4338553"/>
                <a:ext cx="360996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ectangle 286"/>
          <p:cNvSpPr/>
          <p:nvPr/>
        </p:nvSpPr>
        <p:spPr>
          <a:xfrm>
            <a:off x="2805330" y="423018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88" name="Rectangle 287"/>
          <p:cNvSpPr/>
          <p:nvPr/>
        </p:nvSpPr>
        <p:spPr>
          <a:xfrm>
            <a:off x="3662463" y="307348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3853993" y="3073480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4096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4461653" y="322843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16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2" name="Straight Connector 291"/>
          <p:cNvCxnSpPr/>
          <p:nvPr/>
        </p:nvCxnSpPr>
        <p:spPr>
          <a:xfrm>
            <a:off x="4544901" y="3259762"/>
            <a:ext cx="268711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/>
          <p:cNvSpPr/>
          <p:nvPr/>
        </p:nvSpPr>
        <p:spPr>
          <a:xfrm>
            <a:off x="4461653" y="299087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17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4820221" y="294490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95" name="Rectangle 294"/>
          <p:cNvSpPr/>
          <p:nvPr/>
        </p:nvSpPr>
        <p:spPr>
          <a:xfrm>
            <a:off x="3664860" y="36370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3853993" y="3637073"/>
            <a:ext cx="98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4096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1" name="Rectangle 300"/>
          <p:cNvSpPr/>
          <p:nvPr/>
        </p:nvSpPr>
        <p:spPr>
          <a:xfrm>
            <a:off x="4933544" y="3637073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6" name="Rectangle 305"/>
          <p:cNvSpPr/>
          <p:nvPr/>
        </p:nvSpPr>
        <p:spPr>
          <a:xfrm>
            <a:off x="3974774" y="415093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Rectangle 306"/>
              <p:cNvSpPr/>
              <p:nvPr/>
            </p:nvSpPr>
            <p:spPr>
              <a:xfrm>
                <a:off x="4166304" y="4150930"/>
                <a:ext cx="11352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>
                          <a:latin typeface="Bookman Old Style" pitchFamily="18" charset="0"/>
                          <a:ea typeface="Cambria Math" pitchFamily="18" charset="0"/>
                        </a:rPr>
                        <m:t>Rs</m:t>
                      </m:r>
                      <m:r>
                        <m:rPr>
                          <m:nor/>
                        </m:rPr>
                        <a:rPr lang="en-US" sz="1400" b="1">
                          <a:latin typeface="Bookman Old Style" pitchFamily="18" charset="0"/>
                          <a:ea typeface="Cambria Math" pitchFamily="18" charset="0"/>
                        </a:rPr>
                        <m:t>. 4,913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07" name="Rectangle 3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304" y="4150930"/>
                <a:ext cx="1135247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Rectangle 307"/>
          <p:cNvSpPr/>
          <p:nvPr/>
        </p:nvSpPr>
        <p:spPr>
          <a:xfrm>
            <a:off x="1573396" y="1196358"/>
            <a:ext cx="1498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latin typeface="Bookman Old Style" panose="02050604050505020204" pitchFamily="18" charset="0"/>
                <a:cs typeface="Arial" pitchFamily="34" charset="0"/>
              </a:rPr>
              <a:t>Rs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. 4096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1071608" y="1196358"/>
            <a:ext cx="26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1285338" y="11963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42852" y="1485323"/>
            <a:ext cx="311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285338" y="148532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1573395" y="1485323"/>
            <a:ext cx="1325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18 months 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Rectangle 313"/>
              <p:cNvSpPr/>
              <p:nvPr/>
            </p:nvSpPr>
            <p:spPr>
              <a:xfrm>
                <a:off x="1479932" y="1777432"/>
                <a:ext cx="983475" cy="443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Bookman Old Style" pitchFamily="18" charset="0"/>
                    <a:ea typeface="Cambria Math" pitchFamily="18" charset="0"/>
                  </a:rPr>
                  <a:t>12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dirty="0">
                            <a:latin typeface="Bookman Old Style" pitchFamily="18" charset="0"/>
                            <a:ea typeface="Cambria Math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sz="1400" b="1" dirty="0">
                        <a:latin typeface="Bookman Old Style" pitchFamily="18" charset="0"/>
                        <a:ea typeface="Cambria Math" pitchFamily="18" charset="0"/>
                      </a:rPr>
                      <m:t>%</m:t>
                    </m:r>
                  </m:oMath>
                </a14:m>
                <a:endParaRPr lang="en-US" sz="1400" b="1" dirty="0">
                  <a:latin typeface="Bookman Old Style" panose="0205060405050502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4" name="Rectangle 3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932" y="1777432"/>
                <a:ext cx="983475" cy="443135"/>
              </a:xfrm>
              <a:prstGeom prst="rect">
                <a:avLst/>
              </a:prstGeom>
              <a:blipFill rotWithShape="1">
                <a:blip r:embed="rId7"/>
                <a:stretch>
                  <a:fillRect l="-186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5" name="Rectangle 314"/>
          <p:cNvSpPr/>
          <p:nvPr/>
        </p:nvSpPr>
        <p:spPr>
          <a:xfrm>
            <a:off x="1058579" y="1843430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285338" y="184343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/>
              <p:cNvSpPr/>
              <p:nvPr/>
            </p:nvSpPr>
            <p:spPr>
              <a:xfrm>
                <a:off x="2905539" y="1779014"/>
                <a:ext cx="3372208" cy="440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1400" b="1" dirty="0">
                    <a:solidFill>
                      <a:prstClr val="black"/>
                    </a:solidFill>
                    <a:latin typeface="Bookman Old Style" panose="02050604050505020204" pitchFamily="18" charset="0"/>
                    <a:cs typeface="Arial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>
                            <a:latin typeface="Bookman Old Style" pitchFamily="18" charset="0"/>
                            <a:cs typeface="Arial" pitchFamily="34" charset="0"/>
                          </a:rPr>
                          <m:t>25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 i="0" smtClean="0">
                            <a:latin typeface="Bookman Old Style" pitchFamily="18" charset="0"/>
                            <a:cs typeface="Arial" pitchFamily="34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400" b="1" dirty="0">
                    <a:latin typeface="Bookman Old Style" panose="02050604050505020204" pitchFamily="18" charset="0"/>
                    <a:cs typeface="Arial" pitchFamily="34" charset="0"/>
                  </a:rPr>
                  <a:t> </a:t>
                </a:r>
                <a:r>
                  <a:rPr lang="en-US" sz="1400" b="1" dirty="0" smtClean="0">
                    <a:latin typeface="Bookman Old Style" panose="02050604050505020204" pitchFamily="18" charset="0"/>
                    <a:cs typeface="Arial" pitchFamily="34" charset="0"/>
                  </a:rPr>
                  <a:t>% (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compounded </a:t>
                </a:r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half yearly)</a:t>
                </a:r>
                <a:r>
                  <a:rPr lang="en-US" sz="1400" b="1" dirty="0">
                    <a:latin typeface="Bookman Old Style" pitchFamily="18" charset="0"/>
                    <a:ea typeface="Cambria Math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17" name="Rectangle 3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539" y="1779014"/>
                <a:ext cx="3372208" cy="440633"/>
              </a:xfrm>
              <a:prstGeom prst="rect">
                <a:avLst/>
              </a:prstGeom>
              <a:blipFill rotWithShape="1">
                <a:blip r:embed="rId8"/>
                <a:stretch>
                  <a:fillRect l="-54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/>
              <p:cNvSpPr/>
              <p:nvPr/>
            </p:nvSpPr>
            <p:spPr>
              <a:xfrm>
                <a:off x="2209800" y="1779933"/>
                <a:ext cx="819455" cy="4452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1400" b="1" dirty="0" smtClean="0">
                    <a:solidFill>
                      <a:prstClr val="black"/>
                    </a:solidFill>
                    <a:latin typeface="Bookman Old Style" panose="02050604050505020204" pitchFamily="18" charset="0"/>
                    <a:cs typeface="Arial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>
                            <a:latin typeface="Cambria Math"/>
                            <a:cs typeface="Arial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400" b="1" i="0" smtClean="0">
                            <a:latin typeface="Bookman Old Style" pitchFamily="18" charset="0"/>
                            <a:cs typeface="Arial" pitchFamily="34" charset="0"/>
                          </a:rPr>
                          <m:t>25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400" b="1">
                            <a:latin typeface="Bookman Old Style" pitchFamily="18" charset="0"/>
                            <a:cs typeface="Arial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b="1" dirty="0">
                    <a:latin typeface="Bookman Old Style" panose="02050604050505020204" pitchFamily="18" charset="0"/>
                    <a:cs typeface="Arial" pitchFamily="34" charset="0"/>
                  </a:rPr>
                  <a:t> %</a:t>
                </a:r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18" name="Rectangle 3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779933"/>
                <a:ext cx="819455" cy="445250"/>
              </a:xfrm>
              <a:prstGeom prst="rect">
                <a:avLst/>
              </a:prstGeom>
              <a:blipFill rotWithShape="1">
                <a:blip r:embed="rId9"/>
                <a:stretch>
                  <a:fillRect l="-2239" r="-1493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9" name="Left Bracket 318"/>
          <p:cNvSpPr/>
          <p:nvPr/>
        </p:nvSpPr>
        <p:spPr>
          <a:xfrm>
            <a:off x="2091913" y="2856881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/>
          <p:cNvSpPr/>
          <p:nvPr/>
        </p:nvSpPr>
        <p:spPr>
          <a:xfrm flipH="1">
            <a:off x="2936307" y="2856881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Left Bracket 320"/>
          <p:cNvSpPr/>
          <p:nvPr/>
        </p:nvSpPr>
        <p:spPr>
          <a:xfrm>
            <a:off x="2106574" y="3600701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Left Bracket 321"/>
          <p:cNvSpPr/>
          <p:nvPr/>
        </p:nvSpPr>
        <p:spPr>
          <a:xfrm flipH="1">
            <a:off x="3224173" y="3600701"/>
            <a:ext cx="76200" cy="656202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Left Bracket 322"/>
          <p:cNvSpPr/>
          <p:nvPr/>
        </p:nvSpPr>
        <p:spPr>
          <a:xfrm>
            <a:off x="2082855" y="4340819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Left Bracket 323"/>
          <p:cNvSpPr/>
          <p:nvPr/>
        </p:nvSpPr>
        <p:spPr>
          <a:xfrm flipH="1">
            <a:off x="2800866" y="4340819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Left Bracket 326"/>
          <p:cNvSpPr/>
          <p:nvPr/>
        </p:nvSpPr>
        <p:spPr>
          <a:xfrm>
            <a:off x="4483636" y="3063728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Left Bracket 327"/>
          <p:cNvSpPr/>
          <p:nvPr/>
        </p:nvSpPr>
        <p:spPr>
          <a:xfrm flipH="1">
            <a:off x="4815308" y="3063728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5" name="Group 344"/>
          <p:cNvGrpSpPr/>
          <p:nvPr/>
        </p:nvGrpSpPr>
        <p:grpSpPr>
          <a:xfrm>
            <a:off x="2025422" y="4631417"/>
            <a:ext cx="290464" cy="284693"/>
            <a:chOff x="58842" y="4054338"/>
            <a:chExt cx="290464" cy="284693"/>
          </a:xfrm>
        </p:grpSpPr>
        <p:cxnSp>
          <p:nvCxnSpPr>
            <p:cNvPr id="346" name="Straight Connector 345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>
            <a:off x="2190933" y="4528070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2225823" y="4518509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2209037" y="4760762"/>
            <a:ext cx="342987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2322219" y="463443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2239430" y="453687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2364607" y="4777180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3651247" y="2560606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3832196" y="2579656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4096</a:t>
            </a:r>
          </a:p>
        </p:txBody>
      </p:sp>
      <p:cxnSp>
        <p:nvCxnSpPr>
          <p:cNvPr id="366" name="Straight Connector 365"/>
          <p:cNvCxnSpPr/>
          <p:nvPr/>
        </p:nvCxnSpPr>
        <p:spPr>
          <a:xfrm>
            <a:off x="4522011" y="2746547"/>
            <a:ext cx="602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4621998" y="269078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16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083423" y="2411509"/>
            <a:ext cx="30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3</a:t>
            </a:r>
            <a:endParaRPr lang="en-US" sz="16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4520280" y="2556997"/>
            <a:ext cx="600511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4444022" y="249851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16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724704" y="2498514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650552" y="3608737"/>
            <a:ext cx="297501" cy="18195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5221710" y="3594895"/>
            <a:ext cx="283062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297" name="Group 296"/>
          <p:cNvGrpSpPr/>
          <p:nvPr/>
        </p:nvGrpSpPr>
        <p:grpSpPr>
          <a:xfrm flipH="1">
            <a:off x="4547982" y="3551631"/>
            <a:ext cx="479617" cy="522219"/>
            <a:chOff x="5874833" y="2358395"/>
            <a:chExt cx="463782" cy="618144"/>
          </a:xfrm>
        </p:grpSpPr>
        <p:sp>
          <p:nvSpPr>
            <p:cNvPr id="298" name="TextBox 297"/>
            <p:cNvSpPr txBox="1"/>
            <p:nvPr/>
          </p:nvSpPr>
          <p:spPr>
            <a:xfrm>
              <a:off x="5888982" y="2612227"/>
              <a:ext cx="407980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16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5959963" y="2657559"/>
              <a:ext cx="277287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/>
                <p:cNvSpPr/>
                <p:nvPr/>
              </p:nvSpPr>
              <p:spPr>
                <a:xfrm>
                  <a:off x="5874833" y="2358395"/>
                  <a:ext cx="463782" cy="364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17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0" name="Rectangle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4833" y="2358395"/>
                  <a:ext cx="463782" cy="36431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1" name="Rounded Rectangle 200"/>
          <p:cNvSpPr/>
          <p:nvPr/>
        </p:nvSpPr>
        <p:spPr>
          <a:xfrm>
            <a:off x="2630833" y="489935"/>
            <a:ext cx="4363280" cy="50871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1457662" y="547771"/>
            <a:ext cx="1270863" cy="41731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5081188" y="228792"/>
            <a:ext cx="1221564" cy="40001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751270" y="415093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447718" y="415093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06" name="Rectangle 205"/>
          <p:cNvSpPr/>
          <p:nvPr/>
        </p:nvSpPr>
        <p:spPr>
          <a:xfrm>
            <a:off x="2612897" y="1485323"/>
            <a:ext cx="2956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= 3 (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compounded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half yearly)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 </a:t>
            </a:r>
          </a:p>
        </p:txBody>
      </p:sp>
      <p:grpSp>
        <p:nvGrpSpPr>
          <p:cNvPr id="302" name="Group 301"/>
          <p:cNvGrpSpPr/>
          <p:nvPr/>
        </p:nvGrpSpPr>
        <p:grpSpPr>
          <a:xfrm flipH="1">
            <a:off x="5115631" y="3536907"/>
            <a:ext cx="479618" cy="528836"/>
            <a:chOff x="5821033" y="2388873"/>
            <a:chExt cx="463783" cy="625980"/>
          </a:xfrm>
        </p:grpSpPr>
        <p:sp>
          <p:nvSpPr>
            <p:cNvPr id="303" name="TextBox 302"/>
            <p:cNvSpPr txBox="1"/>
            <p:nvPr/>
          </p:nvSpPr>
          <p:spPr>
            <a:xfrm>
              <a:off x="5839452" y="2650540"/>
              <a:ext cx="416708" cy="36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16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5914518" y="2700321"/>
              <a:ext cx="268710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/>
                <p:cNvSpPr/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17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5" name="Rectangle 3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7" name="Rounded Rectangle 146"/>
          <p:cNvSpPr/>
          <p:nvPr/>
        </p:nvSpPr>
        <p:spPr>
          <a:xfrm>
            <a:off x="818320" y="883475"/>
            <a:ext cx="2834640" cy="36883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9" name="Straight Connector 148"/>
          <p:cNvCxnSpPr/>
          <p:nvPr/>
        </p:nvCxnSpPr>
        <p:spPr bwMode="auto">
          <a:xfrm flipV="1">
            <a:off x="2777685" y="3760794"/>
            <a:ext cx="238145" cy="7177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0" name="Rectangle 149"/>
          <p:cNvSpPr/>
          <p:nvPr/>
        </p:nvSpPr>
        <p:spPr>
          <a:xfrm>
            <a:off x="2630833" y="352214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 bwMode="auto">
          <a:xfrm flipV="1">
            <a:off x="2868590" y="3986722"/>
            <a:ext cx="297838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2" name="Rectangle 151"/>
          <p:cNvSpPr/>
          <p:nvPr/>
        </p:nvSpPr>
        <p:spPr>
          <a:xfrm>
            <a:off x="2922760" y="403952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4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486400" y="3637073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158" name="Rounded Rectangle 157"/>
          <p:cNvSpPr/>
          <p:nvPr/>
        </p:nvSpPr>
        <p:spPr>
          <a:xfrm>
            <a:off x="5758399" y="3586679"/>
            <a:ext cx="288751" cy="2041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54" name="Group 153"/>
          <p:cNvGrpSpPr/>
          <p:nvPr/>
        </p:nvGrpSpPr>
        <p:grpSpPr>
          <a:xfrm flipH="1">
            <a:off x="5658765" y="3536908"/>
            <a:ext cx="612964" cy="528838"/>
            <a:chOff x="5692089" y="2388873"/>
            <a:chExt cx="592727" cy="625982"/>
          </a:xfrm>
        </p:grpSpPr>
        <p:sp>
          <p:nvSpPr>
            <p:cNvPr id="155" name="TextBox 154"/>
            <p:cNvSpPr txBox="1"/>
            <p:nvPr/>
          </p:nvSpPr>
          <p:spPr>
            <a:xfrm>
              <a:off x="5692089" y="2650540"/>
              <a:ext cx="564070" cy="36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16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156" name="Straight Connector 155"/>
            <p:cNvCxnSpPr/>
            <p:nvPr/>
          </p:nvCxnSpPr>
          <p:spPr>
            <a:xfrm>
              <a:off x="5913617" y="2700320"/>
              <a:ext cx="268711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Rectangle 156"/>
                <p:cNvSpPr/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17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157" name="Rectangle 1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3" name="Straight Connector 162"/>
          <p:cNvCxnSpPr/>
          <p:nvPr/>
        </p:nvCxnSpPr>
        <p:spPr bwMode="auto">
          <a:xfrm flipV="1">
            <a:off x="4689117" y="3886735"/>
            <a:ext cx="238145" cy="7177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4" name="Rectangle 163"/>
          <p:cNvSpPr/>
          <p:nvPr/>
        </p:nvSpPr>
        <p:spPr>
          <a:xfrm>
            <a:off x="4675599" y="394491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65" name="Straight Connector 164"/>
          <p:cNvCxnSpPr/>
          <p:nvPr/>
        </p:nvCxnSpPr>
        <p:spPr bwMode="auto">
          <a:xfrm flipV="1">
            <a:off x="3954043" y="3738103"/>
            <a:ext cx="444829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6" name="Rectangle 165"/>
          <p:cNvSpPr/>
          <p:nvPr/>
        </p:nvSpPr>
        <p:spPr>
          <a:xfrm>
            <a:off x="3983024" y="3502068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256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67" name="Straight Connector 166"/>
          <p:cNvCxnSpPr/>
          <p:nvPr/>
        </p:nvCxnSpPr>
        <p:spPr bwMode="auto">
          <a:xfrm flipV="1">
            <a:off x="5248235" y="3876995"/>
            <a:ext cx="238145" cy="7177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8" name="Rectangle 167"/>
          <p:cNvSpPr/>
          <p:nvPr/>
        </p:nvSpPr>
        <p:spPr>
          <a:xfrm>
            <a:off x="5234717" y="393517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69" name="Straight Connector 168"/>
          <p:cNvCxnSpPr/>
          <p:nvPr/>
        </p:nvCxnSpPr>
        <p:spPr bwMode="auto">
          <a:xfrm flipV="1">
            <a:off x="4054967" y="3595353"/>
            <a:ext cx="303824" cy="6679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0" name="Rectangle 169"/>
          <p:cNvSpPr/>
          <p:nvPr/>
        </p:nvSpPr>
        <p:spPr>
          <a:xfrm>
            <a:off x="4031980" y="3346126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16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75" name="Straight Connector 174"/>
          <p:cNvCxnSpPr/>
          <p:nvPr/>
        </p:nvCxnSpPr>
        <p:spPr bwMode="auto">
          <a:xfrm flipV="1">
            <a:off x="5776851" y="3881736"/>
            <a:ext cx="238145" cy="7177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6" name="Rectangle 175"/>
          <p:cNvSpPr/>
          <p:nvPr/>
        </p:nvSpPr>
        <p:spPr>
          <a:xfrm>
            <a:off x="5763333" y="392755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77" name="Straight Connector 176"/>
          <p:cNvCxnSpPr/>
          <p:nvPr/>
        </p:nvCxnSpPr>
        <p:spPr bwMode="auto">
          <a:xfrm flipV="1">
            <a:off x="4111279" y="3451510"/>
            <a:ext cx="228268" cy="607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8" name="Rectangle 177"/>
          <p:cNvSpPr/>
          <p:nvPr/>
        </p:nvSpPr>
        <p:spPr>
          <a:xfrm>
            <a:off x="3900908" y="327602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3439510" y="443888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80" name="Rounded Rectangle 179"/>
          <p:cNvSpPr/>
          <p:nvPr/>
        </p:nvSpPr>
        <p:spPr>
          <a:xfrm>
            <a:off x="3729320" y="4464098"/>
            <a:ext cx="2541796" cy="296387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3726671" y="4438885"/>
            <a:ext cx="2695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Ram will get on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4,913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808967" y="239821"/>
                <a:ext cx="6697615" cy="985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tabLst>
                    <a:tab pos="231775" algn="ctr"/>
                    <a:tab pos="573088" algn="l"/>
                  </a:tabLst>
                </a:pPr>
                <a:r>
                  <a:rPr lang="en-US" sz="16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Find </a:t>
                </a:r>
                <a:r>
                  <a:rPr lang="en-US" sz="16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the amount which Ram will get on </a:t>
                </a:r>
                <a:r>
                  <a:rPr lang="en-US" sz="1600" b="1" dirty="0" err="1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Rs</a:t>
                </a:r>
                <a:r>
                  <a:rPr lang="en-US" sz="16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. 4,096, if he gave it </a:t>
                </a:r>
                <a:r>
                  <a:rPr lang="en-US" sz="16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for 18 </a:t>
                </a:r>
                <a:r>
                  <a:rPr lang="en-US" sz="16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months at </a:t>
                </a:r>
                <a:r>
                  <a:rPr lang="en-US" sz="1600" b="1" dirty="0" smtClean="0">
                    <a:latin typeface="Bookman Old Style" pitchFamily="18" charset="0"/>
                    <a:ea typeface="Cambria Math" panose="02040503050406030204" pitchFamily="18" charset="0"/>
                  </a:rPr>
                  <a:t>12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dirty="0"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 dirty="0">
                            <a:latin typeface="Bookman Old Style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dirty="0">
                            <a:latin typeface="Bookman Old Style" pitchFamily="18" charset="0"/>
                            <a:ea typeface="Cambria Math" pitchFamily="18" charset="0"/>
                          </a:rPr>
                          <m:t>2</m:t>
                        </m:r>
                      </m:den>
                    </m:f>
                    <m:r>
                      <a:rPr lang="en-US" sz="1600" b="1" i="1" dirty="0">
                        <a:latin typeface="Cambria Math"/>
                        <a:ea typeface="Cambria Math" pitchFamily="18" charset="0"/>
                      </a:rPr>
                      <m:t> </m:t>
                    </m:r>
                  </m:oMath>
                </a14:m>
                <a:r>
                  <a:rPr lang="en-US" sz="16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% </a:t>
                </a:r>
                <a:r>
                  <a:rPr lang="en-US" sz="16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2per  annum, interest </a:t>
                </a:r>
                <a:r>
                  <a:rPr lang="en-US" sz="1600" b="1" dirty="0" smtClean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being compounded </a:t>
                </a:r>
                <a:r>
                  <a:rPr lang="en-US" sz="1600" b="1" dirty="0">
                    <a:solidFill>
                      <a:sysClr val="windowText" lastClr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half yearly.</a:t>
                </a:r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7" y="239821"/>
                <a:ext cx="6697615" cy="985719"/>
              </a:xfrm>
              <a:prstGeom prst="rect">
                <a:avLst/>
              </a:prstGeom>
              <a:blipFill rotWithShape="1">
                <a:blip r:embed="rId12"/>
                <a:stretch>
                  <a:fillRect l="-546" t="-1852" r="-638" b="-6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Left Bracket 138"/>
          <p:cNvSpPr/>
          <p:nvPr/>
        </p:nvSpPr>
        <p:spPr>
          <a:xfrm>
            <a:off x="4481708" y="2525226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0" name="Left Bracket 139"/>
          <p:cNvSpPr/>
          <p:nvPr/>
        </p:nvSpPr>
        <p:spPr>
          <a:xfrm flipH="1">
            <a:off x="5081334" y="2525226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613157" y="238557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852331" y="2385577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681988" y="2177748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4" name="Group 63"/>
          <p:cNvGrpSpPr/>
          <p:nvPr/>
        </p:nvGrpSpPr>
        <p:grpSpPr>
          <a:xfrm>
            <a:off x="2184345" y="2277855"/>
            <a:ext cx="602919" cy="523220"/>
            <a:chOff x="7474281" y="2126446"/>
            <a:chExt cx="602919" cy="523220"/>
          </a:xfrm>
        </p:grpSpPr>
        <p:sp>
          <p:nvSpPr>
            <p:cNvPr id="148" name="Rectangle 147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59" name="Straight Connector 158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Left Bracket 159"/>
          <p:cNvSpPr/>
          <p:nvPr/>
        </p:nvSpPr>
        <p:spPr>
          <a:xfrm>
            <a:off x="1909856" y="2309280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Left Bracket 160"/>
          <p:cNvSpPr/>
          <p:nvPr/>
        </p:nvSpPr>
        <p:spPr>
          <a:xfrm flipH="1">
            <a:off x="2658647" y="2309280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500"/>
                            </p:stCondLst>
                            <p:childTnLst>
                              <p:par>
                                <p:cTn id="5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500"/>
                            </p:stCondLst>
                            <p:childTnLst>
                              <p:par>
                                <p:cTn id="5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3" fill="hold">
                            <p:stCondLst>
                              <p:cond delay="500"/>
                            </p:stCondLst>
                            <p:childTnLst>
                              <p:par>
                                <p:cTn id="5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2" fill="hold">
                            <p:stCondLst>
                              <p:cond delay="500"/>
                            </p:stCondLst>
                            <p:childTnLst>
                              <p:par>
                                <p:cTn id="5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500"/>
                            </p:stCondLst>
                            <p:childTnLst>
                              <p:par>
                                <p:cTn id="5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500"/>
                            </p:stCondLst>
                            <p:childTnLst>
                              <p:par>
                                <p:cTn id="6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6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8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500"/>
                            </p:stCondLst>
                            <p:childTnLst>
                              <p:par>
                                <p:cTn id="6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5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43" grpId="0"/>
      <p:bldP spid="258" grpId="0"/>
      <p:bldP spid="259" grpId="0"/>
      <p:bldP spid="260" grpId="0"/>
      <p:bldP spid="262" grpId="0"/>
      <p:bldP spid="264" grpId="0"/>
      <p:bldP spid="266" grpId="0"/>
      <p:bldP spid="267" grpId="0"/>
      <p:bldP spid="269" grpId="0"/>
      <p:bldP spid="270" grpId="0"/>
      <p:bldP spid="271" grpId="0"/>
      <p:bldP spid="273" grpId="0"/>
      <p:bldP spid="275" grpId="0"/>
      <p:bldP spid="276" grpId="0"/>
      <p:bldP spid="280" grpId="0"/>
      <p:bldP spid="281" grpId="0"/>
      <p:bldP spid="282" grpId="0"/>
      <p:bldP spid="284" grpId="0"/>
      <p:bldP spid="286" grpId="0"/>
      <p:bldP spid="287" grpId="0"/>
      <p:bldP spid="288" grpId="0"/>
      <p:bldP spid="289" grpId="0"/>
      <p:bldP spid="291" grpId="0"/>
      <p:bldP spid="293" grpId="0"/>
      <p:bldP spid="294" grpId="0"/>
      <p:bldP spid="295" grpId="0"/>
      <p:bldP spid="296" grpId="0"/>
      <p:bldP spid="301" grpId="0"/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7" grpId="0" animBg="1"/>
      <p:bldP spid="328" grpId="0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64" grpId="0"/>
      <p:bldP spid="365" grpId="0"/>
      <p:bldP spid="367" grpId="0"/>
      <p:bldP spid="368" grpId="0"/>
      <p:bldP spid="371" grpId="0" animBg="1"/>
      <p:bldP spid="371" grpId="1" animBg="1"/>
      <p:bldP spid="372" grpId="0"/>
      <p:bldP spid="373" grpId="0"/>
      <p:bldP spid="145" grpId="0" animBg="1"/>
      <p:bldP spid="145" grpId="1" animBg="1"/>
      <p:bldP spid="146" grpId="0" animBg="1"/>
      <p:bldP spid="146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/>
      <p:bldP spid="205" grpId="0"/>
      <p:bldP spid="206" grpId="0"/>
      <p:bldP spid="147" grpId="0" animBg="1"/>
      <p:bldP spid="147" grpId="1" animBg="1"/>
      <p:bldP spid="150" grpId="0"/>
      <p:bldP spid="152" grpId="0"/>
      <p:bldP spid="153" grpId="0"/>
      <p:bldP spid="158" grpId="0" animBg="1"/>
      <p:bldP spid="158" grpId="1" animBg="1"/>
      <p:bldP spid="164" grpId="0"/>
      <p:bldP spid="166" grpId="0"/>
      <p:bldP spid="168" grpId="0"/>
      <p:bldP spid="170" grpId="0"/>
      <p:bldP spid="176" grpId="0"/>
      <p:bldP spid="178" grpId="0"/>
      <p:bldP spid="179" grpId="0"/>
      <p:bldP spid="180" grpId="0" animBg="1"/>
      <p:bldP spid="181" grpId="0"/>
      <p:bldP spid="194" grpId="0"/>
      <p:bldP spid="139" grpId="0" animBg="1"/>
      <p:bldP spid="140" grpId="0" animBg="1"/>
      <p:bldP spid="141" grpId="0"/>
      <p:bldP spid="142" grpId="0"/>
      <p:bldP spid="143" grpId="0"/>
      <p:bldP spid="160" grpId="0" animBg="1"/>
      <p:bldP spid="16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510417" y="1212507"/>
            <a:ext cx="6347583" cy="3645243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2279284" y="368714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454244" y="287338"/>
            <a:ext cx="6403756" cy="884285"/>
            <a:chOff x="1240361" y="2186350"/>
            <a:chExt cx="6403756" cy="884285"/>
          </a:xfrm>
        </p:grpSpPr>
        <p:sp>
          <p:nvSpPr>
            <p:cNvPr id="99" name="Rounded Rectangle 98"/>
            <p:cNvSpPr/>
            <p:nvPr/>
          </p:nvSpPr>
          <p:spPr>
            <a:xfrm>
              <a:off x="1584778" y="2186350"/>
              <a:ext cx="6059339" cy="884285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240361" y="2413362"/>
              <a:ext cx="422279" cy="422279"/>
              <a:chOff x="1240361" y="2413362"/>
              <a:chExt cx="422279" cy="422279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240361" y="2413362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279034" y="2452035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276184" y="2437788"/>
                <a:ext cx="369011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434116" y="1138573"/>
            <a:ext cx="622780" cy="374571"/>
            <a:chOff x="463684" y="1185737"/>
            <a:chExt cx="622780" cy="374571"/>
          </a:xfrm>
        </p:grpSpPr>
        <p:sp>
          <p:nvSpPr>
            <p:cNvPr id="107" name="TextBox 10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225" name="Rounded Rectangle 224"/>
          <p:cNvSpPr/>
          <p:nvPr/>
        </p:nvSpPr>
        <p:spPr>
          <a:xfrm>
            <a:off x="1544760" y="1838934"/>
            <a:ext cx="743733" cy="2397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1634452" y="1540619"/>
            <a:ext cx="736823" cy="2377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1142980" y="1248859"/>
            <a:ext cx="1141834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515174" y="2223994"/>
            <a:ext cx="203196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2876824" y="2130408"/>
            <a:ext cx="168901" cy="1934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570074" y="2319500"/>
            <a:ext cx="799609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rot="5400000">
            <a:off x="1448558" y="3033989"/>
            <a:ext cx="3657600" cy="16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/>
          <p:cNvSpPr/>
          <p:nvPr/>
        </p:nvSpPr>
        <p:spPr>
          <a:xfrm>
            <a:off x="1300706" y="227282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300706" y="29039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634696" y="290393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2045742" y="293583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506436" y="2272829"/>
            <a:ext cx="1046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Amount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455681" y="309414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5" name="Straight Connector 264"/>
          <p:cNvCxnSpPr/>
          <p:nvPr/>
        </p:nvCxnSpPr>
        <p:spPr>
          <a:xfrm>
            <a:off x="2540305" y="3131017"/>
            <a:ext cx="413597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>
            <a:off x="2588224" y="285047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2968561" y="259826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80" name="Rectangle 279"/>
          <p:cNvSpPr/>
          <p:nvPr/>
        </p:nvSpPr>
        <p:spPr>
          <a:xfrm>
            <a:off x="1300706" y="362150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1485239" y="3621505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2001</a:t>
            </a:r>
            <a:endParaRPr lang="en-US" sz="1400" baseline="-25000" dirty="0"/>
          </a:p>
        </p:txBody>
      </p:sp>
      <p:sp>
        <p:nvSpPr>
          <p:cNvPr id="282" name="Rectangle 281"/>
          <p:cNvSpPr/>
          <p:nvPr/>
        </p:nvSpPr>
        <p:spPr>
          <a:xfrm>
            <a:off x="2041776" y="361739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480544" y="381347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2580997" y="3846442"/>
            <a:ext cx="281675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/>
              <p:cNvSpPr/>
              <p:nvPr/>
            </p:nvSpPr>
            <p:spPr>
              <a:xfrm>
                <a:off x="2511434" y="3575981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86" name="Rectangle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434" y="3575981"/>
                <a:ext cx="360996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ectangle 286"/>
          <p:cNvSpPr/>
          <p:nvPr/>
        </p:nvSpPr>
        <p:spPr>
          <a:xfrm>
            <a:off x="2820698" y="346761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88" name="Rectangle 287"/>
          <p:cNvSpPr/>
          <p:nvPr/>
        </p:nvSpPr>
        <p:spPr>
          <a:xfrm>
            <a:off x="4267200" y="136472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458730" y="1364729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2001</a:t>
            </a:r>
            <a:endParaRPr lang="en-US" sz="1400" baseline="-25000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6390" y="151967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2" name="Straight Connector 291"/>
          <p:cNvCxnSpPr/>
          <p:nvPr/>
        </p:nvCxnSpPr>
        <p:spPr>
          <a:xfrm>
            <a:off x="5149638" y="1551011"/>
            <a:ext cx="268711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/>
          <p:cNvSpPr/>
          <p:nvPr/>
        </p:nvSpPr>
        <p:spPr>
          <a:xfrm>
            <a:off x="5066390" y="1282122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21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5424958" y="123615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95" name="Rectangle 294"/>
          <p:cNvSpPr/>
          <p:nvPr/>
        </p:nvSpPr>
        <p:spPr>
          <a:xfrm>
            <a:off x="4269597" y="192832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4458730" y="1928322"/>
            <a:ext cx="98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r>
              <a:rPr lang="en-US" sz="1400" b="1" baseline="-25000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2001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1" name="Rectangle 300"/>
          <p:cNvSpPr/>
          <p:nvPr/>
        </p:nvSpPr>
        <p:spPr>
          <a:xfrm>
            <a:off x="5538281" y="1928322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8" name="Rectangle 307"/>
          <p:cNvSpPr/>
          <p:nvPr/>
        </p:nvSpPr>
        <p:spPr>
          <a:xfrm>
            <a:off x="1588764" y="1196358"/>
            <a:ext cx="788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1086976" y="1196358"/>
            <a:ext cx="26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1300706" y="11963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58220" y="1485323"/>
            <a:ext cx="311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300706" y="148532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1588763" y="1485323"/>
            <a:ext cx="1325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1495300" y="1787160"/>
            <a:ext cx="983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 years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1073947" y="1787160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300706" y="178716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9" name="Left Bracket 318"/>
          <p:cNvSpPr/>
          <p:nvPr/>
        </p:nvSpPr>
        <p:spPr>
          <a:xfrm>
            <a:off x="2107281" y="2811549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/>
          <p:cNvSpPr/>
          <p:nvPr/>
        </p:nvSpPr>
        <p:spPr>
          <a:xfrm flipH="1">
            <a:off x="2926963" y="2811549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Left Bracket 322"/>
          <p:cNvSpPr/>
          <p:nvPr/>
        </p:nvSpPr>
        <p:spPr>
          <a:xfrm>
            <a:off x="2098223" y="3578247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Left Bracket 323"/>
          <p:cNvSpPr/>
          <p:nvPr/>
        </p:nvSpPr>
        <p:spPr>
          <a:xfrm flipH="1">
            <a:off x="2816234" y="3578247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Left Bracket 326"/>
          <p:cNvSpPr/>
          <p:nvPr/>
        </p:nvSpPr>
        <p:spPr>
          <a:xfrm>
            <a:off x="5088373" y="1354977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Left Bracket 327"/>
          <p:cNvSpPr/>
          <p:nvPr/>
        </p:nvSpPr>
        <p:spPr>
          <a:xfrm flipH="1">
            <a:off x="5420045" y="1354977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5" name="Group 344"/>
          <p:cNvGrpSpPr/>
          <p:nvPr/>
        </p:nvGrpSpPr>
        <p:grpSpPr>
          <a:xfrm>
            <a:off x="2040790" y="3842277"/>
            <a:ext cx="290464" cy="284693"/>
            <a:chOff x="58842" y="4054338"/>
            <a:chExt cx="290464" cy="284693"/>
          </a:xfrm>
        </p:grpSpPr>
        <p:cxnSp>
          <p:nvCxnSpPr>
            <p:cNvPr id="346" name="Straight Connector 345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>
            <a:off x="2206301" y="3765498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2241191" y="3755937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2224405" y="3998190"/>
            <a:ext cx="342987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2337587" y="3871860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2254798" y="377430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2379975" y="4014608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1297809" y="4357559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1478758" y="4357559"/>
            <a:ext cx="660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2001</a:t>
            </a:r>
            <a:endParaRPr lang="en-US" sz="1400" baseline="-25000" dirty="0"/>
          </a:p>
        </p:txBody>
      </p:sp>
      <p:cxnSp>
        <p:nvCxnSpPr>
          <p:cNvPr id="366" name="Straight Connector 365"/>
          <p:cNvCxnSpPr/>
          <p:nvPr/>
        </p:nvCxnSpPr>
        <p:spPr>
          <a:xfrm>
            <a:off x="2168573" y="4543500"/>
            <a:ext cx="602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2268560" y="448773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2729985" y="4208462"/>
            <a:ext cx="30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2</a:t>
            </a:r>
            <a:endParaRPr lang="en-US" sz="16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2166842" y="4353950"/>
            <a:ext cx="600511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2090584" y="429546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2371266" y="4295467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97" name="Group 296"/>
          <p:cNvGrpSpPr/>
          <p:nvPr/>
        </p:nvGrpSpPr>
        <p:grpSpPr>
          <a:xfrm flipH="1">
            <a:off x="5152720" y="1842880"/>
            <a:ext cx="479618" cy="522219"/>
            <a:chOff x="5874832" y="2358395"/>
            <a:chExt cx="463783" cy="618144"/>
          </a:xfrm>
        </p:grpSpPr>
        <p:sp>
          <p:nvSpPr>
            <p:cNvPr id="298" name="TextBox 297"/>
            <p:cNvSpPr txBox="1"/>
            <p:nvPr/>
          </p:nvSpPr>
          <p:spPr>
            <a:xfrm>
              <a:off x="5888982" y="2612227"/>
              <a:ext cx="407980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5959963" y="2657559"/>
              <a:ext cx="277287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/>
                <p:cNvSpPr/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21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0" name="Rectangle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2" name="Rounded Rectangle 201"/>
          <p:cNvSpPr/>
          <p:nvPr/>
        </p:nvSpPr>
        <p:spPr>
          <a:xfrm>
            <a:off x="1117884" y="408006"/>
            <a:ext cx="2602881" cy="41731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1081989" y="209336"/>
            <a:ext cx="5205338" cy="40001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02" name="Group 301"/>
          <p:cNvGrpSpPr/>
          <p:nvPr/>
        </p:nvGrpSpPr>
        <p:grpSpPr>
          <a:xfrm flipH="1">
            <a:off x="5720368" y="1828156"/>
            <a:ext cx="479618" cy="528836"/>
            <a:chOff x="5821033" y="2388873"/>
            <a:chExt cx="463783" cy="625980"/>
          </a:xfrm>
        </p:grpSpPr>
        <p:sp>
          <p:nvSpPr>
            <p:cNvPr id="303" name="TextBox 302"/>
            <p:cNvSpPr txBox="1"/>
            <p:nvPr/>
          </p:nvSpPr>
          <p:spPr>
            <a:xfrm>
              <a:off x="5839452" y="2650540"/>
              <a:ext cx="416708" cy="36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5914518" y="2700321"/>
              <a:ext cx="268710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/>
                <p:cNvSpPr/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21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5" name="Rectangle 3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7" name="Rounded Rectangle 146"/>
          <p:cNvSpPr/>
          <p:nvPr/>
        </p:nvSpPr>
        <p:spPr>
          <a:xfrm>
            <a:off x="1049681" y="656702"/>
            <a:ext cx="2806574" cy="36883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9" name="Straight Connector 148"/>
          <p:cNvCxnSpPr/>
          <p:nvPr/>
        </p:nvCxnSpPr>
        <p:spPr bwMode="auto">
          <a:xfrm flipV="1">
            <a:off x="2634563" y="2972532"/>
            <a:ext cx="196814" cy="7177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0" name="Rectangle 149"/>
          <p:cNvSpPr/>
          <p:nvPr/>
        </p:nvSpPr>
        <p:spPr>
          <a:xfrm>
            <a:off x="2473224" y="274005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 bwMode="auto">
          <a:xfrm flipV="1">
            <a:off x="2581456" y="3216994"/>
            <a:ext cx="297838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2" name="Rectangle 151"/>
          <p:cNvSpPr/>
          <p:nvPr/>
        </p:nvSpPr>
        <p:spPr>
          <a:xfrm>
            <a:off x="2663834" y="3263615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20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808967" y="239821"/>
            <a:ext cx="6697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Q. The population of a place increased to 54,000 in 2003 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at a rate of 5% per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annum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Find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population in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2001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 What would be its population in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2005</a:t>
            </a: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485239" y="2903935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2001</a:t>
            </a:r>
            <a:endParaRPr lang="en-US" sz="1400" baseline="-25000" dirty="0"/>
          </a:p>
        </p:txBody>
      </p:sp>
      <p:sp>
        <p:nvSpPr>
          <p:cNvPr id="140" name="Rectangle 139"/>
          <p:cNvSpPr/>
          <p:nvPr/>
        </p:nvSpPr>
        <p:spPr>
          <a:xfrm>
            <a:off x="413132" y="290393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634696" y="362150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413132" y="362150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48078" y="4357559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13132" y="435755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557348" y="1364729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308958" y="136472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558308" y="192832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3308958" y="1928322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4220629" y="255104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4430944" y="2465607"/>
            <a:ext cx="98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54000 ×</a:t>
            </a:r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 flipH="1">
            <a:off x="4872789" y="2680049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21 × 21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 flipH="1">
            <a:off x="4511370" y="2716932"/>
            <a:ext cx="1626374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3668617" y="2551049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2001</a:t>
            </a:r>
            <a:endParaRPr lang="en-US" sz="1400" baseline="-25000" dirty="0"/>
          </a:p>
        </p:txBody>
      </p:sp>
      <p:sp>
        <p:nvSpPr>
          <p:cNvPr id="191" name="Rectangle 190"/>
          <p:cNvSpPr/>
          <p:nvPr/>
        </p:nvSpPr>
        <p:spPr>
          <a:xfrm>
            <a:off x="3308958" y="255104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 bwMode="auto">
          <a:xfrm flipV="1">
            <a:off x="4947318" y="2805713"/>
            <a:ext cx="238145" cy="7177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4" name="Straight Connector 213"/>
          <p:cNvCxnSpPr/>
          <p:nvPr/>
        </p:nvCxnSpPr>
        <p:spPr bwMode="auto">
          <a:xfrm flipV="1">
            <a:off x="4528377" y="2570478"/>
            <a:ext cx="580401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15" name="Rectangle 214"/>
          <p:cNvSpPr/>
          <p:nvPr/>
        </p:nvSpPr>
        <p:spPr>
          <a:xfrm>
            <a:off x="4343400" y="2316446"/>
            <a:ext cx="6495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18000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16" name="Straight Connector 215"/>
          <p:cNvCxnSpPr/>
          <p:nvPr/>
        </p:nvCxnSpPr>
        <p:spPr bwMode="auto">
          <a:xfrm flipV="1">
            <a:off x="5412157" y="2808041"/>
            <a:ext cx="238145" cy="7177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8" name="Straight Connector 217"/>
          <p:cNvCxnSpPr/>
          <p:nvPr/>
        </p:nvCxnSpPr>
        <p:spPr bwMode="auto">
          <a:xfrm flipV="1">
            <a:off x="4426342" y="2403153"/>
            <a:ext cx="479670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20" name="Rectangle 219"/>
          <p:cNvSpPr/>
          <p:nvPr/>
        </p:nvSpPr>
        <p:spPr>
          <a:xfrm>
            <a:off x="4220629" y="352489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4394953" y="3524897"/>
            <a:ext cx="1890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latin typeface="Bookman Old Style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</a:rPr>
              <a:t> </a:t>
            </a:r>
            <a:r>
              <a:rPr lang="en-US" sz="1400" b="1" dirty="0" smtClean="0">
                <a:latin typeface="Bookman Old Style" pitchFamily="18" charset="0"/>
              </a:rPr>
              <a:t>48,980 approx.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4220629" y="313707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23" name="TextBox 222"/>
          <p:cNvSpPr txBox="1"/>
          <p:nvPr/>
        </p:nvSpPr>
        <p:spPr>
          <a:xfrm flipH="1">
            <a:off x="4651867" y="327041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49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24" name="Straight Connector 223"/>
          <p:cNvCxnSpPr/>
          <p:nvPr/>
        </p:nvCxnSpPr>
        <p:spPr>
          <a:xfrm flipH="1">
            <a:off x="4511984" y="3300042"/>
            <a:ext cx="851947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Rectangle 230"/>
              <p:cNvSpPr/>
              <p:nvPr/>
            </p:nvSpPr>
            <p:spPr>
              <a:xfrm flipH="1">
                <a:off x="4390932" y="3041363"/>
                <a:ext cx="10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2400000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31" name="Rectangle 2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390932" y="3041363"/>
                <a:ext cx="107273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Rounded Rectangle 232"/>
          <p:cNvSpPr/>
          <p:nvPr/>
        </p:nvSpPr>
        <p:spPr>
          <a:xfrm>
            <a:off x="4259467" y="2216506"/>
            <a:ext cx="402241" cy="180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5363424" y="2510597"/>
            <a:ext cx="314481" cy="2041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5827198" y="2513237"/>
            <a:ext cx="299219" cy="21583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4799018" y="2867568"/>
            <a:ext cx="161379" cy="1885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5257800" y="2863559"/>
            <a:ext cx="159781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8" y="1165046"/>
            <a:ext cx="1662527" cy="3740164"/>
          </a:xfrm>
          <a:prstGeom prst="rect">
            <a:avLst/>
          </a:prstGeom>
        </p:spPr>
      </p:pic>
      <p:sp>
        <p:nvSpPr>
          <p:cNvPr id="239" name="TextBox 238"/>
          <p:cNvSpPr txBox="1"/>
          <p:nvPr/>
        </p:nvSpPr>
        <p:spPr>
          <a:xfrm>
            <a:off x="7052503" y="1502762"/>
            <a:ext cx="11115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2400000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6691547" y="1496824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49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7038477" y="1716417"/>
            <a:ext cx="6376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196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6904132" y="1712502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7025102" y="1747558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124995" y="1961458"/>
            <a:ext cx="49381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44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7400300" y="196145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7144191" y="2172777"/>
            <a:ext cx="612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392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890938" y="2148336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7000830" y="2203689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158981" y="2414851"/>
            <a:ext cx="4309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48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423857" y="2414851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179523" y="2596807"/>
            <a:ext cx="5772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441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6939544" y="2590558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7271721" y="2628706"/>
            <a:ext cx="609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7298461" y="2808128"/>
            <a:ext cx="4514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39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7558443" y="280812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7301803" y="2999071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343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7161293" y="2991611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7361201" y="3036391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7425901" y="3222660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47</a:t>
            </a:r>
          </a:p>
        </p:txBody>
      </p:sp>
      <p:grpSp>
        <p:nvGrpSpPr>
          <p:cNvPr id="283" name="Group 282"/>
          <p:cNvGrpSpPr/>
          <p:nvPr/>
        </p:nvGrpSpPr>
        <p:grpSpPr>
          <a:xfrm>
            <a:off x="6897213" y="1544777"/>
            <a:ext cx="1025374" cy="219030"/>
            <a:chOff x="1600200" y="3321325"/>
            <a:chExt cx="374346" cy="164825"/>
          </a:xfrm>
        </p:grpSpPr>
        <p:sp>
          <p:nvSpPr>
            <p:cNvPr id="290" name="Right Bracket 289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25" name="Straight Connector 324"/>
            <p:cNvCxnSpPr>
              <a:stCxn id="290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6" name="TextBox 325"/>
          <p:cNvSpPr txBox="1"/>
          <p:nvPr/>
        </p:nvSpPr>
        <p:spPr>
          <a:xfrm>
            <a:off x="7688822" y="322266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7427502" y="3413603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441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7278525" y="3406143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7478433" y="3450923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32" name="TextBox 331"/>
          <p:cNvSpPr txBox="1"/>
          <p:nvPr/>
        </p:nvSpPr>
        <p:spPr>
          <a:xfrm>
            <a:off x="7543133" y="3639931"/>
            <a:ext cx="502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29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7798919" y="3639931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7540577" y="3830874"/>
            <a:ext cx="5576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245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7283333" y="382341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7600653" y="3868194"/>
            <a:ext cx="5750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7687091" y="4059945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45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7952056" y="4054463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7713174" y="4245406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441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7517976" y="4237946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7717885" y="4282726"/>
            <a:ext cx="6199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7957257" y="4474477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343" name="Rounded Rectangle 342"/>
          <p:cNvSpPr/>
          <p:nvPr/>
        </p:nvSpPr>
        <p:spPr>
          <a:xfrm>
            <a:off x="7040977" y="1324040"/>
            <a:ext cx="993099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6962753" y="127279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7090665" y="127279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7228911" y="127279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7358287" y="127279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7485567" y="127279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359" name="TextBox 358"/>
          <p:cNvSpPr txBox="1"/>
          <p:nvPr/>
        </p:nvSpPr>
        <p:spPr>
          <a:xfrm>
            <a:off x="7605896" y="127279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7680258" y="127279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7807538" y="1272790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362" name="Rectangle 361"/>
          <p:cNvSpPr/>
          <p:nvPr/>
        </p:nvSpPr>
        <p:spPr>
          <a:xfrm>
            <a:off x="3668617" y="3524897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2001</a:t>
            </a:r>
            <a:endParaRPr lang="en-US" sz="1400" baseline="-25000" dirty="0"/>
          </a:p>
        </p:txBody>
      </p:sp>
      <p:sp>
        <p:nvSpPr>
          <p:cNvPr id="363" name="Rectangle 362"/>
          <p:cNvSpPr/>
          <p:nvPr/>
        </p:nvSpPr>
        <p:spPr>
          <a:xfrm>
            <a:off x="3308958" y="352489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85" name="Rectangle 184"/>
          <p:cNvSpPr/>
          <p:nvPr/>
        </p:nvSpPr>
        <p:spPr>
          <a:xfrm flipH="1">
            <a:off x="5311582" y="2465607"/>
            <a:ext cx="9060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20 </a:t>
            </a:r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×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 20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4735902" y="283210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7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5200741" y="283210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7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4191000" y="2172125"/>
            <a:ext cx="556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6000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8" name="Left Bracket 187"/>
          <p:cNvSpPr/>
          <p:nvPr/>
        </p:nvSpPr>
        <p:spPr>
          <a:xfrm>
            <a:off x="2134771" y="4325558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89" name="Left Bracket 188"/>
          <p:cNvSpPr/>
          <p:nvPr/>
        </p:nvSpPr>
        <p:spPr>
          <a:xfrm flipH="1">
            <a:off x="2725864" y="4325558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485239" y="2283373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2001</a:t>
            </a:r>
            <a:endParaRPr lang="en-US" sz="1400" baseline="-25000" dirty="0"/>
          </a:p>
        </p:txBody>
      </p:sp>
      <p:sp>
        <p:nvSpPr>
          <p:cNvPr id="193" name="Rectangle 192"/>
          <p:cNvSpPr/>
          <p:nvPr/>
        </p:nvSpPr>
        <p:spPr>
          <a:xfrm>
            <a:off x="1978727" y="228337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2808384" y="2075544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6" name="Group 63"/>
          <p:cNvGrpSpPr/>
          <p:nvPr/>
        </p:nvGrpSpPr>
        <p:grpSpPr>
          <a:xfrm>
            <a:off x="2310741" y="2175651"/>
            <a:ext cx="602919" cy="523220"/>
            <a:chOff x="7474281" y="2126446"/>
            <a:chExt cx="602919" cy="523220"/>
          </a:xfrm>
        </p:grpSpPr>
        <p:sp>
          <p:nvSpPr>
            <p:cNvPr id="197" name="Rectangle 196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Left Bracket 198"/>
          <p:cNvSpPr/>
          <p:nvPr/>
        </p:nvSpPr>
        <p:spPr>
          <a:xfrm>
            <a:off x="2036252" y="220707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Left Bracket 199"/>
          <p:cNvSpPr/>
          <p:nvPr/>
        </p:nvSpPr>
        <p:spPr>
          <a:xfrm flipH="1">
            <a:off x="2785043" y="220707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3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500"/>
                            </p:stCondLst>
                            <p:childTnLst>
                              <p:par>
                                <p:cTn id="5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500"/>
                            </p:stCondLst>
                            <p:childTnLst>
                              <p:par>
                                <p:cTn id="5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500"/>
                            </p:stCondLst>
                            <p:childTnLst>
                              <p:par>
                                <p:cTn id="5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500"/>
                            </p:stCondLst>
                            <p:childTnLst>
                              <p:par>
                                <p:cTn id="5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>
                            <p:stCondLst>
                              <p:cond delay="500"/>
                            </p:stCondLst>
                            <p:childTnLst>
                              <p:par>
                                <p:cTn id="6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8" fill="hold">
                      <p:stCondLst>
                        <p:cond delay="indefinite"/>
                      </p:stCondLst>
                      <p:childTnLst>
                        <p:par>
                          <p:cTn id="699" fill="hold">
                            <p:stCondLst>
                              <p:cond delay="0"/>
                            </p:stCondLst>
                            <p:childTnLst>
                              <p:par>
                                <p:cTn id="7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2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3" fill="hold">
                      <p:stCondLst>
                        <p:cond delay="indefinite"/>
                      </p:stCondLst>
                      <p:childTnLst>
                        <p:par>
                          <p:cTn id="714" fill="hold">
                            <p:stCondLst>
                              <p:cond delay="0"/>
                            </p:stCondLst>
                            <p:childTnLst>
                              <p:par>
                                <p:cTn id="7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8" fill="hold">
                      <p:stCondLst>
                        <p:cond delay="indefinite"/>
                      </p:stCondLst>
                      <p:childTnLst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2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2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2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8" fill="hold">
                      <p:stCondLst>
                        <p:cond delay="indefinite"/>
                      </p:stCondLst>
                      <p:childTnLst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8" fill="hold">
                      <p:stCondLst>
                        <p:cond delay="indefinite"/>
                      </p:stCondLst>
                      <p:childTnLst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8" fill="hold">
                      <p:stCondLst>
                        <p:cond delay="indefinite"/>
                      </p:stCondLst>
                      <p:childTnLst>
                        <p:par>
                          <p:cTn id="819" fill="hold">
                            <p:stCondLst>
                              <p:cond delay="0"/>
                            </p:stCondLst>
                            <p:childTnLst>
                              <p:par>
                                <p:cTn id="8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8" fill="hold">
                      <p:stCondLst>
                        <p:cond delay="indefinite"/>
                      </p:stCondLst>
                      <p:childTnLst>
                        <p:par>
                          <p:cTn id="829" fill="hold">
                            <p:stCondLst>
                              <p:cond delay="0"/>
                            </p:stCondLst>
                            <p:childTnLst>
                              <p:par>
                                <p:cTn id="8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8" fill="hold">
                      <p:stCondLst>
                        <p:cond delay="indefinite"/>
                      </p:stCondLst>
                      <p:childTnLst>
                        <p:par>
                          <p:cTn id="839" fill="hold">
                            <p:stCondLst>
                              <p:cond delay="0"/>
                            </p:stCondLst>
                            <p:childTnLst>
                              <p:par>
                                <p:cTn id="8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2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7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8" fill="hold">
                      <p:stCondLst>
                        <p:cond delay="indefinite"/>
                      </p:stCondLst>
                      <p:childTnLst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2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3" fill="hold">
                      <p:stCondLst>
                        <p:cond delay="indefinite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8" fill="hold">
                      <p:stCondLst>
                        <p:cond delay="indefinite"/>
                      </p:stCondLst>
                      <p:childTnLst>
                        <p:par>
                          <p:cTn id="869" fill="hold">
                            <p:stCondLst>
                              <p:cond delay="0"/>
                            </p:stCondLst>
                            <p:childTnLst>
                              <p:par>
                                <p:cTn id="8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2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3" fill="hold">
                      <p:stCondLst>
                        <p:cond delay="indefinite"/>
                      </p:stCondLst>
                      <p:childTnLst>
                        <p:par>
                          <p:cTn id="874" fill="hold">
                            <p:stCondLst>
                              <p:cond delay="0"/>
                            </p:stCondLst>
                            <p:childTnLst>
                              <p:par>
                                <p:cTn id="8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8" fill="hold">
                      <p:stCondLst>
                        <p:cond delay="indefinite"/>
                      </p:stCondLst>
                      <p:childTnLst>
                        <p:par>
                          <p:cTn id="879" fill="hold">
                            <p:stCondLst>
                              <p:cond delay="0"/>
                            </p:stCondLst>
                            <p:childTnLst>
                              <p:par>
                                <p:cTn id="8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6" fill="hold">
                      <p:stCondLst>
                        <p:cond delay="indefinite"/>
                      </p:stCondLst>
                      <p:childTnLst>
                        <p:par>
                          <p:cTn id="887" fill="hold">
                            <p:stCondLst>
                              <p:cond delay="0"/>
                            </p:stCondLst>
                            <p:childTnLst>
                              <p:par>
                                <p:cTn id="8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0" fill="hold">
                      <p:stCondLst>
                        <p:cond delay="indefinite"/>
                      </p:stCondLst>
                      <p:childTnLst>
                        <p:par>
                          <p:cTn id="901" fill="hold">
                            <p:stCondLst>
                              <p:cond delay="0"/>
                            </p:stCondLst>
                            <p:childTnLst>
                              <p:par>
                                <p:cTn id="9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5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43" grpId="0"/>
      <p:bldP spid="258" grpId="0"/>
      <p:bldP spid="259" grpId="0"/>
      <p:bldP spid="260" grpId="0"/>
      <p:bldP spid="262" grpId="0"/>
      <p:bldP spid="264" grpId="0"/>
      <p:bldP spid="266" grpId="0"/>
      <p:bldP spid="267" grpId="0"/>
      <p:bldP spid="280" grpId="0"/>
      <p:bldP spid="281" grpId="0"/>
      <p:bldP spid="282" grpId="0"/>
      <p:bldP spid="284" grpId="0"/>
      <p:bldP spid="286" grpId="0"/>
      <p:bldP spid="287" grpId="0"/>
      <p:bldP spid="288" grpId="0"/>
      <p:bldP spid="289" grpId="0"/>
      <p:bldP spid="291" grpId="0"/>
      <p:bldP spid="293" grpId="0"/>
      <p:bldP spid="294" grpId="0"/>
      <p:bldP spid="295" grpId="0"/>
      <p:bldP spid="296" grpId="0"/>
      <p:bldP spid="301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9" grpId="0" animBg="1"/>
      <p:bldP spid="320" grpId="0" animBg="1"/>
      <p:bldP spid="323" grpId="0" animBg="1"/>
      <p:bldP spid="324" grpId="0" animBg="1"/>
      <p:bldP spid="327" grpId="0" animBg="1"/>
      <p:bldP spid="328" grpId="0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64" grpId="0"/>
      <p:bldP spid="365" grpId="0"/>
      <p:bldP spid="367" grpId="0"/>
      <p:bldP spid="368" grpId="0"/>
      <p:bldP spid="371" grpId="0" animBg="1"/>
      <p:bldP spid="371" grpId="1" animBg="1"/>
      <p:bldP spid="372" grpId="0"/>
      <p:bldP spid="373" grpId="0"/>
      <p:bldP spid="202" grpId="0" animBg="1"/>
      <p:bldP spid="202" grpId="1" animBg="1"/>
      <p:bldP spid="203" grpId="0" animBg="1"/>
      <p:bldP spid="203" grpId="1" animBg="1"/>
      <p:bldP spid="147" grpId="0" animBg="1"/>
      <p:bldP spid="150" grpId="0"/>
      <p:bldP spid="152" grpId="0"/>
      <p:bldP spid="194" grpId="0"/>
      <p:bldP spid="139" grpId="0"/>
      <p:bldP spid="140" grpId="0"/>
      <p:bldP spid="141" grpId="0"/>
      <p:bldP spid="142" grpId="0"/>
      <p:bldP spid="143" grpId="0"/>
      <p:bldP spid="144" grpId="0"/>
      <p:bldP spid="160" grpId="0"/>
      <p:bldP spid="161" grpId="0"/>
      <p:bldP spid="162" grpId="0"/>
      <p:bldP spid="171" grpId="0"/>
      <p:bldP spid="172" grpId="0"/>
      <p:bldP spid="173" grpId="0"/>
      <p:bldP spid="183" grpId="0"/>
      <p:bldP spid="190" grpId="0"/>
      <p:bldP spid="191" grpId="0"/>
      <p:bldP spid="215" grpId="0"/>
      <p:bldP spid="220" grpId="0"/>
      <p:bldP spid="221" grpId="0"/>
      <p:bldP spid="222" grpId="0"/>
      <p:bldP spid="223" grpId="0"/>
      <p:bldP spid="231" grpId="0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9" grpId="0"/>
      <p:bldP spid="239" grpId="1"/>
      <p:bldP spid="240" grpId="0"/>
      <p:bldP spid="240" grpId="1"/>
      <p:bldP spid="241" grpId="0"/>
      <p:bldP spid="241" grpId="1"/>
      <p:bldP spid="242" grpId="0"/>
      <p:bldP spid="242" grpId="1"/>
      <p:bldP spid="247" grpId="0"/>
      <p:bldP spid="247" grpId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53" grpId="0"/>
      <p:bldP spid="253" grpId="1"/>
      <p:bldP spid="254" grpId="0"/>
      <p:bldP spid="254" grpId="1"/>
      <p:bldP spid="255" grpId="0"/>
      <p:bldP spid="255" grpId="1"/>
      <p:bldP spid="256" grpId="0"/>
      <p:bldP spid="256" grpId="1"/>
      <p:bldP spid="257" grpId="0"/>
      <p:bldP spid="257" grpId="1"/>
      <p:bldP spid="261" grpId="0"/>
      <p:bldP spid="261" grpId="1"/>
      <p:bldP spid="268" grpId="0"/>
      <p:bldP spid="268" grpId="1"/>
      <p:bldP spid="272" grpId="0"/>
      <p:bldP spid="272" grpId="1"/>
      <p:bldP spid="277" grpId="0"/>
      <p:bldP spid="277" grpId="1"/>
      <p:bldP spid="278" grpId="0"/>
      <p:bldP spid="278" grpId="1"/>
      <p:bldP spid="279" grpId="0"/>
      <p:bldP spid="279" grpId="1"/>
      <p:bldP spid="326" grpId="0"/>
      <p:bldP spid="326" grpId="1"/>
      <p:bldP spid="329" grpId="0"/>
      <p:bldP spid="329" grpId="1"/>
      <p:bldP spid="330" grpId="0"/>
      <p:bldP spid="330" grpId="1"/>
      <p:bldP spid="331" grpId="0"/>
      <p:bldP spid="331" grpId="1"/>
      <p:bldP spid="332" grpId="0"/>
      <p:bldP spid="332" grpId="1"/>
      <p:bldP spid="333" grpId="0"/>
      <p:bldP spid="333" grpId="1"/>
      <p:bldP spid="334" grpId="0"/>
      <p:bldP spid="334" grpId="1"/>
      <p:bldP spid="335" grpId="0"/>
      <p:bldP spid="335" grpId="1"/>
      <p:bldP spid="336" grpId="0"/>
      <p:bldP spid="336" grpId="1"/>
      <p:bldP spid="337" grpId="0"/>
      <p:bldP spid="337" grpId="1"/>
      <p:bldP spid="338" grpId="0"/>
      <p:bldP spid="338" grpId="1"/>
      <p:bldP spid="339" grpId="0"/>
      <p:bldP spid="339" grpId="1"/>
      <p:bldP spid="340" grpId="0"/>
      <p:bldP spid="340" grpId="1"/>
      <p:bldP spid="341" grpId="0"/>
      <p:bldP spid="341" grpId="1"/>
      <p:bldP spid="342" grpId="0"/>
      <p:bldP spid="342" grpId="1"/>
      <p:bldP spid="343" grpId="0" animBg="1"/>
      <p:bldP spid="343" grpId="1" animBg="1"/>
      <p:bldP spid="343" grpId="2" animBg="1"/>
      <p:bldP spid="344" grpId="0"/>
      <p:bldP spid="344" grpId="1"/>
      <p:bldP spid="355" grpId="0"/>
      <p:bldP spid="355" grpId="1"/>
      <p:bldP spid="356" grpId="0"/>
      <p:bldP spid="356" grpId="1"/>
      <p:bldP spid="357" grpId="0"/>
      <p:bldP spid="357" grpId="1"/>
      <p:bldP spid="358" grpId="0"/>
      <p:bldP spid="358" grpId="1"/>
      <p:bldP spid="359" grpId="0"/>
      <p:bldP spid="359" grpId="1"/>
      <p:bldP spid="360" grpId="0"/>
      <p:bldP spid="360" grpId="1"/>
      <p:bldP spid="361" grpId="0"/>
      <p:bldP spid="361" grpId="1"/>
      <p:bldP spid="362" grpId="0"/>
      <p:bldP spid="363" grpId="0"/>
      <p:bldP spid="185" grpId="0"/>
      <p:bldP spid="213" grpId="0"/>
      <p:bldP spid="217" grpId="0"/>
      <p:bldP spid="219" grpId="0"/>
      <p:bldP spid="188" grpId="0" animBg="1"/>
      <p:bldP spid="189" grpId="0" animBg="1"/>
      <p:bldP spid="192" grpId="0"/>
      <p:bldP spid="193" grpId="0"/>
      <p:bldP spid="195" grpId="0"/>
      <p:bldP spid="199" grpId="0" animBg="1"/>
      <p:bldP spid="20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510417" y="1212507"/>
            <a:ext cx="6345936" cy="3645243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2380536" y="368714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454244" y="287338"/>
            <a:ext cx="6406889" cy="884285"/>
            <a:chOff x="1240361" y="2186350"/>
            <a:chExt cx="6406889" cy="884285"/>
          </a:xfrm>
        </p:grpSpPr>
        <p:sp>
          <p:nvSpPr>
            <p:cNvPr id="99" name="Rounded Rectangle 98"/>
            <p:cNvSpPr/>
            <p:nvPr/>
          </p:nvSpPr>
          <p:spPr>
            <a:xfrm>
              <a:off x="1584778" y="2186350"/>
              <a:ext cx="6062472" cy="884285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240361" y="2413362"/>
              <a:ext cx="422279" cy="422279"/>
              <a:chOff x="1240361" y="2413362"/>
              <a:chExt cx="422279" cy="422279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240361" y="2413362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279034" y="2452035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276184" y="2437788"/>
                <a:ext cx="369011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434116" y="1138573"/>
            <a:ext cx="622780" cy="374571"/>
            <a:chOff x="463684" y="1185737"/>
            <a:chExt cx="622780" cy="374571"/>
          </a:xfrm>
        </p:grpSpPr>
        <p:sp>
          <p:nvSpPr>
            <p:cNvPr id="107" name="TextBox 10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225" name="Rounded Rectangle 224"/>
          <p:cNvSpPr/>
          <p:nvPr/>
        </p:nvSpPr>
        <p:spPr>
          <a:xfrm>
            <a:off x="1544760" y="1838934"/>
            <a:ext cx="743733" cy="2397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1634452" y="1540619"/>
            <a:ext cx="736823" cy="2377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1142980" y="1248859"/>
            <a:ext cx="1141834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616426" y="2223994"/>
            <a:ext cx="203196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2978076" y="2130408"/>
            <a:ext cx="168901" cy="1934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1616202" y="2341489"/>
            <a:ext cx="524835" cy="22589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rot="5400000">
            <a:off x="1448558" y="3033989"/>
            <a:ext cx="3657600" cy="165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/>
          <p:cNvSpPr/>
          <p:nvPr/>
        </p:nvSpPr>
        <p:spPr>
          <a:xfrm>
            <a:off x="1300706" y="227282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300706" y="29039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740403" y="2903935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</a:t>
            </a:r>
            <a:r>
              <a:rPr lang="en-US" sz="1400" b="1" baseline="-25000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2005</a:t>
            </a:r>
            <a:endParaRPr lang="en-US" sz="1400" baseline="-25000" dirty="0"/>
          </a:p>
        </p:txBody>
      </p:sp>
      <p:sp>
        <p:nvSpPr>
          <p:cNvPr id="260" name="Rectangle 259"/>
          <p:cNvSpPr/>
          <p:nvPr/>
        </p:nvSpPr>
        <p:spPr>
          <a:xfrm>
            <a:off x="2146994" y="293583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740403" y="2272829"/>
            <a:ext cx="636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</a:t>
            </a:r>
            <a:r>
              <a:rPr lang="en-US" sz="1400" b="1" baseline="-25000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2005</a:t>
            </a:r>
            <a:endParaRPr lang="en-US" sz="1400" baseline="-25000" dirty="0"/>
          </a:p>
        </p:txBody>
      </p:sp>
      <p:sp>
        <p:nvSpPr>
          <p:cNvPr id="264" name="TextBox 263"/>
          <p:cNvSpPr txBox="1"/>
          <p:nvPr/>
        </p:nvSpPr>
        <p:spPr>
          <a:xfrm>
            <a:off x="2556933" y="309414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5" name="Straight Connector 264"/>
          <p:cNvCxnSpPr/>
          <p:nvPr/>
        </p:nvCxnSpPr>
        <p:spPr>
          <a:xfrm>
            <a:off x="2641557" y="3131017"/>
            <a:ext cx="413597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>
            <a:off x="2689476" y="285047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3069813" y="259826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80" name="Rectangle 279"/>
          <p:cNvSpPr/>
          <p:nvPr/>
        </p:nvSpPr>
        <p:spPr>
          <a:xfrm>
            <a:off x="1300706" y="362150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1485239" y="362150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aseline="-25000" dirty="0"/>
          </a:p>
        </p:txBody>
      </p:sp>
      <p:sp>
        <p:nvSpPr>
          <p:cNvPr id="282" name="Rectangle 281"/>
          <p:cNvSpPr/>
          <p:nvPr/>
        </p:nvSpPr>
        <p:spPr>
          <a:xfrm>
            <a:off x="2143028" y="363036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581796" y="381347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2682249" y="3846442"/>
            <a:ext cx="281675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/>
              <p:cNvSpPr/>
              <p:nvPr/>
            </p:nvSpPr>
            <p:spPr>
              <a:xfrm>
                <a:off x="2612686" y="3575981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86" name="Rectangle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686" y="3575981"/>
                <a:ext cx="360996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ectangle 286"/>
          <p:cNvSpPr/>
          <p:nvPr/>
        </p:nvSpPr>
        <p:spPr>
          <a:xfrm>
            <a:off x="2921950" y="346761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88" name="Rectangle 287"/>
          <p:cNvSpPr/>
          <p:nvPr/>
        </p:nvSpPr>
        <p:spPr>
          <a:xfrm>
            <a:off x="4125310" y="136472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4316840" y="1364729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aseline="-25000" dirty="0"/>
          </a:p>
        </p:txBody>
      </p:sp>
      <p:sp>
        <p:nvSpPr>
          <p:cNvPr id="291" name="TextBox 290"/>
          <p:cNvSpPr txBox="1"/>
          <p:nvPr/>
        </p:nvSpPr>
        <p:spPr>
          <a:xfrm>
            <a:off x="5038604" y="151967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2" name="Straight Connector 291"/>
          <p:cNvCxnSpPr/>
          <p:nvPr/>
        </p:nvCxnSpPr>
        <p:spPr>
          <a:xfrm>
            <a:off x="5121852" y="1551011"/>
            <a:ext cx="268711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/>
          <p:cNvSpPr/>
          <p:nvPr/>
        </p:nvSpPr>
        <p:spPr>
          <a:xfrm>
            <a:off x="5038604" y="1282122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21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5397172" y="123615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308" name="Rectangle 307"/>
          <p:cNvSpPr/>
          <p:nvPr/>
        </p:nvSpPr>
        <p:spPr>
          <a:xfrm>
            <a:off x="1588764" y="1196358"/>
            <a:ext cx="788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1086976" y="1196358"/>
            <a:ext cx="26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1300706" y="11963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58220" y="1485323"/>
            <a:ext cx="311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300706" y="148532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1588763" y="1485323"/>
            <a:ext cx="1325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1495300" y="1787160"/>
            <a:ext cx="983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 years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1073947" y="1787160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300706" y="178716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9" name="Left Bracket 318"/>
          <p:cNvSpPr/>
          <p:nvPr/>
        </p:nvSpPr>
        <p:spPr>
          <a:xfrm>
            <a:off x="2208533" y="2811549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/>
          <p:cNvSpPr/>
          <p:nvPr/>
        </p:nvSpPr>
        <p:spPr>
          <a:xfrm flipH="1">
            <a:off x="3028215" y="2811549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Left Bracket 322"/>
          <p:cNvSpPr/>
          <p:nvPr/>
        </p:nvSpPr>
        <p:spPr>
          <a:xfrm>
            <a:off x="2199475" y="3578247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Left Bracket 323"/>
          <p:cNvSpPr/>
          <p:nvPr/>
        </p:nvSpPr>
        <p:spPr>
          <a:xfrm flipH="1">
            <a:off x="2917486" y="3578247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Left Bracket 326"/>
          <p:cNvSpPr/>
          <p:nvPr/>
        </p:nvSpPr>
        <p:spPr>
          <a:xfrm>
            <a:off x="5060587" y="1354977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Left Bracket 327"/>
          <p:cNvSpPr/>
          <p:nvPr/>
        </p:nvSpPr>
        <p:spPr>
          <a:xfrm flipH="1">
            <a:off x="5392259" y="1354977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5" name="Group 344"/>
          <p:cNvGrpSpPr/>
          <p:nvPr/>
        </p:nvGrpSpPr>
        <p:grpSpPr>
          <a:xfrm>
            <a:off x="2142042" y="3855253"/>
            <a:ext cx="290464" cy="284693"/>
            <a:chOff x="58842" y="4054338"/>
            <a:chExt cx="290464" cy="284693"/>
          </a:xfrm>
        </p:grpSpPr>
        <p:cxnSp>
          <p:nvCxnSpPr>
            <p:cNvPr id="346" name="Straight Connector 345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>
            <a:off x="2307553" y="3765498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2342443" y="3755937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2325657" y="3998190"/>
            <a:ext cx="342987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2438839" y="3871860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2356050" y="377430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2481227" y="4014608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1297809" y="4357559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1478758" y="4357559"/>
            <a:ext cx="796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aseline="-25000" dirty="0"/>
          </a:p>
        </p:txBody>
      </p:sp>
      <p:cxnSp>
        <p:nvCxnSpPr>
          <p:cNvPr id="366" name="Straight Connector 365"/>
          <p:cNvCxnSpPr/>
          <p:nvPr/>
        </p:nvCxnSpPr>
        <p:spPr>
          <a:xfrm>
            <a:off x="2269825" y="4543500"/>
            <a:ext cx="602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2369812" y="448773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2831237" y="4208462"/>
            <a:ext cx="30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2</a:t>
            </a:r>
            <a:endParaRPr lang="en-US" sz="16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2268094" y="4353950"/>
            <a:ext cx="600511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2191836" y="429546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2472518" y="4295467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1106497" y="842335"/>
            <a:ext cx="3698563" cy="36883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9" name="Straight Connector 148"/>
          <p:cNvCxnSpPr/>
          <p:nvPr/>
        </p:nvCxnSpPr>
        <p:spPr bwMode="auto">
          <a:xfrm flipV="1">
            <a:off x="2735815" y="2972532"/>
            <a:ext cx="196814" cy="7177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0" name="Rectangle 149"/>
          <p:cNvSpPr/>
          <p:nvPr/>
        </p:nvSpPr>
        <p:spPr>
          <a:xfrm>
            <a:off x="2574476" y="274005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 bwMode="auto">
          <a:xfrm flipV="1">
            <a:off x="2682708" y="3216994"/>
            <a:ext cx="297838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2" name="Rectangle 151"/>
          <p:cNvSpPr/>
          <p:nvPr/>
        </p:nvSpPr>
        <p:spPr>
          <a:xfrm>
            <a:off x="2765086" y="3263615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20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808967" y="239821"/>
            <a:ext cx="5591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Q. The population of a place increased to 54,000 in 2003 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at a rate of 5% per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annum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) Find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population in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2001</a:t>
            </a:r>
          </a:p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(ii) What would be its population in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2005</a:t>
            </a: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485239" y="290393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54000</a:t>
            </a:r>
            <a:endParaRPr lang="en-US" sz="1400" baseline="-25000" dirty="0"/>
          </a:p>
        </p:txBody>
      </p:sp>
      <p:sp>
        <p:nvSpPr>
          <p:cNvPr id="140" name="Rectangle 139"/>
          <p:cNvSpPr/>
          <p:nvPr/>
        </p:nvSpPr>
        <p:spPr>
          <a:xfrm>
            <a:off x="413132" y="290393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40403" y="3621505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2005</a:t>
            </a:r>
            <a:endParaRPr lang="en-US" sz="1400" baseline="-25000" dirty="0"/>
          </a:p>
        </p:txBody>
      </p:sp>
      <p:sp>
        <p:nvSpPr>
          <p:cNvPr id="142" name="Rectangle 141"/>
          <p:cNvSpPr/>
          <p:nvPr/>
        </p:nvSpPr>
        <p:spPr>
          <a:xfrm>
            <a:off x="413132" y="362150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40403" y="4357559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2005</a:t>
            </a:r>
            <a:endParaRPr lang="en-US" sz="1400" baseline="-25000" dirty="0"/>
          </a:p>
        </p:txBody>
      </p:sp>
      <p:sp>
        <p:nvSpPr>
          <p:cNvPr id="144" name="Rectangle 143"/>
          <p:cNvSpPr/>
          <p:nvPr/>
        </p:nvSpPr>
        <p:spPr>
          <a:xfrm>
            <a:off x="426514" y="435755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593208" y="1364729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2005</a:t>
            </a:r>
            <a:endParaRPr lang="en-US" sz="1400" baseline="-25000" dirty="0"/>
          </a:p>
        </p:txBody>
      </p:sp>
      <p:sp>
        <p:nvSpPr>
          <p:cNvPr id="161" name="Rectangle 160"/>
          <p:cNvSpPr/>
          <p:nvPr/>
        </p:nvSpPr>
        <p:spPr>
          <a:xfrm>
            <a:off x="3285565" y="136472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4729528" y="1779562"/>
            <a:ext cx="324011" cy="17213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5224900" y="1903646"/>
            <a:ext cx="283062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5807249" y="1889888"/>
            <a:ext cx="288751" cy="2041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3285565" y="2694324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11" name="Rounded Rectangle 210"/>
          <p:cNvSpPr/>
          <p:nvPr/>
        </p:nvSpPr>
        <p:spPr>
          <a:xfrm>
            <a:off x="3581951" y="2730621"/>
            <a:ext cx="3108109" cy="43871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3540011" y="2694324"/>
            <a:ext cx="3218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Hence population in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2005 would be 59,535.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4127707" y="192832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4316840" y="1928322"/>
            <a:ext cx="9862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54000 ×</a:t>
            </a:r>
            <a:endParaRPr lang="en-US" sz="1400" dirty="0"/>
          </a:p>
        </p:txBody>
      </p:sp>
      <p:sp>
        <p:nvSpPr>
          <p:cNvPr id="301" name="Rectangle 300"/>
          <p:cNvSpPr/>
          <p:nvPr/>
        </p:nvSpPr>
        <p:spPr>
          <a:xfrm>
            <a:off x="5531515" y="1928322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grpSp>
        <p:nvGrpSpPr>
          <p:cNvPr id="297" name="Group 296"/>
          <p:cNvGrpSpPr/>
          <p:nvPr/>
        </p:nvGrpSpPr>
        <p:grpSpPr>
          <a:xfrm flipH="1">
            <a:off x="5145954" y="1842880"/>
            <a:ext cx="479618" cy="522219"/>
            <a:chOff x="5874832" y="2358395"/>
            <a:chExt cx="463783" cy="618144"/>
          </a:xfrm>
        </p:grpSpPr>
        <p:sp>
          <p:nvSpPr>
            <p:cNvPr id="298" name="TextBox 297"/>
            <p:cNvSpPr txBox="1"/>
            <p:nvPr/>
          </p:nvSpPr>
          <p:spPr>
            <a:xfrm>
              <a:off x="5888982" y="2612227"/>
              <a:ext cx="407980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5959963" y="2657559"/>
              <a:ext cx="277287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/>
                <p:cNvSpPr/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21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0" name="Rectangle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Group 301"/>
          <p:cNvGrpSpPr/>
          <p:nvPr/>
        </p:nvGrpSpPr>
        <p:grpSpPr>
          <a:xfrm flipH="1">
            <a:off x="5713602" y="1828156"/>
            <a:ext cx="479618" cy="528836"/>
            <a:chOff x="5821033" y="2388873"/>
            <a:chExt cx="463783" cy="625980"/>
          </a:xfrm>
        </p:grpSpPr>
        <p:sp>
          <p:nvSpPr>
            <p:cNvPr id="303" name="TextBox 302"/>
            <p:cNvSpPr txBox="1"/>
            <p:nvPr/>
          </p:nvSpPr>
          <p:spPr>
            <a:xfrm>
              <a:off x="5839452" y="2650540"/>
              <a:ext cx="416708" cy="36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5914518" y="2700321"/>
              <a:ext cx="268710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/>
                <p:cNvSpPr/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21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5" name="Rectangle 3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2" name="Rectangle 161"/>
          <p:cNvSpPr/>
          <p:nvPr/>
        </p:nvSpPr>
        <p:spPr>
          <a:xfrm>
            <a:off x="3593208" y="1928322"/>
            <a:ext cx="628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2005</a:t>
            </a:r>
            <a:endParaRPr lang="en-US" sz="1400" baseline="-25000" dirty="0"/>
          </a:p>
        </p:txBody>
      </p:sp>
      <p:sp>
        <p:nvSpPr>
          <p:cNvPr id="171" name="Rectangle 170"/>
          <p:cNvSpPr/>
          <p:nvPr/>
        </p:nvSpPr>
        <p:spPr>
          <a:xfrm>
            <a:off x="3285565" y="1928322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86" name="Straight Connector 185"/>
          <p:cNvCxnSpPr/>
          <p:nvPr/>
        </p:nvCxnSpPr>
        <p:spPr>
          <a:xfrm flipV="1">
            <a:off x="5956648" y="2163817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4759733" y="2038882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5409108" y="2165004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4875085" y="2033537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4345781" y="1798222"/>
            <a:ext cx="527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270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 flipV="1">
            <a:off x="4421520" y="2052803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5112227" y="220066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96" name="Straight Connector 195"/>
          <p:cNvCxnSpPr/>
          <p:nvPr/>
        </p:nvCxnSpPr>
        <p:spPr>
          <a:xfrm flipV="1">
            <a:off x="5267138" y="2171161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4653837" y="1733550"/>
            <a:ext cx="535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135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4434289" y="1907114"/>
            <a:ext cx="299797" cy="353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5669474" y="2190758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00" name="Straight Connector 199"/>
          <p:cNvCxnSpPr/>
          <p:nvPr/>
        </p:nvCxnSpPr>
        <p:spPr>
          <a:xfrm flipV="1">
            <a:off x="5824385" y="2161259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3811864" y="240636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/>
              <p:cNvSpPr/>
              <p:nvPr/>
            </p:nvSpPr>
            <p:spPr>
              <a:xfrm>
                <a:off x="4003394" y="2406369"/>
                <a:ext cx="11929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>
                          <a:latin typeface="Bookman Old Style" pitchFamily="18" charset="0"/>
                          <a:ea typeface="Cambria Math" pitchFamily="18" charset="0"/>
                        </a:rPr>
                        <m:t>Rs</m:t>
                      </m:r>
                      <m:r>
                        <m:rPr>
                          <m:nor/>
                        </m:rPr>
                        <a:rPr lang="en-US" sz="1400" b="1">
                          <a:latin typeface="Bookman Old Style" pitchFamily="18" charset="0"/>
                          <a:ea typeface="Cambria Math" pitchFamily="18" charset="0"/>
                        </a:rPr>
                        <m:t>. 59535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4" name="Rectangle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394" y="2406369"/>
                <a:ext cx="1192955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ectangle 206"/>
          <p:cNvSpPr/>
          <p:nvPr/>
        </p:nvSpPr>
        <p:spPr>
          <a:xfrm>
            <a:off x="3588360" y="2406369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285565" y="240636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29" name="Left Bracket 128"/>
          <p:cNvSpPr/>
          <p:nvPr/>
        </p:nvSpPr>
        <p:spPr>
          <a:xfrm>
            <a:off x="2229167" y="4311843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30" name="Left Bracket 129"/>
          <p:cNvSpPr/>
          <p:nvPr/>
        </p:nvSpPr>
        <p:spPr>
          <a:xfrm flipH="1">
            <a:off x="2840876" y="4311843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583488" y="2283373"/>
            <a:ext cx="6174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r>
              <a:rPr lang="en-US" sz="1400" b="1" baseline="-25000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2005</a:t>
            </a:r>
            <a:endParaRPr lang="en-US" sz="1400" baseline="-25000" dirty="0"/>
          </a:p>
        </p:txBody>
      </p:sp>
      <p:sp>
        <p:nvSpPr>
          <p:cNvPr id="133" name="Rectangle 132"/>
          <p:cNvSpPr/>
          <p:nvPr/>
        </p:nvSpPr>
        <p:spPr>
          <a:xfrm>
            <a:off x="2076976" y="228337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906633" y="2075544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35" name="Group 63"/>
          <p:cNvGrpSpPr/>
          <p:nvPr/>
        </p:nvGrpSpPr>
        <p:grpSpPr>
          <a:xfrm>
            <a:off x="2408990" y="2175651"/>
            <a:ext cx="602919" cy="523220"/>
            <a:chOff x="7474281" y="2126446"/>
            <a:chExt cx="602919" cy="523220"/>
          </a:xfrm>
        </p:grpSpPr>
        <p:sp>
          <p:nvSpPr>
            <p:cNvPr id="136" name="Rectangle 135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Left Bracket 137"/>
          <p:cNvSpPr/>
          <p:nvPr/>
        </p:nvSpPr>
        <p:spPr>
          <a:xfrm>
            <a:off x="2134501" y="220707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Left Bracket 144"/>
          <p:cNvSpPr/>
          <p:nvPr/>
        </p:nvSpPr>
        <p:spPr>
          <a:xfrm flipH="1">
            <a:off x="2883292" y="220707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500"/>
                            </p:stCondLst>
                            <p:childTnLst>
                              <p:par>
                                <p:cTn id="4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500"/>
                            </p:stCondLst>
                            <p:childTnLst>
                              <p:par>
                                <p:cTn id="4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500"/>
                            </p:stCondLst>
                            <p:childTnLst>
                              <p:par>
                                <p:cTn id="4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500"/>
                            </p:stCondLst>
                            <p:childTnLst>
                              <p:par>
                                <p:cTn id="4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500"/>
                            </p:stCondLst>
                            <p:childTnLst>
                              <p:par>
                                <p:cTn id="5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43" grpId="0"/>
      <p:bldP spid="258" grpId="0"/>
      <p:bldP spid="259" grpId="0"/>
      <p:bldP spid="260" grpId="0"/>
      <p:bldP spid="262" grpId="0"/>
      <p:bldP spid="264" grpId="0"/>
      <p:bldP spid="266" grpId="0"/>
      <p:bldP spid="267" grpId="0"/>
      <p:bldP spid="280" grpId="0"/>
      <p:bldP spid="281" grpId="0"/>
      <p:bldP spid="282" grpId="0"/>
      <p:bldP spid="284" grpId="0"/>
      <p:bldP spid="286" grpId="0"/>
      <p:bldP spid="287" grpId="0"/>
      <p:bldP spid="288" grpId="0"/>
      <p:bldP spid="289" grpId="0"/>
      <p:bldP spid="291" grpId="0"/>
      <p:bldP spid="293" grpId="0"/>
      <p:bldP spid="294" grpId="0"/>
      <p:bldP spid="319" grpId="0" animBg="1"/>
      <p:bldP spid="320" grpId="0" animBg="1"/>
      <p:bldP spid="323" grpId="0" animBg="1"/>
      <p:bldP spid="324" grpId="0" animBg="1"/>
      <p:bldP spid="327" grpId="0" animBg="1"/>
      <p:bldP spid="328" grpId="0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64" grpId="0"/>
      <p:bldP spid="365" grpId="0"/>
      <p:bldP spid="367" grpId="0"/>
      <p:bldP spid="368" grpId="0"/>
      <p:bldP spid="371" grpId="0" animBg="1"/>
      <p:bldP spid="371" grpId="1" animBg="1"/>
      <p:bldP spid="372" grpId="0"/>
      <p:bldP spid="373" grpId="0"/>
      <p:bldP spid="147" grpId="0" animBg="1"/>
      <p:bldP spid="150" grpId="0"/>
      <p:bldP spid="152" grpId="0"/>
      <p:bldP spid="139" grpId="0"/>
      <p:bldP spid="140" grpId="0"/>
      <p:bldP spid="141" grpId="0"/>
      <p:bldP spid="142" grpId="0"/>
      <p:bldP spid="143" grpId="0"/>
      <p:bldP spid="144" grpId="0"/>
      <p:bldP spid="160" grpId="0"/>
      <p:bldP spid="161" grpId="0"/>
      <p:bldP spid="205" grpId="0" animBg="1"/>
      <p:bldP spid="205" grpId="1" animBg="1"/>
      <p:bldP spid="206" grpId="0" animBg="1"/>
      <p:bldP spid="206" grpId="1" animBg="1"/>
      <p:bldP spid="209" grpId="0" animBg="1"/>
      <p:bldP spid="209" grpId="1" animBg="1"/>
      <p:bldP spid="210" grpId="0"/>
      <p:bldP spid="211" grpId="0" animBg="1"/>
      <p:bldP spid="269" grpId="0"/>
      <p:bldP spid="295" grpId="0"/>
      <p:bldP spid="296" grpId="0"/>
      <p:bldP spid="301" grpId="0"/>
      <p:bldP spid="162" grpId="0"/>
      <p:bldP spid="171" grpId="0"/>
      <p:bldP spid="192" grpId="0"/>
      <p:bldP spid="195" grpId="0"/>
      <p:bldP spid="197" grpId="0"/>
      <p:bldP spid="199" grpId="0"/>
      <p:bldP spid="201" grpId="0"/>
      <p:bldP spid="204" grpId="0"/>
      <p:bldP spid="207" grpId="0"/>
      <p:bldP spid="208" grpId="0"/>
      <p:bldP spid="129" grpId="0" animBg="1"/>
      <p:bldP spid="130" grpId="0" animBg="1"/>
      <p:bldP spid="132" grpId="0"/>
      <p:bldP spid="133" grpId="0"/>
      <p:bldP spid="134" grpId="0"/>
      <p:bldP spid="138" grpId="0" animBg="1"/>
      <p:bldP spid="14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510417" y="1026568"/>
            <a:ext cx="6195183" cy="3793077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2313036" y="423672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454244" y="287338"/>
            <a:ext cx="6251356" cy="691147"/>
            <a:chOff x="1240361" y="2186350"/>
            <a:chExt cx="6251356" cy="691147"/>
          </a:xfrm>
        </p:grpSpPr>
        <p:sp>
          <p:nvSpPr>
            <p:cNvPr id="99" name="Rounded Rectangle 98"/>
            <p:cNvSpPr/>
            <p:nvPr/>
          </p:nvSpPr>
          <p:spPr>
            <a:xfrm>
              <a:off x="1584778" y="2186350"/>
              <a:ext cx="5906939" cy="69114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240361" y="2305027"/>
              <a:ext cx="422279" cy="422279"/>
              <a:chOff x="1240361" y="2305027"/>
              <a:chExt cx="422279" cy="422279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240361" y="230502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279034" y="234370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276184" y="2329453"/>
                <a:ext cx="369011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434116" y="952094"/>
            <a:ext cx="622780" cy="374571"/>
            <a:chOff x="463684" y="1185737"/>
            <a:chExt cx="622780" cy="374571"/>
          </a:xfrm>
        </p:grpSpPr>
        <p:sp>
          <p:nvSpPr>
            <p:cNvPr id="107" name="TextBox 10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225" name="Rounded Rectangle 224"/>
          <p:cNvSpPr/>
          <p:nvPr/>
        </p:nvSpPr>
        <p:spPr>
          <a:xfrm>
            <a:off x="1544760" y="1652455"/>
            <a:ext cx="743733" cy="2397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1567701" y="1344201"/>
            <a:ext cx="909477" cy="2377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1550288" y="1052441"/>
            <a:ext cx="953101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078590" y="2024873"/>
            <a:ext cx="203196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2430327" y="1914431"/>
            <a:ext cx="168901" cy="1934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1289523" y="2117134"/>
            <a:ext cx="240946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flipH="1">
            <a:off x="3277358" y="1019535"/>
            <a:ext cx="825" cy="383821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/>
          <p:cNvSpPr/>
          <p:nvPr/>
        </p:nvSpPr>
        <p:spPr>
          <a:xfrm>
            <a:off x="1060471" y="208635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060471" y="271745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802457" y="2717456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2079494" y="274935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802457" y="2086350"/>
            <a:ext cx="370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2899990" y="251108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80" name="Rectangle 279"/>
          <p:cNvSpPr/>
          <p:nvPr/>
        </p:nvSpPr>
        <p:spPr>
          <a:xfrm>
            <a:off x="1060471" y="41710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1248357" y="4171089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506000</a:t>
            </a:r>
            <a:endParaRPr lang="en-US" sz="1400" baseline="-25000" dirty="0"/>
          </a:p>
        </p:txBody>
      </p:sp>
      <p:sp>
        <p:nvSpPr>
          <p:cNvPr id="282" name="Rectangle 281"/>
          <p:cNvSpPr/>
          <p:nvPr/>
        </p:nvSpPr>
        <p:spPr>
          <a:xfrm>
            <a:off x="2075528" y="419577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537348" y="436306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2614749" y="4396026"/>
            <a:ext cx="281675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/>
              <p:cNvSpPr/>
              <p:nvPr/>
            </p:nvSpPr>
            <p:spPr>
              <a:xfrm>
                <a:off x="2568238" y="4125565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86" name="Rectangle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238" y="4125565"/>
                <a:ext cx="360996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ectangle 286"/>
          <p:cNvSpPr/>
          <p:nvPr/>
        </p:nvSpPr>
        <p:spPr>
          <a:xfrm>
            <a:off x="2854450" y="401720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88" name="Rectangle 287"/>
          <p:cNvSpPr/>
          <p:nvPr/>
        </p:nvSpPr>
        <p:spPr>
          <a:xfrm>
            <a:off x="3758750" y="163352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3939699" y="1633521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506000</a:t>
            </a:r>
            <a:endParaRPr lang="en-US" sz="1400" baseline="-25000" dirty="0"/>
          </a:p>
        </p:txBody>
      </p:sp>
      <p:sp>
        <p:nvSpPr>
          <p:cNvPr id="291" name="TextBox 290"/>
          <p:cNvSpPr txBox="1"/>
          <p:nvPr/>
        </p:nvSpPr>
        <p:spPr>
          <a:xfrm>
            <a:off x="4773992" y="178847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2" name="Straight Connector 291"/>
          <p:cNvCxnSpPr/>
          <p:nvPr/>
        </p:nvCxnSpPr>
        <p:spPr>
          <a:xfrm>
            <a:off x="4857240" y="1819803"/>
            <a:ext cx="268711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/>
          <p:cNvSpPr/>
          <p:nvPr/>
        </p:nvSpPr>
        <p:spPr>
          <a:xfrm>
            <a:off x="4773992" y="1550914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41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5132560" y="150495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95" name="Rectangle 294"/>
          <p:cNvSpPr/>
          <p:nvPr/>
        </p:nvSpPr>
        <p:spPr>
          <a:xfrm>
            <a:off x="3758750" y="219711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3939699" y="2197114"/>
            <a:ext cx="1261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506000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1" name="Rectangle 300"/>
          <p:cNvSpPr/>
          <p:nvPr/>
        </p:nvSpPr>
        <p:spPr>
          <a:xfrm>
            <a:off x="5257648" y="2197114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8" name="Rectangle 307"/>
          <p:cNvSpPr/>
          <p:nvPr/>
        </p:nvSpPr>
        <p:spPr>
          <a:xfrm>
            <a:off x="1495300" y="1009879"/>
            <a:ext cx="10861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5,06,000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1086976" y="1009879"/>
            <a:ext cx="26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1300706" y="100987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58220" y="1298844"/>
            <a:ext cx="311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300706" y="129884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1495300" y="1298844"/>
            <a:ext cx="1325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2.5%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1495300" y="1600681"/>
            <a:ext cx="983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 years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1073947" y="1600681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300706" y="160068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9" name="Left Bracket 318"/>
          <p:cNvSpPr/>
          <p:nvPr/>
        </p:nvSpPr>
        <p:spPr>
          <a:xfrm>
            <a:off x="2141033" y="2625070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/>
          <p:cNvSpPr/>
          <p:nvPr/>
        </p:nvSpPr>
        <p:spPr>
          <a:xfrm flipH="1">
            <a:off x="2880528" y="2625070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Left Bracket 322"/>
          <p:cNvSpPr/>
          <p:nvPr/>
        </p:nvSpPr>
        <p:spPr>
          <a:xfrm>
            <a:off x="2131975" y="4127831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Left Bracket 323"/>
          <p:cNvSpPr/>
          <p:nvPr/>
        </p:nvSpPr>
        <p:spPr>
          <a:xfrm flipH="1">
            <a:off x="2849986" y="4127831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Left Bracket 326"/>
          <p:cNvSpPr/>
          <p:nvPr/>
        </p:nvSpPr>
        <p:spPr>
          <a:xfrm>
            <a:off x="4795975" y="1623769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Left Bracket 327"/>
          <p:cNvSpPr/>
          <p:nvPr/>
        </p:nvSpPr>
        <p:spPr>
          <a:xfrm flipH="1">
            <a:off x="5127647" y="1623769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5" name="Group 344"/>
          <p:cNvGrpSpPr/>
          <p:nvPr/>
        </p:nvGrpSpPr>
        <p:grpSpPr>
          <a:xfrm>
            <a:off x="2074542" y="4420657"/>
            <a:ext cx="290464" cy="284693"/>
            <a:chOff x="58842" y="4054338"/>
            <a:chExt cx="290464" cy="284693"/>
          </a:xfrm>
        </p:grpSpPr>
        <p:cxnSp>
          <p:nvCxnSpPr>
            <p:cNvPr id="346" name="Straight Connector 345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>
            <a:off x="2248191" y="4312663"/>
            <a:ext cx="355419" cy="192487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2296076" y="4300497"/>
            <a:ext cx="340780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2258157" y="4532406"/>
            <a:ext cx="342987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2371339" y="442144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2288550" y="432388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2413727" y="454882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3758750" y="1125813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3939699" y="1125813"/>
            <a:ext cx="96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506000</a:t>
            </a:r>
            <a:endParaRPr lang="en-US" sz="1400" baseline="-25000" dirty="0"/>
          </a:p>
        </p:txBody>
      </p:sp>
      <p:cxnSp>
        <p:nvCxnSpPr>
          <p:cNvPr id="366" name="Straight Connector 365"/>
          <p:cNvCxnSpPr/>
          <p:nvPr/>
        </p:nvCxnSpPr>
        <p:spPr>
          <a:xfrm>
            <a:off x="4900148" y="1311754"/>
            <a:ext cx="602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5000135" y="125598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461560" y="976716"/>
            <a:ext cx="30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2</a:t>
            </a:r>
            <a:endParaRPr lang="en-US" sz="16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4898417" y="1122204"/>
            <a:ext cx="600511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4822159" y="106372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5102841" y="1063721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2202811" y="423127"/>
            <a:ext cx="2778965" cy="379381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5137831" y="616789"/>
            <a:ext cx="1077852" cy="40001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2075016" y="656702"/>
            <a:ext cx="867960" cy="36883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808967" y="239821"/>
            <a:ext cx="59728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In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 laboratory, the count of bacteria in a certain experiment was increasing at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rate of 2.5% per hour. Find the bacteria at the end of 2 hours if the count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was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initially 5,06,000.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1248357" y="2717456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506000</a:t>
            </a:r>
            <a:endParaRPr lang="en-US" sz="1400" baseline="-25000" dirty="0"/>
          </a:p>
        </p:txBody>
      </p:sp>
      <p:sp>
        <p:nvSpPr>
          <p:cNvPr id="140" name="Rectangle 139"/>
          <p:cNvSpPr/>
          <p:nvPr/>
        </p:nvSpPr>
        <p:spPr>
          <a:xfrm>
            <a:off x="580893" y="2717456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802457" y="4171089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80893" y="417108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500280" y="1125813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276600" y="112581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500280" y="1633521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276600" y="163352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500280" y="2197114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3276600" y="2197114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3758750" y="319231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3981789" y="3192316"/>
            <a:ext cx="1194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531616.25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3758750" y="280449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23" name="TextBox 222"/>
          <p:cNvSpPr txBox="1"/>
          <p:nvPr/>
        </p:nvSpPr>
        <p:spPr>
          <a:xfrm flipH="1">
            <a:off x="4312748" y="293783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24" name="Straight Connector 223"/>
          <p:cNvCxnSpPr/>
          <p:nvPr/>
        </p:nvCxnSpPr>
        <p:spPr>
          <a:xfrm flipH="1">
            <a:off x="4098820" y="2967461"/>
            <a:ext cx="851947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Rectangle 230"/>
              <p:cNvSpPr/>
              <p:nvPr/>
            </p:nvSpPr>
            <p:spPr>
              <a:xfrm flipH="1">
                <a:off x="3977768" y="2708782"/>
                <a:ext cx="1072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2126465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31" name="Rectangle 2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977768" y="2708782"/>
                <a:ext cx="1072730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Rounded Rectangle 232"/>
          <p:cNvSpPr/>
          <p:nvPr/>
        </p:nvSpPr>
        <p:spPr>
          <a:xfrm>
            <a:off x="4142987" y="2099049"/>
            <a:ext cx="402241" cy="180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4956999" y="2165376"/>
            <a:ext cx="288751" cy="2041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5534322" y="2144451"/>
            <a:ext cx="274737" cy="21583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5549060" y="2383031"/>
            <a:ext cx="145255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21" y="674503"/>
            <a:ext cx="1715691" cy="4164933"/>
          </a:xfrm>
          <a:prstGeom prst="rect">
            <a:avLst/>
          </a:prstGeom>
        </p:spPr>
      </p:pic>
      <p:sp>
        <p:nvSpPr>
          <p:cNvPr id="239" name="TextBox 238"/>
          <p:cNvSpPr txBox="1"/>
          <p:nvPr/>
        </p:nvSpPr>
        <p:spPr>
          <a:xfrm>
            <a:off x="7084538" y="1008659"/>
            <a:ext cx="111154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2126465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6826679" y="996282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7070512" y="1222314"/>
            <a:ext cx="6376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20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6936167" y="1218399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7057136" y="1253455"/>
            <a:ext cx="10202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_________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181409" y="1467355"/>
            <a:ext cx="31286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7316158" y="1467355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7176226" y="1678674"/>
            <a:ext cx="612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12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6922973" y="1654233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7032865" y="1709586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308525" y="1920748"/>
            <a:ext cx="28195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455892" y="192074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429681" y="2102704"/>
            <a:ext cx="3202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6971579" y="2096455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7303756" y="2134603"/>
            <a:ext cx="6508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7452497" y="2314025"/>
            <a:ext cx="4514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7590478" y="2314025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7457318" y="2504968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24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7193328" y="2497508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7393236" y="2542288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7584416" y="2728557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grpSp>
        <p:nvGrpSpPr>
          <p:cNvPr id="283" name="Group 282"/>
          <p:cNvGrpSpPr/>
          <p:nvPr/>
        </p:nvGrpSpPr>
        <p:grpSpPr>
          <a:xfrm>
            <a:off x="6929247" y="1050674"/>
            <a:ext cx="1189305" cy="219030"/>
            <a:chOff x="1600200" y="3321325"/>
            <a:chExt cx="374346" cy="164825"/>
          </a:xfrm>
        </p:grpSpPr>
        <p:sp>
          <p:nvSpPr>
            <p:cNvPr id="290" name="Right Bracket 289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25" name="Straight Connector 324"/>
            <p:cNvCxnSpPr>
              <a:stCxn id="290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6" name="TextBox 325"/>
          <p:cNvSpPr txBox="1"/>
          <p:nvPr/>
        </p:nvSpPr>
        <p:spPr>
          <a:xfrm>
            <a:off x="7720857" y="272855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7717081" y="2919500"/>
            <a:ext cx="28567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330" name="TextBox 329"/>
          <p:cNvSpPr txBox="1"/>
          <p:nvPr/>
        </p:nvSpPr>
        <p:spPr>
          <a:xfrm>
            <a:off x="7310560" y="2912040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7695096" y="3361147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32" name="TextBox 331"/>
          <p:cNvSpPr txBox="1"/>
          <p:nvPr/>
        </p:nvSpPr>
        <p:spPr>
          <a:xfrm>
            <a:off x="7863838" y="3550155"/>
            <a:ext cx="3157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8005150" y="3550155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7993586" y="3741098"/>
            <a:ext cx="5576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7428820" y="3778418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7850353" y="3778418"/>
            <a:ext cx="5750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8002753" y="3964687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8133586" y="3964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8014218" y="4148170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20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7819020" y="4148170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7916193" y="4192950"/>
            <a:ext cx="6199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8102744" y="4384701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343" name="Rounded Rectangle 342"/>
          <p:cNvSpPr/>
          <p:nvPr/>
        </p:nvSpPr>
        <p:spPr>
          <a:xfrm>
            <a:off x="7061490" y="836376"/>
            <a:ext cx="1132008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6994788" y="778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7122700" y="778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7260946" y="778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7390322" y="778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7517602" y="778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359" name="TextBox 358"/>
          <p:cNvSpPr txBox="1"/>
          <p:nvPr/>
        </p:nvSpPr>
        <p:spPr>
          <a:xfrm>
            <a:off x="7762042" y="778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7836404" y="778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7963684" y="778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362" name="Rectangle 361"/>
          <p:cNvSpPr/>
          <p:nvPr/>
        </p:nvSpPr>
        <p:spPr>
          <a:xfrm>
            <a:off x="3500280" y="3192316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aseline="-25000" dirty="0"/>
          </a:p>
        </p:txBody>
      </p:sp>
      <p:sp>
        <p:nvSpPr>
          <p:cNvPr id="363" name="Rectangle 362"/>
          <p:cNvSpPr/>
          <p:nvPr/>
        </p:nvSpPr>
        <p:spPr>
          <a:xfrm>
            <a:off x="3276600" y="3192316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00" name="Rectangle 199"/>
          <p:cNvSpPr/>
          <p:nvPr/>
        </p:nvSpPr>
        <p:spPr>
          <a:xfrm>
            <a:off x="1060471" y="343091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799104" y="3430916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2076141" y="346281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433940" y="3621127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06" name="Straight Connector 205"/>
          <p:cNvCxnSpPr/>
          <p:nvPr/>
        </p:nvCxnSpPr>
        <p:spPr>
          <a:xfrm>
            <a:off x="2531736" y="3657998"/>
            <a:ext cx="500453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2573950" y="337745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016800" y="322454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100" dirty="0"/>
          </a:p>
        </p:txBody>
      </p:sp>
      <p:sp>
        <p:nvSpPr>
          <p:cNvPr id="209" name="Left Bracket 208"/>
          <p:cNvSpPr/>
          <p:nvPr/>
        </p:nvSpPr>
        <p:spPr>
          <a:xfrm>
            <a:off x="2137680" y="3338530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Left Bracket 209"/>
          <p:cNvSpPr/>
          <p:nvPr/>
        </p:nvSpPr>
        <p:spPr>
          <a:xfrm flipH="1">
            <a:off x="2997338" y="3338530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45004" y="3430916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506000</a:t>
            </a:r>
            <a:endParaRPr lang="en-US" sz="1400" baseline="-25000" dirty="0"/>
          </a:p>
        </p:txBody>
      </p:sp>
      <p:sp>
        <p:nvSpPr>
          <p:cNvPr id="274" name="Rectangle 273"/>
          <p:cNvSpPr/>
          <p:nvPr/>
        </p:nvSpPr>
        <p:spPr>
          <a:xfrm>
            <a:off x="577540" y="3430916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75" name="Rounded Rectangle 274"/>
          <p:cNvSpPr/>
          <p:nvPr/>
        </p:nvSpPr>
        <p:spPr>
          <a:xfrm>
            <a:off x="2515505" y="2683972"/>
            <a:ext cx="429452" cy="48422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49" name="Straight Connector 148"/>
          <p:cNvCxnSpPr/>
          <p:nvPr/>
        </p:nvCxnSpPr>
        <p:spPr bwMode="auto">
          <a:xfrm flipV="1">
            <a:off x="2649732" y="3506786"/>
            <a:ext cx="238145" cy="5932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0" name="Rectangle 149"/>
          <p:cNvSpPr/>
          <p:nvPr/>
        </p:nvSpPr>
        <p:spPr>
          <a:xfrm>
            <a:off x="2503516" y="326808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 bwMode="auto">
          <a:xfrm flipV="1">
            <a:off x="2555557" y="3733936"/>
            <a:ext cx="436064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2" name="Rectangle 151"/>
          <p:cNvSpPr/>
          <p:nvPr/>
        </p:nvSpPr>
        <p:spPr>
          <a:xfrm>
            <a:off x="2694126" y="3806713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40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438400" y="290766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5" name="Straight Connector 264"/>
          <p:cNvCxnSpPr/>
          <p:nvPr/>
        </p:nvCxnSpPr>
        <p:spPr>
          <a:xfrm>
            <a:off x="2536800" y="2944538"/>
            <a:ext cx="375997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>
            <a:off x="2504618" y="2663995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2.5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297" name="Group 296"/>
          <p:cNvGrpSpPr/>
          <p:nvPr/>
        </p:nvGrpSpPr>
        <p:grpSpPr>
          <a:xfrm flipH="1">
            <a:off x="4872087" y="2111672"/>
            <a:ext cx="479618" cy="522219"/>
            <a:chOff x="5874832" y="2358395"/>
            <a:chExt cx="463783" cy="618144"/>
          </a:xfrm>
        </p:grpSpPr>
        <p:sp>
          <p:nvSpPr>
            <p:cNvPr id="298" name="TextBox 297"/>
            <p:cNvSpPr txBox="1"/>
            <p:nvPr/>
          </p:nvSpPr>
          <p:spPr>
            <a:xfrm>
              <a:off x="5888982" y="2612227"/>
              <a:ext cx="407980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40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5959963" y="2657559"/>
              <a:ext cx="277287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/>
                <p:cNvSpPr/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41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0" name="Rectangle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Group 301"/>
          <p:cNvGrpSpPr/>
          <p:nvPr/>
        </p:nvGrpSpPr>
        <p:grpSpPr>
          <a:xfrm flipH="1">
            <a:off x="5439735" y="2096948"/>
            <a:ext cx="479618" cy="528836"/>
            <a:chOff x="5821033" y="2388873"/>
            <a:chExt cx="463783" cy="625980"/>
          </a:xfrm>
        </p:grpSpPr>
        <p:sp>
          <p:nvSpPr>
            <p:cNvPr id="303" name="TextBox 302"/>
            <p:cNvSpPr txBox="1"/>
            <p:nvPr/>
          </p:nvSpPr>
          <p:spPr>
            <a:xfrm>
              <a:off x="5839452" y="2650540"/>
              <a:ext cx="416708" cy="36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40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5914518" y="2700321"/>
              <a:ext cx="268710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/>
                <p:cNvSpPr/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41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5" name="Rectangle 3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6" name="Straight Connector 275"/>
          <p:cNvCxnSpPr/>
          <p:nvPr/>
        </p:nvCxnSpPr>
        <p:spPr>
          <a:xfrm flipV="1">
            <a:off x="5677952" y="2430167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V="1">
            <a:off x="5130412" y="2431354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/>
          <p:cNvSpPr txBox="1"/>
          <p:nvPr/>
        </p:nvSpPr>
        <p:spPr>
          <a:xfrm>
            <a:off x="4067085" y="2050433"/>
            <a:ext cx="584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1265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17" name="Straight Connector 316"/>
          <p:cNvCxnSpPr/>
          <p:nvPr/>
        </p:nvCxnSpPr>
        <p:spPr>
          <a:xfrm flipV="1">
            <a:off x="4046542" y="2324017"/>
            <a:ext cx="45223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4833531" y="246701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21" name="Straight Connector 320"/>
          <p:cNvCxnSpPr/>
          <p:nvPr/>
        </p:nvCxnSpPr>
        <p:spPr>
          <a:xfrm flipV="1">
            <a:off x="4988442" y="2437511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V="1">
            <a:off x="4622559" y="2309456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 flipV="1">
            <a:off x="4508503" y="2305930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7529328" y="2954950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7720508" y="3141219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7856949" y="314121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7734742" y="3332162"/>
            <a:ext cx="5167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24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7446652" y="3324702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7648412" y="778687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3276600" y="357253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11" name="Rounded Rectangle 210"/>
          <p:cNvSpPr/>
          <p:nvPr/>
        </p:nvSpPr>
        <p:spPr>
          <a:xfrm>
            <a:off x="3581951" y="3608827"/>
            <a:ext cx="3108109" cy="43871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3563761" y="3572530"/>
            <a:ext cx="3218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Hence, number of bacteria after two hours are 531616 (approx.).</a:t>
            </a:r>
          </a:p>
        </p:txBody>
      </p:sp>
      <p:sp>
        <p:nvSpPr>
          <p:cNvPr id="213" name="Left Bracket 212"/>
          <p:cNvSpPr/>
          <p:nvPr/>
        </p:nvSpPr>
        <p:spPr>
          <a:xfrm>
            <a:off x="4827554" y="1075908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14" name="Left Bracket 213"/>
          <p:cNvSpPr/>
          <p:nvPr/>
        </p:nvSpPr>
        <p:spPr>
          <a:xfrm flipH="1">
            <a:off x="5467343" y="1075908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269761" y="208535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aseline="-25000" dirty="0"/>
          </a:p>
        </p:txBody>
      </p:sp>
      <p:sp>
        <p:nvSpPr>
          <p:cNvPr id="216" name="Rectangle 215"/>
          <p:cNvSpPr/>
          <p:nvPr/>
        </p:nvSpPr>
        <p:spPr>
          <a:xfrm>
            <a:off x="1543077" y="2085351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372734" y="1877522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8" name="Group 63"/>
          <p:cNvGrpSpPr/>
          <p:nvPr/>
        </p:nvGrpSpPr>
        <p:grpSpPr>
          <a:xfrm>
            <a:off x="1875091" y="1977629"/>
            <a:ext cx="602919" cy="523220"/>
            <a:chOff x="7474281" y="2126446"/>
            <a:chExt cx="602919" cy="523220"/>
          </a:xfrm>
        </p:grpSpPr>
        <p:sp>
          <p:nvSpPr>
            <p:cNvPr id="219" name="Rectangle 218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36" name="Straight Connector 235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Left Bracket 268"/>
          <p:cNvSpPr/>
          <p:nvPr/>
        </p:nvSpPr>
        <p:spPr>
          <a:xfrm>
            <a:off x="1600602" y="2009054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Left Bracket 269"/>
          <p:cNvSpPr/>
          <p:nvPr/>
        </p:nvSpPr>
        <p:spPr>
          <a:xfrm flipH="1">
            <a:off x="2349393" y="2009054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3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4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2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500"/>
                            </p:stCondLst>
                            <p:childTnLst>
                              <p:par>
                                <p:cTn id="5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5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500"/>
                            </p:stCondLst>
                            <p:childTnLst>
                              <p:par>
                                <p:cTn id="6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00"/>
                            </p:stCondLst>
                            <p:childTnLst>
                              <p:par>
                                <p:cTn id="6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5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0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5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6" fill="hold">
                      <p:stCondLst>
                        <p:cond delay="indefinite"/>
                      </p:stCondLst>
                      <p:childTnLst>
                        <p:par>
                          <p:cTn id="707" fill="hold">
                            <p:stCondLst>
                              <p:cond delay="0"/>
                            </p:stCondLst>
                            <p:childTnLst>
                              <p:par>
                                <p:cTn id="7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0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5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0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6" fill="hold">
                      <p:stCondLst>
                        <p:cond delay="indefinite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0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5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5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0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5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6" fill="hold">
                      <p:stCondLst>
                        <p:cond delay="indefinite"/>
                      </p:stCondLst>
                      <p:childTnLst>
                        <p:par>
                          <p:cTn id="767" fill="hold">
                            <p:stCondLst>
                              <p:cond delay="0"/>
                            </p:stCondLst>
                            <p:childTnLst>
                              <p:par>
                                <p:cTn id="7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0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5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6" fill="hold">
                      <p:stCondLst>
                        <p:cond delay="indefinite"/>
                      </p:stCondLst>
                      <p:childTnLst>
                        <p:par>
                          <p:cTn id="777" fill="hold">
                            <p:stCondLst>
                              <p:cond delay="0"/>
                            </p:stCondLst>
                            <p:childTnLst>
                              <p:par>
                                <p:cTn id="7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0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1" fill="hold">
                      <p:stCondLst>
                        <p:cond delay="indefinite"/>
                      </p:stCondLst>
                      <p:childTnLst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5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6" fill="hold">
                      <p:stCondLst>
                        <p:cond delay="indefinite"/>
                      </p:stCondLst>
                      <p:childTnLst>
                        <p:par>
                          <p:cTn id="787" fill="hold">
                            <p:stCondLst>
                              <p:cond delay="0"/>
                            </p:stCondLst>
                            <p:childTnLst>
                              <p:par>
                                <p:cTn id="7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0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1" fill="hold">
                      <p:stCondLst>
                        <p:cond delay="indefinite"/>
                      </p:stCondLst>
                      <p:childTnLst>
                        <p:par>
                          <p:cTn id="792" fill="hold">
                            <p:stCondLst>
                              <p:cond delay="0"/>
                            </p:stCondLst>
                            <p:childTnLst>
                              <p:par>
                                <p:cTn id="7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5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6" fill="hold">
                      <p:stCondLst>
                        <p:cond delay="indefinite"/>
                      </p:stCondLst>
                      <p:childTnLst>
                        <p:par>
                          <p:cTn id="797" fill="hold">
                            <p:stCondLst>
                              <p:cond delay="0"/>
                            </p:stCondLst>
                            <p:childTnLst>
                              <p:par>
                                <p:cTn id="7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0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1" fill="hold">
                      <p:stCondLst>
                        <p:cond delay="indefinite"/>
                      </p:stCondLst>
                      <p:childTnLst>
                        <p:par>
                          <p:cTn id="802" fill="hold">
                            <p:stCondLst>
                              <p:cond delay="0"/>
                            </p:stCondLst>
                            <p:childTnLst>
                              <p:par>
                                <p:cTn id="8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5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5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0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0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6" fill="hold">
                      <p:stCondLst>
                        <p:cond delay="indefinite"/>
                      </p:stCondLst>
                      <p:childTnLst>
                        <p:par>
                          <p:cTn id="837" fill="hold">
                            <p:stCondLst>
                              <p:cond delay="0"/>
                            </p:stCondLst>
                            <p:childTnLst>
                              <p:par>
                                <p:cTn id="8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6" fill="hold">
                      <p:stCondLst>
                        <p:cond delay="indefinite"/>
                      </p:stCondLst>
                      <p:childTnLst>
                        <p:par>
                          <p:cTn id="847" fill="hold">
                            <p:stCondLst>
                              <p:cond delay="0"/>
                            </p:stCondLst>
                            <p:childTnLst>
                              <p:par>
                                <p:cTn id="8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0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1" fill="hold">
                      <p:stCondLst>
                        <p:cond delay="indefinite"/>
                      </p:stCondLst>
                      <p:childTnLst>
                        <p:par>
                          <p:cTn id="852" fill="hold">
                            <p:stCondLst>
                              <p:cond delay="0"/>
                            </p:stCondLst>
                            <p:childTnLst>
                              <p:par>
                                <p:cTn id="8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5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5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6" fill="hold">
                      <p:stCondLst>
                        <p:cond delay="indefinite"/>
                      </p:stCondLst>
                      <p:childTnLst>
                        <p:par>
                          <p:cTn id="867" fill="hold">
                            <p:stCondLst>
                              <p:cond delay="0"/>
                            </p:stCondLst>
                            <p:childTnLst>
                              <p:par>
                                <p:cTn id="8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5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>
                      <p:stCondLst>
                        <p:cond delay="indefinite"/>
                      </p:stCondLst>
                      <p:childTnLst>
                        <p:par>
                          <p:cTn id="877" fill="hold">
                            <p:stCondLst>
                              <p:cond delay="0"/>
                            </p:stCondLst>
                            <p:childTnLst>
                              <p:par>
                                <p:cTn id="8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0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5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6" fill="hold">
                      <p:stCondLst>
                        <p:cond delay="indefinite"/>
                      </p:stCondLst>
                      <p:childTnLst>
                        <p:par>
                          <p:cTn id="887" fill="hold">
                            <p:stCondLst>
                              <p:cond delay="0"/>
                            </p:stCondLst>
                            <p:childTnLst>
                              <p:par>
                                <p:cTn id="8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0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5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6" fill="hold">
                      <p:stCondLst>
                        <p:cond delay="indefinite"/>
                      </p:stCondLst>
                      <p:childTnLst>
                        <p:par>
                          <p:cTn id="897" fill="hold">
                            <p:stCondLst>
                              <p:cond delay="0"/>
                            </p:stCondLst>
                            <p:childTnLst>
                              <p:par>
                                <p:cTn id="8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0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1" fill="hold">
                      <p:stCondLst>
                        <p:cond delay="indefinite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5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6" fill="hold">
                      <p:stCondLst>
                        <p:cond delay="indefinite"/>
                      </p:stCondLst>
                      <p:childTnLst>
                        <p:par>
                          <p:cTn id="907" fill="hold">
                            <p:stCondLst>
                              <p:cond delay="0"/>
                            </p:stCondLst>
                            <p:childTnLst>
                              <p:par>
                                <p:cTn id="9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0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1" fill="hold">
                      <p:stCondLst>
                        <p:cond delay="indefinite"/>
                      </p:stCondLst>
                      <p:childTnLst>
                        <p:par>
                          <p:cTn id="912" fill="hold">
                            <p:stCondLst>
                              <p:cond delay="0"/>
                            </p:stCondLst>
                            <p:childTnLst>
                              <p:par>
                                <p:cTn id="9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5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6" fill="hold">
                      <p:stCondLst>
                        <p:cond delay="indefinite"/>
                      </p:stCondLst>
                      <p:childTnLst>
                        <p:par>
                          <p:cTn id="917" fill="hold">
                            <p:stCondLst>
                              <p:cond delay="0"/>
                            </p:stCondLst>
                            <p:childTnLst>
                              <p:par>
                                <p:cTn id="9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0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1" fill="hold">
                      <p:stCondLst>
                        <p:cond delay="indefinite"/>
                      </p:stCondLst>
                      <p:childTnLst>
                        <p:par>
                          <p:cTn id="922" fill="hold">
                            <p:stCondLst>
                              <p:cond delay="0"/>
                            </p:stCondLst>
                            <p:childTnLst>
                              <p:par>
                                <p:cTn id="9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6" fill="hold">
                      <p:stCondLst>
                        <p:cond delay="indefinite"/>
                      </p:stCondLst>
                      <p:childTnLst>
                        <p:par>
                          <p:cTn id="927" fill="hold">
                            <p:stCondLst>
                              <p:cond delay="0"/>
                            </p:stCondLst>
                            <p:childTnLst>
                              <p:par>
                                <p:cTn id="9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0" fill="hold">
                      <p:stCondLst>
                        <p:cond delay="indefinite"/>
                      </p:stCondLst>
                      <p:childTnLst>
                        <p:par>
                          <p:cTn id="931" fill="hold">
                            <p:stCondLst>
                              <p:cond delay="0"/>
                            </p:stCondLst>
                            <p:childTnLst>
                              <p:par>
                                <p:cTn id="9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0" fill="hold">
                      <p:stCondLst>
                        <p:cond delay="indefinite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0" fill="hold">
                      <p:stCondLst>
                        <p:cond delay="indefinite"/>
                      </p:stCondLst>
                      <p:childTnLst>
                        <p:par>
                          <p:cTn id="951" fill="hold">
                            <p:stCondLst>
                              <p:cond delay="0"/>
                            </p:stCondLst>
                            <p:childTnLst>
                              <p:par>
                                <p:cTn id="9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0" fill="hold">
                      <p:stCondLst>
                        <p:cond delay="indefinite"/>
                      </p:stCondLst>
                      <p:childTnLst>
                        <p:par>
                          <p:cTn id="1061" fill="hold">
                            <p:stCondLst>
                              <p:cond delay="0"/>
                            </p:stCondLst>
                            <p:childTnLst>
                              <p:par>
                                <p:cTn id="10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4" fill="hold">
                      <p:stCondLst>
                        <p:cond delay="indefinite"/>
                      </p:stCondLst>
                      <p:childTnLst>
                        <p:par>
                          <p:cTn id="1065" fill="hold">
                            <p:stCondLst>
                              <p:cond delay="0"/>
                            </p:stCondLst>
                            <p:childTnLst>
                              <p:par>
                                <p:cTn id="10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9" fill="hold">
                            <p:stCondLst>
                              <p:cond delay="500"/>
                            </p:stCondLst>
                            <p:childTnLst>
                              <p:par>
                                <p:cTn id="10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5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43" grpId="0"/>
      <p:bldP spid="258" grpId="0"/>
      <p:bldP spid="259" grpId="0"/>
      <p:bldP spid="260" grpId="0"/>
      <p:bldP spid="262" grpId="0"/>
      <p:bldP spid="267" grpId="0"/>
      <p:bldP spid="280" grpId="0"/>
      <p:bldP spid="281" grpId="0"/>
      <p:bldP spid="282" grpId="0"/>
      <p:bldP spid="284" grpId="0"/>
      <p:bldP spid="286" grpId="0"/>
      <p:bldP spid="287" grpId="0"/>
      <p:bldP spid="288" grpId="0"/>
      <p:bldP spid="289" grpId="0"/>
      <p:bldP spid="291" grpId="0"/>
      <p:bldP spid="293" grpId="0"/>
      <p:bldP spid="294" grpId="0"/>
      <p:bldP spid="295" grpId="0"/>
      <p:bldP spid="296" grpId="0"/>
      <p:bldP spid="301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9" grpId="0" animBg="1"/>
      <p:bldP spid="320" grpId="0" animBg="1"/>
      <p:bldP spid="323" grpId="0" animBg="1"/>
      <p:bldP spid="324" grpId="0" animBg="1"/>
      <p:bldP spid="327" grpId="0" animBg="1"/>
      <p:bldP spid="328" grpId="0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64" grpId="0"/>
      <p:bldP spid="365" grpId="0"/>
      <p:bldP spid="367" grpId="0"/>
      <p:bldP spid="368" grpId="0"/>
      <p:bldP spid="371" grpId="0" animBg="1"/>
      <p:bldP spid="371" grpId="1" animBg="1"/>
      <p:bldP spid="372" grpId="0"/>
      <p:bldP spid="373" grpId="0"/>
      <p:bldP spid="202" grpId="0" animBg="1"/>
      <p:bldP spid="202" grpId="1" animBg="1"/>
      <p:bldP spid="203" grpId="0" animBg="1"/>
      <p:bldP spid="203" grpId="1" animBg="1"/>
      <p:bldP spid="147" grpId="0" animBg="1"/>
      <p:bldP spid="194" grpId="0"/>
      <p:bldP spid="139" grpId="0"/>
      <p:bldP spid="140" grpId="0"/>
      <p:bldP spid="141" grpId="0"/>
      <p:bldP spid="142" grpId="0"/>
      <p:bldP spid="143" grpId="0"/>
      <p:bldP spid="144" grpId="0"/>
      <p:bldP spid="160" grpId="0"/>
      <p:bldP spid="161" grpId="0"/>
      <p:bldP spid="162" grpId="0"/>
      <p:bldP spid="171" grpId="0"/>
      <p:bldP spid="220" grpId="0"/>
      <p:bldP spid="221" grpId="0"/>
      <p:bldP spid="222" grpId="0"/>
      <p:bldP spid="223" grpId="0"/>
      <p:bldP spid="231" grpId="0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7" grpId="0" animBg="1"/>
      <p:bldP spid="237" grpId="1" animBg="1"/>
      <p:bldP spid="239" grpId="0"/>
      <p:bldP spid="239" grpId="1"/>
      <p:bldP spid="240" grpId="0"/>
      <p:bldP spid="240" grpId="1"/>
      <p:bldP spid="241" grpId="0"/>
      <p:bldP spid="241" grpId="1"/>
      <p:bldP spid="242" grpId="0"/>
      <p:bldP spid="242" grpId="1"/>
      <p:bldP spid="247" grpId="0"/>
      <p:bldP spid="247" grpId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53" grpId="0"/>
      <p:bldP spid="253" grpId="1"/>
      <p:bldP spid="254" grpId="0"/>
      <p:bldP spid="254" grpId="1"/>
      <p:bldP spid="255" grpId="0"/>
      <p:bldP spid="255" grpId="1"/>
      <p:bldP spid="256" grpId="0"/>
      <p:bldP spid="256" grpId="1"/>
      <p:bldP spid="257" grpId="0"/>
      <p:bldP spid="257" grpId="1"/>
      <p:bldP spid="261" grpId="0"/>
      <p:bldP spid="261" grpId="1"/>
      <p:bldP spid="268" grpId="0"/>
      <p:bldP spid="268" grpId="1"/>
      <p:bldP spid="272" grpId="0"/>
      <p:bldP spid="272" grpId="1"/>
      <p:bldP spid="277" grpId="0"/>
      <p:bldP spid="277" grpId="1"/>
      <p:bldP spid="278" grpId="0"/>
      <p:bldP spid="278" grpId="1"/>
      <p:bldP spid="279" grpId="0"/>
      <p:bldP spid="279" grpId="1"/>
      <p:bldP spid="326" grpId="0"/>
      <p:bldP spid="326" grpId="1"/>
      <p:bldP spid="329" grpId="0"/>
      <p:bldP spid="329" grpId="1"/>
      <p:bldP spid="330" grpId="0"/>
      <p:bldP spid="330" grpId="1"/>
      <p:bldP spid="331" grpId="0"/>
      <p:bldP spid="331" grpId="1"/>
      <p:bldP spid="332" grpId="0"/>
      <p:bldP spid="332" grpId="1"/>
      <p:bldP spid="333" grpId="0"/>
      <p:bldP spid="333" grpId="1"/>
      <p:bldP spid="334" grpId="0"/>
      <p:bldP spid="334" grpId="1"/>
      <p:bldP spid="335" grpId="0"/>
      <p:bldP spid="335" grpId="1"/>
      <p:bldP spid="336" grpId="0"/>
      <p:bldP spid="336" grpId="1"/>
      <p:bldP spid="337" grpId="0"/>
      <p:bldP spid="337" grpId="1"/>
      <p:bldP spid="338" grpId="0"/>
      <p:bldP spid="338" grpId="1"/>
      <p:bldP spid="339" grpId="0"/>
      <p:bldP spid="339" grpId="1"/>
      <p:bldP spid="340" grpId="0"/>
      <p:bldP spid="340" grpId="1"/>
      <p:bldP spid="341" grpId="0"/>
      <p:bldP spid="341" grpId="1"/>
      <p:bldP spid="342" grpId="0"/>
      <p:bldP spid="342" grpId="1"/>
      <p:bldP spid="343" grpId="0" animBg="1"/>
      <p:bldP spid="343" grpId="1" animBg="1"/>
      <p:bldP spid="343" grpId="2" animBg="1"/>
      <p:bldP spid="344" grpId="0"/>
      <p:bldP spid="344" grpId="1"/>
      <p:bldP spid="355" grpId="0"/>
      <p:bldP spid="355" grpId="1"/>
      <p:bldP spid="356" grpId="0"/>
      <p:bldP spid="356" grpId="1"/>
      <p:bldP spid="357" grpId="0"/>
      <p:bldP spid="357" grpId="1"/>
      <p:bldP spid="358" grpId="0"/>
      <p:bldP spid="358" grpId="1"/>
      <p:bldP spid="359" grpId="0"/>
      <p:bldP spid="359" grpId="1"/>
      <p:bldP spid="360" grpId="0"/>
      <p:bldP spid="360" grpId="1"/>
      <p:bldP spid="361" grpId="0"/>
      <p:bldP spid="361" grpId="1"/>
      <p:bldP spid="362" grpId="0"/>
      <p:bldP spid="363" grpId="0"/>
      <p:bldP spid="200" grpId="0"/>
      <p:bldP spid="201" grpId="0"/>
      <p:bldP spid="204" grpId="0"/>
      <p:bldP spid="205" grpId="0"/>
      <p:bldP spid="207" grpId="0"/>
      <p:bldP spid="208" grpId="0"/>
      <p:bldP spid="209" grpId="0" animBg="1"/>
      <p:bldP spid="210" grpId="0" animBg="1"/>
      <p:bldP spid="273" grpId="0"/>
      <p:bldP spid="274" grpId="0"/>
      <p:bldP spid="275" grpId="0" animBg="1"/>
      <p:bldP spid="275" grpId="1" animBg="1"/>
      <p:bldP spid="150" grpId="0"/>
      <p:bldP spid="152" grpId="0"/>
      <p:bldP spid="264" grpId="0"/>
      <p:bldP spid="266" grpId="0"/>
      <p:bldP spid="307" grpId="0"/>
      <p:bldP spid="318" grpId="0"/>
      <p:bldP spid="190" grpId="0"/>
      <p:bldP spid="190" grpId="1"/>
      <p:bldP spid="191" grpId="0"/>
      <p:bldP spid="191" grpId="1"/>
      <p:bldP spid="192" grpId="0"/>
      <p:bldP spid="192" grpId="1"/>
      <p:bldP spid="193" grpId="0"/>
      <p:bldP spid="193" grpId="1"/>
      <p:bldP spid="195" grpId="0"/>
      <p:bldP spid="195" grpId="1"/>
      <p:bldP spid="198" grpId="0"/>
      <p:bldP spid="198" grpId="1"/>
      <p:bldP spid="199" grpId="0"/>
      <p:bldP spid="211" grpId="0" animBg="1"/>
      <p:bldP spid="212" grpId="0"/>
      <p:bldP spid="213" grpId="0" animBg="1"/>
      <p:bldP spid="214" grpId="0" animBg="1"/>
      <p:bldP spid="215" grpId="0"/>
      <p:bldP spid="216" grpId="0"/>
      <p:bldP spid="217" grpId="0"/>
      <p:bldP spid="269" grpId="0" animBg="1"/>
      <p:bldP spid="27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520357" y="825777"/>
            <a:ext cx="5993232" cy="4021166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2171562" y="4418798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–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454244" y="273890"/>
            <a:ext cx="6059344" cy="512435"/>
            <a:chOff x="1240361" y="2186350"/>
            <a:chExt cx="6059344" cy="512435"/>
          </a:xfrm>
        </p:grpSpPr>
        <p:sp>
          <p:nvSpPr>
            <p:cNvPr id="99" name="Rounded Rectangle 98"/>
            <p:cNvSpPr/>
            <p:nvPr/>
          </p:nvSpPr>
          <p:spPr>
            <a:xfrm>
              <a:off x="1584778" y="2186350"/>
              <a:ext cx="5714927" cy="512435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240361" y="2251234"/>
              <a:ext cx="422279" cy="422279"/>
              <a:chOff x="1240361" y="2251234"/>
              <a:chExt cx="422279" cy="422279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240361" y="225123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279034" y="228990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276184" y="2275660"/>
                <a:ext cx="369011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447261" y="752889"/>
            <a:ext cx="622780" cy="374571"/>
            <a:chOff x="463684" y="1185737"/>
            <a:chExt cx="622780" cy="374571"/>
          </a:xfrm>
        </p:grpSpPr>
        <p:sp>
          <p:nvSpPr>
            <p:cNvPr id="107" name="TextBox 10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225" name="Rounded Rectangle 224"/>
          <p:cNvSpPr/>
          <p:nvPr/>
        </p:nvSpPr>
        <p:spPr>
          <a:xfrm>
            <a:off x="1572828" y="1940805"/>
            <a:ext cx="743733" cy="21799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1590974" y="1635099"/>
            <a:ext cx="913637" cy="23778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1578356" y="911407"/>
            <a:ext cx="731520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065948" y="2264999"/>
            <a:ext cx="203196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2417480" y="2142855"/>
            <a:ext cx="168901" cy="1934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1336971" y="2352766"/>
            <a:ext cx="219042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flipH="1">
            <a:off x="3115727" y="2158490"/>
            <a:ext cx="825" cy="267424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/>
          <p:cNvSpPr/>
          <p:nvPr/>
        </p:nvSpPr>
        <p:spPr>
          <a:xfrm>
            <a:off x="1088539" y="232551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088539" y="289952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830525" y="2899526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1938020" y="2931424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830525" y="2325513"/>
            <a:ext cx="370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2738344" y="269315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100" dirty="0"/>
          </a:p>
        </p:txBody>
      </p:sp>
      <p:sp>
        <p:nvSpPr>
          <p:cNvPr id="280" name="Rectangle 279"/>
          <p:cNvSpPr/>
          <p:nvPr/>
        </p:nvSpPr>
        <p:spPr>
          <a:xfrm>
            <a:off x="1088539" y="43531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1276425" y="4353159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42000</a:t>
            </a:r>
            <a:endParaRPr lang="en-US" sz="1400" baseline="-25000" dirty="0"/>
          </a:p>
        </p:txBody>
      </p:sp>
      <p:sp>
        <p:nvSpPr>
          <p:cNvPr id="282" name="Rectangle 281"/>
          <p:cNvSpPr/>
          <p:nvPr/>
        </p:nvSpPr>
        <p:spPr>
          <a:xfrm>
            <a:off x="1934054" y="437506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395874" y="454513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25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2473275" y="4578096"/>
            <a:ext cx="281675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/>
              <p:cNvSpPr/>
              <p:nvPr/>
            </p:nvSpPr>
            <p:spPr>
              <a:xfrm>
                <a:off x="2426764" y="4307635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86" name="Rectangle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764" y="4307635"/>
                <a:ext cx="360996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ectangle 286"/>
          <p:cNvSpPr/>
          <p:nvPr/>
        </p:nvSpPr>
        <p:spPr>
          <a:xfrm>
            <a:off x="2712976" y="419927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100" dirty="0"/>
          </a:p>
        </p:txBody>
      </p:sp>
      <p:sp>
        <p:nvSpPr>
          <p:cNvPr id="288" name="Rectangle 287"/>
          <p:cNvSpPr/>
          <p:nvPr/>
        </p:nvSpPr>
        <p:spPr>
          <a:xfrm>
            <a:off x="3564942" y="264877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3745891" y="2648772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42000</a:t>
            </a:r>
            <a:endParaRPr lang="en-US" sz="1400" baseline="-25000" dirty="0"/>
          </a:p>
        </p:txBody>
      </p:sp>
      <p:sp>
        <p:nvSpPr>
          <p:cNvPr id="291" name="TextBox 290"/>
          <p:cNvSpPr txBox="1"/>
          <p:nvPr/>
        </p:nvSpPr>
        <p:spPr>
          <a:xfrm>
            <a:off x="4454704" y="280372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25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2" name="Straight Connector 291"/>
          <p:cNvCxnSpPr/>
          <p:nvPr/>
        </p:nvCxnSpPr>
        <p:spPr>
          <a:xfrm>
            <a:off x="4537952" y="2835054"/>
            <a:ext cx="268711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/>
          <p:cNvSpPr/>
          <p:nvPr/>
        </p:nvSpPr>
        <p:spPr>
          <a:xfrm>
            <a:off x="4454704" y="256616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23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4813272" y="252020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100" dirty="0"/>
          </a:p>
        </p:txBody>
      </p:sp>
      <p:sp>
        <p:nvSpPr>
          <p:cNvPr id="295" name="Rectangle 294"/>
          <p:cNvSpPr/>
          <p:nvPr/>
        </p:nvSpPr>
        <p:spPr>
          <a:xfrm>
            <a:off x="3564942" y="321236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3745892" y="3212365"/>
            <a:ext cx="1017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42000</a:t>
            </a:r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 </a:t>
            </a:r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dirty="0"/>
          </a:p>
        </p:txBody>
      </p:sp>
      <p:sp>
        <p:nvSpPr>
          <p:cNvPr id="308" name="Rectangle 307"/>
          <p:cNvSpPr/>
          <p:nvPr/>
        </p:nvSpPr>
        <p:spPr>
          <a:xfrm>
            <a:off x="1523368" y="868845"/>
            <a:ext cx="8835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42,000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1115044" y="868845"/>
            <a:ext cx="260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1328774" y="86884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1086288" y="1583018"/>
            <a:ext cx="311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328774" y="158301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1523367" y="1583018"/>
            <a:ext cx="1098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(–8)% p.a.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1523368" y="1884855"/>
            <a:ext cx="983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 years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1102015" y="1884855"/>
            <a:ext cx="423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328774" y="188485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9" name="Left Bracket 318"/>
          <p:cNvSpPr/>
          <p:nvPr/>
        </p:nvSpPr>
        <p:spPr>
          <a:xfrm>
            <a:off x="1999559" y="2807140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/>
          <p:cNvSpPr/>
          <p:nvPr/>
        </p:nvSpPr>
        <p:spPr>
          <a:xfrm flipH="1">
            <a:off x="2718882" y="2807140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Left Bracket 322"/>
          <p:cNvSpPr/>
          <p:nvPr/>
        </p:nvSpPr>
        <p:spPr>
          <a:xfrm>
            <a:off x="1990501" y="4309901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Left Bracket 323"/>
          <p:cNvSpPr/>
          <p:nvPr/>
        </p:nvSpPr>
        <p:spPr>
          <a:xfrm flipH="1">
            <a:off x="2708512" y="4309901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Left Bracket 326"/>
          <p:cNvSpPr/>
          <p:nvPr/>
        </p:nvSpPr>
        <p:spPr>
          <a:xfrm>
            <a:off x="4476687" y="2639020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Left Bracket 327"/>
          <p:cNvSpPr/>
          <p:nvPr/>
        </p:nvSpPr>
        <p:spPr>
          <a:xfrm flipH="1">
            <a:off x="4808359" y="2639020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5" name="Group 344"/>
          <p:cNvGrpSpPr/>
          <p:nvPr/>
        </p:nvGrpSpPr>
        <p:grpSpPr>
          <a:xfrm>
            <a:off x="1933068" y="4599952"/>
            <a:ext cx="290464" cy="284693"/>
            <a:chOff x="58842" y="4054338"/>
            <a:chExt cx="290464" cy="284693"/>
          </a:xfrm>
        </p:grpSpPr>
        <p:cxnSp>
          <p:nvCxnSpPr>
            <p:cNvPr id="346" name="Straight Connector 345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>
            <a:off x="2106717" y="4494733"/>
            <a:ext cx="355419" cy="192487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2154602" y="4482567"/>
            <a:ext cx="340780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2116683" y="4714476"/>
            <a:ext cx="342987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2229865" y="460351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2147076" y="4505956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2272253" y="473089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3564942" y="2141064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3745891" y="2141064"/>
            <a:ext cx="96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42000</a:t>
            </a:r>
            <a:endParaRPr lang="en-US" sz="1400" baseline="-25000" dirty="0"/>
          </a:p>
        </p:txBody>
      </p:sp>
      <p:cxnSp>
        <p:nvCxnSpPr>
          <p:cNvPr id="366" name="Straight Connector 365"/>
          <p:cNvCxnSpPr/>
          <p:nvPr/>
        </p:nvCxnSpPr>
        <p:spPr>
          <a:xfrm>
            <a:off x="4580860" y="2327005"/>
            <a:ext cx="602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4680847" y="227123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5142272" y="1991967"/>
            <a:ext cx="30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1</a:t>
            </a:r>
            <a:endParaRPr lang="en-US" sz="16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4579129" y="2137455"/>
            <a:ext cx="600511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4502871" y="207897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783553" y="2078972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– 2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4136148" y="215901"/>
            <a:ext cx="2377440" cy="34489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829173" y="215901"/>
            <a:ext cx="3410063" cy="36365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138538" y="435047"/>
            <a:ext cx="954756" cy="36883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276425" y="2899526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42000</a:t>
            </a:r>
            <a:endParaRPr lang="en-US" sz="1400" baseline="-25000" dirty="0"/>
          </a:p>
        </p:txBody>
      </p:sp>
      <p:sp>
        <p:nvSpPr>
          <p:cNvPr id="140" name="Rectangle 139"/>
          <p:cNvSpPr/>
          <p:nvPr/>
        </p:nvSpPr>
        <p:spPr>
          <a:xfrm>
            <a:off x="510210" y="289952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830525" y="4353159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10210" y="4353159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306472" y="2141064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082792" y="2141064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306472" y="2648772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082792" y="2648772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306472" y="3212365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3082792" y="321236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3564942" y="391100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3787981" y="3911000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38640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3564942" y="360044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1" name="Rectangle 230"/>
          <p:cNvSpPr/>
          <p:nvPr/>
        </p:nvSpPr>
        <p:spPr>
          <a:xfrm flipH="1">
            <a:off x="3783960" y="3600449"/>
            <a:ext cx="1143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1680 × 23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4040234" y="2956391"/>
            <a:ext cx="402241" cy="18015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4763191" y="3180627"/>
            <a:ext cx="288751" cy="2041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3306472" y="391100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aseline="-25000" dirty="0"/>
          </a:p>
        </p:txBody>
      </p:sp>
      <p:sp>
        <p:nvSpPr>
          <p:cNvPr id="363" name="Rectangle 362"/>
          <p:cNvSpPr/>
          <p:nvPr/>
        </p:nvSpPr>
        <p:spPr>
          <a:xfrm>
            <a:off x="3082792" y="391100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00" name="Rectangle 199"/>
          <p:cNvSpPr/>
          <p:nvPr/>
        </p:nvSpPr>
        <p:spPr>
          <a:xfrm>
            <a:off x="1088539" y="361298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27172" y="3612986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1934667" y="364488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292466" y="376957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06" name="Straight Connector 205"/>
          <p:cNvCxnSpPr/>
          <p:nvPr/>
        </p:nvCxnSpPr>
        <p:spPr>
          <a:xfrm>
            <a:off x="2377328" y="3806448"/>
            <a:ext cx="413597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2425752" y="354607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8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875326" y="340661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100" dirty="0"/>
          </a:p>
        </p:txBody>
      </p:sp>
      <p:sp>
        <p:nvSpPr>
          <p:cNvPr id="209" name="Left Bracket 208"/>
          <p:cNvSpPr/>
          <p:nvPr/>
        </p:nvSpPr>
        <p:spPr>
          <a:xfrm>
            <a:off x="1996206" y="3520600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Left Bracket 209"/>
          <p:cNvSpPr/>
          <p:nvPr/>
        </p:nvSpPr>
        <p:spPr>
          <a:xfrm flipH="1">
            <a:off x="2855864" y="3520600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73072" y="3612986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42000</a:t>
            </a:r>
            <a:endParaRPr lang="en-US" sz="1400" baseline="-25000" dirty="0"/>
          </a:p>
        </p:txBody>
      </p:sp>
      <p:sp>
        <p:nvSpPr>
          <p:cNvPr id="274" name="Rectangle 273"/>
          <p:cNvSpPr/>
          <p:nvPr/>
        </p:nvSpPr>
        <p:spPr>
          <a:xfrm>
            <a:off x="510210" y="3612986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75" name="Rounded Rectangle 274"/>
          <p:cNvSpPr/>
          <p:nvPr/>
        </p:nvSpPr>
        <p:spPr>
          <a:xfrm>
            <a:off x="2387720" y="2886467"/>
            <a:ext cx="375178" cy="22589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49" name="Straight Connector 148"/>
          <p:cNvCxnSpPr/>
          <p:nvPr/>
        </p:nvCxnSpPr>
        <p:spPr bwMode="auto">
          <a:xfrm flipV="1">
            <a:off x="2455562" y="3675408"/>
            <a:ext cx="228852" cy="5932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0" name="Rectangle 149"/>
          <p:cNvSpPr/>
          <p:nvPr/>
        </p:nvSpPr>
        <p:spPr>
          <a:xfrm>
            <a:off x="2314974" y="343670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 bwMode="auto">
          <a:xfrm flipV="1">
            <a:off x="2402510" y="3889400"/>
            <a:ext cx="327622" cy="6679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2" name="Rectangle 151"/>
          <p:cNvSpPr/>
          <p:nvPr/>
        </p:nvSpPr>
        <p:spPr>
          <a:xfrm>
            <a:off x="2539204" y="3929548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25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290202" y="304939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5" name="Straight Connector 264"/>
          <p:cNvCxnSpPr/>
          <p:nvPr/>
        </p:nvCxnSpPr>
        <p:spPr>
          <a:xfrm>
            <a:off x="2405693" y="3086264"/>
            <a:ext cx="341815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>
            <a:off x="2334240" y="2825893"/>
            <a:ext cx="5084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(–8)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297" name="Group 296"/>
          <p:cNvGrpSpPr/>
          <p:nvPr/>
        </p:nvGrpSpPr>
        <p:grpSpPr>
          <a:xfrm flipH="1">
            <a:off x="4678279" y="3126923"/>
            <a:ext cx="479618" cy="522219"/>
            <a:chOff x="5874832" y="2358395"/>
            <a:chExt cx="463783" cy="618144"/>
          </a:xfrm>
        </p:grpSpPr>
        <p:sp>
          <p:nvSpPr>
            <p:cNvPr id="298" name="TextBox 297"/>
            <p:cNvSpPr txBox="1"/>
            <p:nvPr/>
          </p:nvSpPr>
          <p:spPr>
            <a:xfrm>
              <a:off x="5888982" y="2612227"/>
              <a:ext cx="407980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25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5959963" y="2657559"/>
              <a:ext cx="277287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/>
                <p:cNvSpPr/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23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0" name="Rectangle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7" name="TextBox 306"/>
          <p:cNvSpPr txBox="1"/>
          <p:nvPr/>
        </p:nvSpPr>
        <p:spPr>
          <a:xfrm>
            <a:off x="3873277" y="3065684"/>
            <a:ext cx="584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8400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17" name="Straight Connector 316"/>
          <p:cNvCxnSpPr/>
          <p:nvPr/>
        </p:nvCxnSpPr>
        <p:spPr>
          <a:xfrm flipV="1">
            <a:off x="3852734" y="3339268"/>
            <a:ext cx="45223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4998321" y="3436547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21" name="Straight Connector 320"/>
          <p:cNvCxnSpPr/>
          <p:nvPr/>
        </p:nvCxnSpPr>
        <p:spPr>
          <a:xfrm flipV="1">
            <a:off x="4794261" y="3458513"/>
            <a:ext cx="263007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3082792" y="428127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11" name="Rounded Rectangle 210"/>
          <p:cNvSpPr/>
          <p:nvPr/>
        </p:nvSpPr>
        <p:spPr>
          <a:xfrm>
            <a:off x="3388143" y="4317572"/>
            <a:ext cx="2705151" cy="43871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3369953" y="4281275"/>
            <a:ext cx="2802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Hence, the value of scooter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after one year is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38,640.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816627" y="445442"/>
            <a:ext cx="2651760" cy="34489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808967" y="226373"/>
            <a:ext cx="5972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A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scooter was bought at </a:t>
            </a:r>
            <a:r>
              <a:rPr lang="en-US" sz="1400" b="1" dirty="0" err="1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42,000. Its value depreciated at 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rate </a:t>
            </a:r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of 8% per annum. Find its value after one year.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1087091" y="1118449"/>
            <a:ext cx="3842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Value of scooter reduces after one year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 rot="10800000">
            <a:off x="510211" y="1118449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Symbol" pitchFamily="18" charset="2"/>
                <a:ea typeface="Cambria Math" pitchFamily="18" charset="0"/>
              </a:rPr>
              <a:t>\</a:t>
            </a:r>
            <a:endParaRPr lang="en-US" sz="1400" b="1" dirty="0">
              <a:latin typeface="Symbol" pitchFamily="18" charset="2"/>
              <a:ea typeface="Cambria Math" pitchFamily="18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1087091" y="1332480"/>
            <a:ext cx="1396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R is negative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10210" y="1332480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Symbol" pitchFamily="18" charset="2"/>
                <a:ea typeface="Cambria Math" pitchFamily="18" charset="0"/>
              </a:rPr>
              <a:t>\</a:t>
            </a:r>
            <a:endParaRPr lang="en-US" sz="1400" b="1" dirty="0">
              <a:latin typeface="Symbol" pitchFamily="18" charset="2"/>
              <a:ea typeface="Cambria Math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2119674" y="3640670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–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3953522" y="2910721"/>
            <a:ext cx="584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1680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 flipV="1">
            <a:off x="3932979" y="3172803"/>
            <a:ext cx="452234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/>
          <p:cNvSpPr txBox="1"/>
          <p:nvPr/>
        </p:nvSpPr>
        <p:spPr>
          <a:xfrm>
            <a:off x="5103276" y="3501245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70" name="Straight Connector 269"/>
          <p:cNvCxnSpPr/>
          <p:nvPr/>
        </p:nvCxnSpPr>
        <p:spPr>
          <a:xfrm flipV="1">
            <a:off x="5052113" y="3534255"/>
            <a:ext cx="163306" cy="520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Left Bracket 144"/>
          <p:cNvSpPr/>
          <p:nvPr/>
        </p:nvSpPr>
        <p:spPr>
          <a:xfrm>
            <a:off x="4490726" y="2099640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6" name="Left Bracket 145"/>
          <p:cNvSpPr/>
          <p:nvPr/>
        </p:nvSpPr>
        <p:spPr>
          <a:xfrm flipH="1">
            <a:off x="5160397" y="2099640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303828" y="232551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aseline="-25000" dirty="0"/>
          </a:p>
        </p:txBody>
      </p:sp>
      <p:sp>
        <p:nvSpPr>
          <p:cNvPr id="153" name="Rectangle 152"/>
          <p:cNvSpPr/>
          <p:nvPr/>
        </p:nvSpPr>
        <p:spPr>
          <a:xfrm>
            <a:off x="1536642" y="232551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2366299" y="2117684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55" name="Group 63"/>
          <p:cNvGrpSpPr/>
          <p:nvPr/>
        </p:nvGrpSpPr>
        <p:grpSpPr>
          <a:xfrm>
            <a:off x="1868656" y="2217791"/>
            <a:ext cx="602919" cy="523220"/>
            <a:chOff x="7474281" y="2126446"/>
            <a:chExt cx="602919" cy="523220"/>
          </a:xfrm>
        </p:grpSpPr>
        <p:sp>
          <p:nvSpPr>
            <p:cNvPr id="156" name="Rectangle 155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Left Bracket 157"/>
          <p:cNvSpPr/>
          <p:nvPr/>
        </p:nvSpPr>
        <p:spPr>
          <a:xfrm>
            <a:off x="1594167" y="224921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Left Bracket 158"/>
          <p:cNvSpPr/>
          <p:nvPr/>
        </p:nvSpPr>
        <p:spPr>
          <a:xfrm flipH="1">
            <a:off x="2342958" y="2249216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3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500"/>
                            </p:stCondLst>
                            <p:childTnLst>
                              <p:par>
                                <p:cTn id="3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500"/>
                            </p:stCondLst>
                            <p:childTnLst>
                              <p:par>
                                <p:cTn id="3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6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8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3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500"/>
                            </p:stCondLst>
                            <p:childTnLst>
                              <p:par>
                                <p:cTn id="6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500"/>
                            </p:stCondLst>
                            <p:childTnLst>
                              <p:par>
                                <p:cTn id="6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500"/>
                            </p:stCondLst>
                            <p:childTnLst>
                              <p:par>
                                <p:cTn id="6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500"/>
                            </p:stCondLst>
                            <p:childTnLst>
                              <p:par>
                                <p:cTn id="6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>
                      <p:stCondLst>
                        <p:cond delay="indefinite"/>
                      </p:stCondLst>
                      <p:childTnLst>
                        <p:par>
                          <p:cTn id="683" fill="hold">
                            <p:stCondLst>
                              <p:cond delay="0"/>
                            </p:stCondLst>
                            <p:childTnLst>
                              <p:par>
                                <p:cTn id="6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500"/>
                            </p:stCondLst>
                            <p:childTnLst>
                              <p:par>
                                <p:cTn id="6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5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43" grpId="0"/>
      <p:bldP spid="258" grpId="0"/>
      <p:bldP spid="259" grpId="0"/>
      <p:bldP spid="260" grpId="0"/>
      <p:bldP spid="262" grpId="0"/>
      <p:bldP spid="267" grpId="0"/>
      <p:bldP spid="280" grpId="0"/>
      <p:bldP spid="281" grpId="0"/>
      <p:bldP spid="282" grpId="0"/>
      <p:bldP spid="284" grpId="0"/>
      <p:bldP spid="286" grpId="0"/>
      <p:bldP spid="287" grpId="0"/>
      <p:bldP spid="288" grpId="0"/>
      <p:bldP spid="289" grpId="0"/>
      <p:bldP spid="291" grpId="0"/>
      <p:bldP spid="293" grpId="0"/>
      <p:bldP spid="294" grpId="0"/>
      <p:bldP spid="295" grpId="0"/>
      <p:bldP spid="296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9" grpId="0" animBg="1"/>
      <p:bldP spid="320" grpId="0" animBg="1"/>
      <p:bldP spid="323" grpId="0" animBg="1"/>
      <p:bldP spid="324" grpId="0" animBg="1"/>
      <p:bldP spid="327" grpId="0" animBg="1"/>
      <p:bldP spid="328" grpId="0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64" grpId="0"/>
      <p:bldP spid="365" grpId="0"/>
      <p:bldP spid="367" grpId="0"/>
      <p:bldP spid="368" grpId="0"/>
      <p:bldP spid="371" grpId="0" animBg="1"/>
      <p:bldP spid="371" grpId="1" animBg="1"/>
      <p:bldP spid="372" grpId="0"/>
      <p:bldP spid="373" grpId="0"/>
      <p:bldP spid="202" grpId="0" animBg="1"/>
      <p:bldP spid="202" grpId="1" animBg="1"/>
      <p:bldP spid="203" grpId="0" animBg="1"/>
      <p:bldP spid="203" grpId="1" animBg="1"/>
      <p:bldP spid="147" grpId="0" animBg="1"/>
      <p:bldP spid="139" grpId="0"/>
      <p:bldP spid="140" grpId="0"/>
      <p:bldP spid="141" grpId="0"/>
      <p:bldP spid="142" grpId="0"/>
      <p:bldP spid="143" grpId="0"/>
      <p:bldP spid="144" grpId="0"/>
      <p:bldP spid="160" grpId="0"/>
      <p:bldP spid="161" grpId="0"/>
      <p:bldP spid="162" grpId="0"/>
      <p:bldP spid="171" grpId="0"/>
      <p:bldP spid="220" grpId="0"/>
      <p:bldP spid="221" grpId="0"/>
      <p:bldP spid="222" grpId="0"/>
      <p:bldP spid="231" grpId="0"/>
      <p:bldP spid="233" grpId="0" animBg="1"/>
      <p:bldP spid="233" grpId="1" animBg="1"/>
      <p:bldP spid="234" grpId="0" animBg="1"/>
      <p:bldP spid="234" grpId="1" animBg="1"/>
      <p:bldP spid="362" grpId="0"/>
      <p:bldP spid="363" grpId="0"/>
      <p:bldP spid="200" grpId="0"/>
      <p:bldP spid="201" grpId="0"/>
      <p:bldP spid="204" grpId="0"/>
      <p:bldP spid="205" grpId="0"/>
      <p:bldP spid="207" grpId="0"/>
      <p:bldP spid="208" grpId="0"/>
      <p:bldP spid="209" grpId="0" animBg="1"/>
      <p:bldP spid="210" grpId="0" animBg="1"/>
      <p:bldP spid="273" grpId="0"/>
      <p:bldP spid="274" grpId="0"/>
      <p:bldP spid="275" grpId="0" animBg="1"/>
      <p:bldP spid="275" grpId="1" animBg="1"/>
      <p:bldP spid="150" grpId="0"/>
      <p:bldP spid="152" grpId="0"/>
      <p:bldP spid="264" grpId="0"/>
      <p:bldP spid="266" grpId="0"/>
      <p:bldP spid="307" grpId="0"/>
      <p:bldP spid="318" grpId="0"/>
      <p:bldP spid="199" grpId="0"/>
      <p:bldP spid="211" grpId="0" animBg="1"/>
      <p:bldP spid="212" grpId="0"/>
      <p:bldP spid="213" grpId="0" animBg="1"/>
      <p:bldP spid="213" grpId="1" animBg="1"/>
      <p:bldP spid="194" grpId="0"/>
      <p:bldP spid="214" grpId="0"/>
      <p:bldP spid="215" grpId="0"/>
      <p:bldP spid="216" grpId="0"/>
      <p:bldP spid="217" grpId="0"/>
      <p:bldP spid="218" grpId="0"/>
      <p:bldP spid="219" grpId="0"/>
      <p:bldP spid="269" grpId="0"/>
      <p:bldP spid="145" grpId="0" animBg="1"/>
      <p:bldP spid="146" grpId="0" animBg="1"/>
      <p:bldP spid="148" grpId="0"/>
      <p:bldP spid="153" grpId="0"/>
      <p:bldP spid="154" grpId="0"/>
      <p:bldP spid="158" grpId="0" animBg="1"/>
      <p:bldP spid="15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200400" y="2190750"/>
            <a:ext cx="2272011" cy="407756"/>
          </a:xfrm>
          <a:prstGeom prst="round2DiagRect">
            <a:avLst/>
          </a:prstGeom>
          <a:solidFill>
            <a:srgbClr val="B7B7FF"/>
          </a:solidFill>
          <a:ln w="28575"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Additional sums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241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506553" y="895101"/>
            <a:ext cx="7016553" cy="3987587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204950" y="273912"/>
            <a:ext cx="7318156" cy="583777"/>
            <a:chOff x="1240361" y="2282023"/>
            <a:chExt cx="7318156" cy="583777"/>
          </a:xfrm>
        </p:grpSpPr>
        <p:sp>
          <p:nvSpPr>
            <p:cNvPr id="72" name="Rounded Rectangle 71"/>
            <p:cNvSpPr/>
            <p:nvPr/>
          </p:nvSpPr>
          <p:spPr>
            <a:xfrm>
              <a:off x="1584779" y="2282023"/>
              <a:ext cx="6973738" cy="58377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240361" y="2373192"/>
              <a:ext cx="422279" cy="422279"/>
              <a:chOff x="1240361" y="2373192"/>
              <a:chExt cx="422279" cy="42227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1240361" y="2373192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79034" y="2411865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276183" y="2397618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121617" y="874082"/>
            <a:ext cx="10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We have,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6037" y="1113192"/>
            <a:ext cx="2324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Total number of plants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7790" y="1409040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Number of rose plants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88965" y="140904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8965" y="11131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88965" y="175835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94690" y="192262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590932" y="1953233"/>
            <a:ext cx="348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907588" y="1776024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288965" y="219514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48560" y="2510000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Number of mango plants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88965" y="25100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288965" y="285931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634332" y="27892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515710" y="300427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3585995" y="3054193"/>
            <a:ext cx="4128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985301" y="2876984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288965" y="32961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211067" y="2879284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5000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76702" y="232237"/>
            <a:ext cx="2979434" cy="394785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483887" y="232182"/>
            <a:ext cx="2920728" cy="394785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08706" y="505016"/>
            <a:ext cx="2413825" cy="394785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541788" y="1468490"/>
            <a:ext cx="337038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896894" y="1466386"/>
            <a:ext cx="225665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3542229" y="2565654"/>
            <a:ext cx="337038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897335" y="2563550"/>
            <a:ext cx="225665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831100" y="2034846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704499" y="2035888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3673334" y="1741160"/>
            <a:ext cx="184654" cy="19778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64200" y="1826051"/>
            <a:ext cx="245774" cy="19778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086723" y="1778324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5000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537124" y="1892930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410523" y="1893972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613312" y="168830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842383" y="3120652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733927" y="3121694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4661174" y="2989623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4538202" y="2997923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3538413" y="1148595"/>
            <a:ext cx="526841" cy="24903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76492" y="11131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5000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948898" y="480229"/>
            <a:ext cx="4626295" cy="394785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8222" y="241824"/>
            <a:ext cx="71414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A nursery has 5000 plants. 5% of the plants are roses and </a:t>
            </a:r>
          </a:p>
          <a:p>
            <a:r>
              <a:rPr lang="en-US" sz="1600" b="1" dirty="0" smtClean="0">
                <a:latin typeface="Bookman Old Style" pitchFamily="18" charset="0"/>
              </a:rPr>
              <a:t>1% are mango plants. What is the total number of other plants ? 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429911" y="819150"/>
            <a:ext cx="622780" cy="374571"/>
            <a:chOff x="463684" y="1185737"/>
            <a:chExt cx="622780" cy="374571"/>
          </a:xfrm>
        </p:grpSpPr>
        <p:sp>
          <p:nvSpPr>
            <p:cNvPr id="86" name="TextBox 85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79" name="Rounded Rectangle 78"/>
          <p:cNvSpPr/>
          <p:nvPr/>
        </p:nvSpPr>
        <p:spPr>
          <a:xfrm>
            <a:off x="4147213" y="1464709"/>
            <a:ext cx="1140621" cy="21631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4155019" y="2568282"/>
            <a:ext cx="1140621" cy="2228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476492" y="2510000"/>
            <a:ext cx="1896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1%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of Total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plants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6492" y="1409040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5%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of Total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plants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6150" y="359680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Symbol" pitchFamily="82" charset="2"/>
                <a:ea typeface="Cambria Math"/>
              </a:rPr>
              <a:t>\</a:t>
            </a:r>
            <a:endParaRPr lang="en-US" sz="1400" b="1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65580" y="3596808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Number of other plants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88965" y="359680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444663" y="3596808"/>
            <a:ext cx="8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288965" y="38688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44663" y="38688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88965" y="413481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6150" y="413481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Symbol" pitchFamily="82" charset="2"/>
                <a:ea typeface="Cambria Math"/>
              </a:rPr>
              <a:t>\</a:t>
            </a:r>
            <a:endParaRPr lang="en-US" sz="1400" b="1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65580" y="4134813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Number of other plants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994217" y="3868892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 300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3519085" y="3328603"/>
            <a:ext cx="335809" cy="23228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3515544" y="2247698"/>
            <a:ext cx="438159" cy="23460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4073886" y="3660140"/>
            <a:ext cx="991286" cy="2111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008424" y="3596808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 250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548637" y="359680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– 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444663" y="4134813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4700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476492" y="220040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250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476492" y="330136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50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66150" y="446176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1113430" y="4491336"/>
            <a:ext cx="3662894" cy="267040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063516" y="4461760"/>
            <a:ext cx="4093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The total no. of other plants are 4700.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93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6" grpId="0"/>
      <p:bldP spid="10" grpId="0"/>
      <p:bldP spid="12" grpId="0"/>
      <p:bldP spid="13" grpId="0"/>
      <p:bldP spid="33" grpId="0"/>
      <p:bldP spid="48" grpId="0"/>
      <p:bldP spid="55" grpId="0"/>
      <p:bldP spid="90" grpId="0"/>
      <p:bldP spid="92" grpId="0"/>
      <p:bldP spid="97" grpId="0"/>
      <p:bldP spid="98" grpId="0"/>
      <p:bldP spid="100" grpId="0"/>
      <p:bldP spid="101" grpId="0"/>
      <p:bldP spid="102" grpId="0"/>
      <p:bldP spid="104" grpId="0"/>
      <p:bldP spid="105" grpId="0"/>
      <p:bldP spid="107" grpId="0"/>
      <p:bldP spid="47" grpId="0" animBg="1"/>
      <p:bldP spid="47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7" grpId="0" animBg="1"/>
      <p:bldP spid="57" grpId="1" animBg="1"/>
      <p:bldP spid="62" grpId="0" animBg="1"/>
      <p:bldP spid="62" grpId="1" animBg="1"/>
      <p:bldP spid="63" grpId="0" animBg="1"/>
      <p:bldP spid="63" grpId="1" animBg="1"/>
      <p:bldP spid="95" grpId="0"/>
      <p:bldP spid="51" grpId="0"/>
      <p:bldP spid="80" grpId="0" animBg="1"/>
      <p:bldP spid="80" grpId="1" animBg="1"/>
      <p:bldP spid="80" grpId="2" animBg="1"/>
      <p:bldP spid="80" grpId="3" animBg="1"/>
      <p:bldP spid="34" grpId="0"/>
      <p:bldP spid="84" grpId="0" animBg="1"/>
      <p:bldP spid="84" grpId="1" animBg="1"/>
      <p:bldP spid="77" grpId="0"/>
      <p:bldP spid="79" grpId="0" animBg="1"/>
      <p:bldP spid="79" grpId="1" animBg="1"/>
      <p:bldP spid="82" grpId="0" animBg="1"/>
      <p:bldP spid="82" grpId="1" animBg="1"/>
      <p:bldP spid="99" grpId="0"/>
      <p:bldP spid="14" grpId="0"/>
      <p:bldP spid="83" grpId="0"/>
      <p:bldP spid="88" grpId="0"/>
      <p:bldP spid="89" grpId="0"/>
      <p:bldP spid="91" grpId="0"/>
      <p:bldP spid="94" grpId="0"/>
      <p:bldP spid="96" grpId="0"/>
      <p:bldP spid="114" grpId="0"/>
      <p:bldP spid="115" grpId="0"/>
      <p:bldP spid="120" grpId="0"/>
      <p:bldP spid="121" grpId="0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5" grpId="0"/>
      <p:bldP spid="126" grpId="0"/>
      <p:bldP spid="127" grpId="0"/>
      <p:bldP spid="93" grpId="0"/>
      <p:bldP spid="106" grpId="0"/>
      <p:bldP spid="128" grpId="0"/>
      <p:bldP spid="129" grpId="0" animBg="1"/>
      <p:bldP spid="1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544037" y="1261278"/>
            <a:ext cx="6542564" cy="3581400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31889" y="3550554"/>
            <a:ext cx="5305167" cy="247289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43676" y="251263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40860" y="244231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40860" y="26601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30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278519" y="2710699"/>
            <a:ext cx="3465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43676" y="307557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22310" y="297847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22310" y="321317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230734" y="3245146"/>
            <a:ext cx="286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5287434" y="1851959"/>
            <a:ext cx="1619915" cy="485804"/>
          </a:xfrm>
          <a:prstGeom prst="roundRect">
            <a:avLst/>
          </a:prstGeom>
          <a:blipFill>
            <a:blip r:embed="rId3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Comparison by division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3318672" y="2767592"/>
            <a:ext cx="283986" cy="976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112533" y="2763528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351372" y="2553403"/>
            <a:ext cx="234699" cy="1073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532955" y="24251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83500" y="269566"/>
            <a:ext cx="6603101" cy="422279"/>
            <a:chOff x="1240361" y="2142471"/>
            <a:chExt cx="6603101" cy="422279"/>
          </a:xfrm>
        </p:grpSpPr>
        <p:sp>
          <p:nvSpPr>
            <p:cNvPr id="53" name="Rounded Rectangle 52"/>
            <p:cNvSpPr/>
            <p:nvPr/>
          </p:nvSpPr>
          <p:spPr>
            <a:xfrm>
              <a:off x="1584780" y="2170539"/>
              <a:ext cx="6258682" cy="361293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240361" y="2142471"/>
              <a:ext cx="422279" cy="422279"/>
              <a:chOff x="1240361" y="2142471"/>
              <a:chExt cx="422279" cy="42227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1240361" y="2142471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279034" y="2181144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276183" y="2166897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Q</a:t>
                </a:r>
                <a:endParaRPr lang="en-IN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59" name="Rounded Rectangle 58"/>
          <p:cNvSpPr/>
          <p:nvPr/>
        </p:nvSpPr>
        <p:spPr>
          <a:xfrm>
            <a:off x="530829" y="691850"/>
            <a:ext cx="6555772" cy="52896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6984" y="687180"/>
            <a:ext cx="3599550" cy="352410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5527" y="687180"/>
            <a:ext cx="1865559" cy="352410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855608" y="307540"/>
            <a:ext cx="694112" cy="35038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88812" y="301502"/>
            <a:ext cx="3507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Find the ratio of the following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3363587" y="1907939"/>
            <a:ext cx="1387745" cy="21756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291022" y="1346405"/>
            <a:ext cx="1496441" cy="23931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278511" y="2184491"/>
            <a:ext cx="1588502" cy="22321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277579" y="1606703"/>
            <a:ext cx="1490180" cy="23931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4561" y="1297888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Speed of cycle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676" y="12978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5660" y="1297888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15 km per hour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4875" y="1567620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Speed of scooter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3676" y="156762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15974" y="1567620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30 km per hour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4320" y="195578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 panose="02040503050406030204" pitchFamily="18" charset="0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3400" y="1955782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Ratio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43676" y="19557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99677" y="2133222"/>
            <a:ext cx="173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Speed of scooter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269970" y="2153848"/>
            <a:ext cx="15925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02268" y="1862917"/>
            <a:ext cx="1527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Speed of cycle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1733" y="352031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Symbol" pitchFamily="82" charset="2"/>
                <a:ea typeface="Cambria Math" panose="02040503050406030204" pitchFamily="18" charset="0"/>
              </a:rPr>
              <a:t>\</a:t>
            </a:r>
            <a:endParaRPr lang="en-US" sz="1400" b="1" dirty="0">
              <a:solidFill>
                <a:srgbClr val="000000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0092" y="3520310"/>
            <a:ext cx="5274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Ratio of speed of cycle to the speed of scooter is 1 : 2.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3684" y="1185737"/>
            <a:ext cx="622780" cy="374571"/>
            <a:chOff x="463684" y="1185737"/>
            <a:chExt cx="622780" cy="374571"/>
          </a:xfrm>
        </p:grpSpPr>
        <p:sp>
          <p:nvSpPr>
            <p:cNvPr id="9" name="TextBox 8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827011" y="920077"/>
            <a:ext cx="1865559" cy="352410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9182" y="681303"/>
            <a:ext cx="65312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sz="1600" b="1" dirty="0" smtClean="0">
                <a:latin typeface="Bookman Old Style" pitchFamily="18" charset="0"/>
              </a:rPr>
              <a:t>Speed </a:t>
            </a:r>
            <a:r>
              <a:rPr lang="en-US" sz="1600" b="1" dirty="0">
                <a:latin typeface="Bookman Old Style" pitchFamily="18" charset="0"/>
              </a:rPr>
              <a:t>of a cycle 15 km per hour to the speed of scooter </a:t>
            </a:r>
            <a:endParaRPr lang="en-US" sz="1600" b="1" dirty="0" smtClean="0">
              <a:latin typeface="Bookman Old Style" pitchFamily="18" charset="0"/>
            </a:endParaRPr>
          </a:p>
          <a:p>
            <a:r>
              <a:rPr lang="en-US" sz="1600" b="1" dirty="0">
                <a:latin typeface="Bookman Old Style" pitchFamily="18" charset="0"/>
              </a:rPr>
              <a:t> </a:t>
            </a:r>
            <a:r>
              <a:rPr lang="en-US" sz="1600" b="1" dirty="0" smtClean="0">
                <a:latin typeface="Bookman Old Style" pitchFamily="18" charset="0"/>
              </a:rPr>
              <a:t>    30 </a:t>
            </a:r>
            <a:r>
              <a:rPr lang="en-US" sz="1600" b="1" dirty="0">
                <a:latin typeface="Bookman Old Style" pitchFamily="18" charset="0"/>
              </a:rPr>
              <a:t>km per hour.</a:t>
            </a:r>
          </a:p>
        </p:txBody>
      </p:sp>
    </p:spTree>
    <p:extLst>
      <p:ext uri="{BB962C8B-B14F-4D97-AF65-F5344CB8AC3E}">
        <p14:creationId xmlns:p14="http://schemas.microsoft.com/office/powerpoint/2010/main" val="362364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9" grpId="0" animBg="1"/>
      <p:bldP spid="22" grpId="0"/>
      <p:bldP spid="23" grpId="0"/>
      <p:bldP spid="24" grpId="0"/>
      <p:bldP spid="30" grpId="0"/>
      <p:bldP spid="31" grpId="0"/>
      <p:bldP spid="32" grpId="0"/>
      <p:bldP spid="5" grpId="0" animBg="1"/>
      <p:bldP spid="5" grpId="1" animBg="1"/>
      <p:bldP spid="43" grpId="0"/>
      <p:bldP spid="45" grpId="0"/>
      <p:bldP spid="59" grpId="0" animBg="1"/>
      <p:bldP spid="7" grpId="0" animBg="1"/>
      <p:bldP spid="7" grpId="1" animBg="1"/>
      <p:bldP spid="6" grpId="0" animBg="1"/>
      <p:bldP spid="6" grpId="1" animBg="1"/>
      <p:bldP spid="74" grpId="0" animBg="1"/>
      <p:bldP spid="36" grpId="0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19" grpId="0"/>
      <p:bldP spid="66" grpId="0"/>
      <p:bldP spid="67" grpId="0"/>
      <p:bldP spid="65" grpId="0" animBg="1"/>
      <p:bldP spid="65" grpId="1" animBg="1"/>
      <p:bldP spid="6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506553" y="1073918"/>
            <a:ext cx="7016553" cy="378383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204950" y="270436"/>
            <a:ext cx="7318156" cy="782462"/>
            <a:chOff x="1240361" y="2282023"/>
            <a:chExt cx="7318156" cy="782462"/>
          </a:xfrm>
        </p:grpSpPr>
        <p:sp>
          <p:nvSpPr>
            <p:cNvPr id="72" name="Rounded Rectangle 71"/>
            <p:cNvSpPr/>
            <p:nvPr/>
          </p:nvSpPr>
          <p:spPr>
            <a:xfrm>
              <a:off x="1584779" y="2282023"/>
              <a:ext cx="6973738" cy="782462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240361" y="2486404"/>
              <a:ext cx="422279" cy="422279"/>
              <a:chOff x="1240361" y="2486404"/>
              <a:chExt cx="422279" cy="42227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1240361" y="248640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79034" y="252507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276183" y="2510830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1132726" y="1334090"/>
            <a:ext cx="2688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Expenditure on house rent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67499" y="13340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6656" y="1334090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20% of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34000" y="13340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8200" y="162906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32726" y="1629068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Balance money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00848" y="162906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78569" y="1629068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109463" y="1629068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(100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583501" y="162906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72796" y="1629068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0)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22209" y="162906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911" y="1001856"/>
            <a:ext cx="622780" cy="374571"/>
            <a:chOff x="463684" y="1185737"/>
            <a:chExt cx="622780" cy="374571"/>
          </a:xfrm>
        </p:grpSpPr>
        <p:sp>
          <p:nvSpPr>
            <p:cNvPr id="82" name="TextBox 81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79" name="Rounded Rectangle 78"/>
          <p:cNvSpPr/>
          <p:nvPr/>
        </p:nvSpPr>
        <p:spPr>
          <a:xfrm>
            <a:off x="1654341" y="699245"/>
            <a:ext cx="2984894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74929" y="242045"/>
            <a:ext cx="7003542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754218" y="1091390"/>
            <a:ext cx="449050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569399" y="1374569"/>
            <a:ext cx="650943" cy="24218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1617" y="1052898"/>
            <a:ext cx="3150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Let the total income be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521690" y="1334090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20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166327" y="257175"/>
            <a:ext cx="2310548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057275" y="457200"/>
            <a:ext cx="4724400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129150" y="1900624"/>
            <a:ext cx="235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Household expenditure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343678" y="190062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43678" y="22499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549403" y="241421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3645645" y="2444817"/>
            <a:ext cx="348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962301" y="2267608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343678" y="268672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3602523" y="1960074"/>
            <a:ext cx="431093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4066369" y="1957970"/>
            <a:ext cx="24823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3885813" y="2526430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3759212" y="2527472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/>
        </p:nvSpPr>
        <p:spPr>
          <a:xfrm>
            <a:off x="3682205" y="2222272"/>
            <a:ext cx="155675" cy="21327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4213783" y="2324433"/>
            <a:ext cx="152606" cy="19778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141436" y="226990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80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4352778" y="2384514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608714" y="217989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70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4334609" y="1662697"/>
            <a:ext cx="654046" cy="24903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531205" y="190062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70% of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81270" y="1629068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80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253025" y="190062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80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3821785" y="2297686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14400" y="3056457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Saving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762118" y="305645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969983" y="3056457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303718" y="3056457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(80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718445" y="3056457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907740" y="3056457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56)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308523" y="305645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3574976" y="2727493"/>
            <a:ext cx="694980" cy="25601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531205" y="2691989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56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5681949" y="470282"/>
            <a:ext cx="1434668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598879" y="709899"/>
            <a:ext cx="1088243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83151" y="221901"/>
            <a:ext cx="7141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Out of her total income Mrs</a:t>
            </a:r>
            <a:r>
              <a:rPr lang="en-US" sz="1600" b="1" dirty="0" smtClean="0">
                <a:latin typeface="Bookman Old Style" pitchFamily="18" charset="0"/>
              </a:rPr>
              <a:t>. Sharma spends 20 % on house rent and 70 % of the rest on household expenditure. If she saves</a:t>
            </a:r>
          </a:p>
          <a:p>
            <a:r>
              <a:rPr lang="en-US" sz="1600" b="1" dirty="0" err="1" smtClean="0">
                <a:latin typeface="Bookman Old Style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</a:rPr>
              <a:t>. 1800, what is the total income ?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2373138" y="3602183"/>
            <a:ext cx="1177978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sale price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884116" y="3602182"/>
            <a:ext cx="160020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marked price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774955" y="3987066"/>
            <a:ext cx="612599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24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185046" y="3958964"/>
            <a:ext cx="689670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2579566" y="4310916"/>
            <a:ext cx="881407" cy="344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1800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11" name="Table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266310"/>
              </p:ext>
            </p:extLst>
          </p:nvPr>
        </p:nvGraphicFramePr>
        <p:xfrm>
          <a:off x="914400" y="3638550"/>
          <a:ext cx="2941516" cy="1005840"/>
        </p:xfrm>
        <a:graphic>
          <a:graphicData uri="http://schemas.openxmlformats.org/drawingml/2006/table">
            <a:tbl>
              <a:tblPr firstRow="1" bandRow="1"/>
              <a:tblGrid>
                <a:gridCol w="1470758"/>
                <a:gridCol w="1470758"/>
              </a:tblGrid>
              <a:tr h="302814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26894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  <a:tr h="326894"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2" name="Down Arrow 211"/>
          <p:cNvSpPr/>
          <p:nvPr/>
        </p:nvSpPr>
        <p:spPr>
          <a:xfrm rot="6594163" flipH="1">
            <a:off x="2173192" y="3760050"/>
            <a:ext cx="137160" cy="112471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3" name="Down Arrow 212"/>
          <p:cNvSpPr/>
          <p:nvPr/>
        </p:nvSpPr>
        <p:spPr>
          <a:xfrm rot="4353864" flipV="1">
            <a:off x="2162059" y="3777263"/>
            <a:ext cx="137160" cy="112486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307671" y="4325939"/>
            <a:ext cx="35788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baseline="30000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4339412" y="2990038"/>
            <a:ext cx="1333062" cy="310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100 ×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1800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4077512" y="2990038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5750528" y="2990038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24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5505059" y="2990038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077512" y="3482429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5749429" y="3449279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5505059" y="3535551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4077512" y="3909537"/>
            <a:ext cx="34015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itchFamily="18" charset="0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5223381" y="3909537"/>
            <a:ext cx="31089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tabLst>
                <a:tab pos="520700" algn="l"/>
                <a:tab pos="914400" algn="l"/>
              </a:tabLst>
            </a:pP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5505059" y="3968806"/>
            <a:ext cx="292068" cy="31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5754518" y="3968806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7500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3496451" y="3105150"/>
            <a:ext cx="344352" cy="23325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Curved Up Arrow 226"/>
          <p:cNvSpPr/>
          <p:nvPr/>
        </p:nvSpPr>
        <p:spPr>
          <a:xfrm flipH="1">
            <a:off x="5050920" y="3228127"/>
            <a:ext cx="936737" cy="234128"/>
          </a:xfrm>
          <a:prstGeom prst="curvedUp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749877" y="366191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24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29" name="Straight Connector 228"/>
          <p:cNvCxnSpPr/>
          <p:nvPr/>
        </p:nvCxnSpPr>
        <p:spPr>
          <a:xfrm>
            <a:off x="4414022" y="3692522"/>
            <a:ext cx="11142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 bwMode="auto">
          <a:xfrm flipV="1">
            <a:off x="4822459" y="3791851"/>
            <a:ext cx="236570" cy="5253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1" name="Rectangle 230"/>
          <p:cNvSpPr/>
          <p:nvPr/>
        </p:nvSpPr>
        <p:spPr>
          <a:xfrm>
            <a:off x="4727725" y="3804614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4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5496131" y="3437961"/>
            <a:ext cx="335105" cy="19665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4362675" y="3347994"/>
            <a:ext cx="275788" cy="18897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324545" y="342759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 × 1800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5" name="Straight Connector 234"/>
          <p:cNvCxnSpPr/>
          <p:nvPr/>
        </p:nvCxnSpPr>
        <p:spPr bwMode="auto">
          <a:xfrm flipV="1">
            <a:off x="5058342" y="3566054"/>
            <a:ext cx="412849" cy="4526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6" name="Rectangle 235"/>
          <p:cNvSpPr/>
          <p:nvPr/>
        </p:nvSpPr>
        <p:spPr>
          <a:xfrm>
            <a:off x="5324138" y="3394820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300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4409948" y="4299956"/>
            <a:ext cx="2805072" cy="484909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4082062" y="4281419"/>
            <a:ext cx="3385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/>
              <a:buChar char="\"/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Total income when savings is </a:t>
            </a:r>
          </a:p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</a:t>
            </a:r>
            <a:r>
              <a:rPr lang="en-US" sz="14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1800 is </a:t>
            </a:r>
            <a:r>
              <a:rPr lang="en-US" sz="1400" b="1" dirty="0" err="1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. 7500  </a:t>
            </a:r>
            <a:endParaRPr lang="en-US" sz="14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67584" y="305645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24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9" name="Straight Connector 238"/>
          <p:cNvCxnSpPr/>
          <p:nvPr/>
        </p:nvCxnSpPr>
        <p:spPr bwMode="auto">
          <a:xfrm flipV="1">
            <a:off x="4862784" y="3921019"/>
            <a:ext cx="177739" cy="4341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0" name="Rectangle 239"/>
          <p:cNvSpPr/>
          <p:nvPr/>
        </p:nvSpPr>
        <p:spPr>
          <a:xfrm>
            <a:off x="4893415" y="3836972"/>
            <a:ext cx="4341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cxnSp>
        <p:nvCxnSpPr>
          <p:cNvPr id="241" name="Straight Connector 240"/>
          <p:cNvCxnSpPr/>
          <p:nvPr/>
        </p:nvCxnSpPr>
        <p:spPr bwMode="auto">
          <a:xfrm flipV="1">
            <a:off x="4445651" y="3556848"/>
            <a:ext cx="341197" cy="45265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2" name="Rectangle 241"/>
          <p:cNvSpPr/>
          <p:nvPr/>
        </p:nvSpPr>
        <p:spPr>
          <a:xfrm>
            <a:off x="4168956" y="3301513"/>
            <a:ext cx="671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25</a:t>
            </a:r>
            <a:endParaRPr lang="en-US" sz="12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477000" y="1280849"/>
            <a:ext cx="1447800" cy="8722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TextBox 258"/>
          <p:cNvSpPr txBox="1"/>
          <p:nvPr/>
        </p:nvSpPr>
        <p:spPr>
          <a:xfrm>
            <a:off x="6510309" y="13464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6716034" y="151066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1" name="Straight Connector 260"/>
          <p:cNvCxnSpPr/>
          <p:nvPr/>
        </p:nvCxnSpPr>
        <p:spPr>
          <a:xfrm>
            <a:off x="6812276" y="1541275"/>
            <a:ext cx="3480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2" name="TextBox 261"/>
          <p:cNvSpPr txBox="1"/>
          <p:nvPr/>
        </p:nvSpPr>
        <p:spPr>
          <a:xfrm>
            <a:off x="7128932" y="1364066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6510309" y="178318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6" name="Straight Connector 265"/>
          <p:cNvCxnSpPr/>
          <p:nvPr/>
        </p:nvCxnSpPr>
        <p:spPr>
          <a:xfrm flipV="1">
            <a:off x="6826456" y="1622821"/>
            <a:ext cx="324638" cy="916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7308067" y="136636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7432826" y="1481262"/>
            <a:ext cx="307109" cy="838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/>
          <p:cNvSpPr txBox="1"/>
          <p:nvPr/>
        </p:nvSpPr>
        <p:spPr>
          <a:xfrm>
            <a:off x="6775345" y="127635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76" name="Rounded Rectangle 275"/>
          <p:cNvSpPr/>
          <p:nvPr/>
        </p:nvSpPr>
        <p:spPr>
          <a:xfrm>
            <a:off x="6741607" y="1823951"/>
            <a:ext cx="694980" cy="25601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6697836" y="1788447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20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78" name="Straight Connector 277"/>
          <p:cNvCxnSpPr/>
          <p:nvPr/>
        </p:nvCxnSpPr>
        <p:spPr>
          <a:xfrm flipH="1">
            <a:off x="4045090" y="3100994"/>
            <a:ext cx="825" cy="174567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55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000"/>
                            </p:stCondLst>
                            <p:childTnLst>
                              <p:par>
                                <p:cTn id="2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00"/>
                            </p:stCondLst>
                            <p:childTnLst>
                              <p:par>
                                <p:cTn id="4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500"/>
                            </p:stCondLst>
                            <p:childTnLst>
                              <p:par>
                                <p:cTn id="5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500"/>
                            </p:stCondLst>
                            <p:childTnLst>
                              <p:par>
                                <p:cTn id="5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500"/>
                            </p:stCondLst>
                            <p:childTnLst>
                              <p:par>
                                <p:cTn id="5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500"/>
                            </p:stCondLst>
                            <p:childTnLst>
                              <p:par>
                                <p:cTn id="5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500"/>
                            </p:stCondLst>
                            <p:childTnLst>
                              <p:par>
                                <p:cTn id="6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2" grpId="0"/>
      <p:bldP spid="13" grpId="0"/>
      <p:bldP spid="14" grpId="0"/>
      <p:bldP spid="92" grpId="0"/>
      <p:bldP spid="47" grpId="0"/>
      <p:bldP spid="49" grpId="0"/>
      <p:bldP spid="50" grpId="0"/>
      <p:bldP spid="53" grpId="0"/>
      <p:bldP spid="54" grpId="0"/>
      <p:bldP spid="57" grpId="0"/>
      <p:bldP spid="58" grpId="0"/>
      <p:bldP spid="59" grpId="0"/>
      <p:bldP spid="79" grpId="0" animBg="1"/>
      <p:bldP spid="79" grpId="1" animBg="1"/>
      <p:bldP spid="85" grpId="0" animBg="1"/>
      <p:bldP spid="85" grpId="1" animBg="1"/>
      <p:bldP spid="86" grpId="0" animBg="1"/>
      <p:bldP spid="86" grpId="1" animBg="1"/>
      <p:bldP spid="86" grpId="2" animBg="1"/>
      <p:bldP spid="86" grpId="3" animBg="1"/>
      <p:bldP spid="87" grpId="0" animBg="1"/>
      <p:bldP spid="87" grpId="1" animBg="1"/>
      <p:bldP spid="6" grpId="0"/>
      <p:bldP spid="93" grpId="0"/>
      <p:bldP spid="88" grpId="0" animBg="1"/>
      <p:bldP spid="88" grpId="1" animBg="1"/>
      <p:bldP spid="89" grpId="0" animBg="1"/>
      <p:bldP spid="89" grpId="1" animBg="1"/>
      <p:bldP spid="90" grpId="0"/>
      <p:bldP spid="91" grpId="0"/>
      <p:bldP spid="94" grpId="0"/>
      <p:bldP spid="95" grpId="0"/>
      <p:bldP spid="97" grpId="0"/>
      <p:bldP spid="98" grpId="0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/>
      <p:bldP spid="108" grpId="0"/>
      <p:bldP spid="109" grpId="2" animBg="1"/>
      <p:bldP spid="109" grpId="3" animBg="1"/>
      <p:bldP spid="109" grpId="4" animBg="1"/>
      <p:bldP spid="109" grpId="5" animBg="1"/>
      <p:bldP spid="111" grpId="0"/>
      <p:bldP spid="60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70" grpId="0" animBg="1"/>
      <p:bldP spid="170" grpId="1" animBg="1"/>
      <p:bldP spid="112" grpId="0"/>
      <p:bldP spid="204" grpId="0" animBg="1"/>
      <p:bldP spid="204" grpId="1" animBg="1"/>
      <p:bldP spid="205" grpId="0" animBg="1"/>
      <p:bldP spid="205" grpId="1" animBg="1"/>
      <p:bldP spid="77" grpId="0"/>
      <p:bldP spid="206" grpId="0"/>
      <p:bldP spid="207" grpId="0"/>
      <p:bldP spid="208" grpId="0"/>
      <p:bldP spid="209" grpId="0"/>
      <p:bldP spid="210" grpId="0"/>
      <p:bldP spid="212" grpId="0" animBg="1"/>
      <p:bldP spid="212" grpId="1" animBg="1"/>
      <p:bldP spid="213" grpId="0" animBg="1"/>
      <p:bldP spid="213" grpId="1" animBg="1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 animBg="1"/>
      <p:bldP spid="226" grpId="1" animBg="1"/>
      <p:bldP spid="227" grpId="0" animBg="1"/>
      <p:bldP spid="227" grpId="1" animBg="1"/>
      <p:bldP spid="228" grpId="0"/>
      <p:bldP spid="231" grpId="0"/>
      <p:bldP spid="232" grpId="0" animBg="1"/>
      <p:bldP spid="232" grpId="1" animBg="1"/>
      <p:bldP spid="233" grpId="0" animBg="1"/>
      <p:bldP spid="233" grpId="1" animBg="1"/>
      <p:bldP spid="234" grpId="0"/>
      <p:bldP spid="236" grpId="0"/>
      <p:bldP spid="237" grpId="0" animBg="1"/>
      <p:bldP spid="238" grpId="0"/>
      <p:bldP spid="121" grpId="0"/>
      <p:bldP spid="240" grpId="0"/>
      <p:bldP spid="242" grpId="0"/>
      <p:bldP spid="2" grpId="0" animBg="1"/>
      <p:bldP spid="2" grpId="1" animBg="1"/>
      <p:bldP spid="259" grpId="0"/>
      <p:bldP spid="259" grpId="1"/>
      <p:bldP spid="260" grpId="0"/>
      <p:bldP spid="260" grpId="1"/>
      <p:bldP spid="262" grpId="0"/>
      <p:bldP spid="262" grpId="1"/>
      <p:bldP spid="263" grpId="0"/>
      <p:bldP spid="263" grpId="1"/>
      <p:bldP spid="270" grpId="0"/>
      <p:bldP spid="270" grpId="1"/>
      <p:bldP spid="272" grpId="0"/>
      <p:bldP spid="272" grpId="1"/>
      <p:bldP spid="276" grpId="0" animBg="1"/>
      <p:bldP spid="276" grpId="1" animBg="1"/>
      <p:bldP spid="276" grpId="2" animBg="1"/>
      <p:bldP spid="277" grpId="0"/>
      <p:bldP spid="277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506553" y="959264"/>
            <a:ext cx="7016553" cy="386930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204950" y="324226"/>
            <a:ext cx="7318156" cy="583777"/>
            <a:chOff x="1240361" y="2282023"/>
            <a:chExt cx="7318156" cy="583777"/>
          </a:xfrm>
        </p:grpSpPr>
        <p:sp>
          <p:nvSpPr>
            <p:cNvPr id="72" name="Rounded Rectangle 71"/>
            <p:cNvSpPr/>
            <p:nvPr/>
          </p:nvSpPr>
          <p:spPr>
            <a:xfrm>
              <a:off x="1584779" y="2282023"/>
              <a:ext cx="6973738" cy="58377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240361" y="2373192"/>
              <a:ext cx="422279" cy="422279"/>
              <a:chOff x="1240361" y="2373192"/>
              <a:chExt cx="422279" cy="42227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1240361" y="2373192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79034" y="2411865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276183" y="2397618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121617" y="938244"/>
            <a:ext cx="418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Let the cost price of each mango be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1. 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116133" y="1177354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C.P. of 18 mangoes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116133" y="1475766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C.P. of 18 mangoes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43796" y="147576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140909" y="1475766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S.P. of 16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mangoes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2943796" y="117735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140909" y="1177354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18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233121" y="297086"/>
            <a:ext cx="2784065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285875" y="295275"/>
            <a:ext cx="6096000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00075" y="552450"/>
            <a:ext cx="1737360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247900" y="552450"/>
            <a:ext cx="2468880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513715" y="1863858"/>
            <a:ext cx="1751838" cy="3519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5202191" y="1939782"/>
            <a:ext cx="414690" cy="2115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781524" y="1936731"/>
            <a:ext cx="408227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95800" y="1885950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Gain = S.P. – C.P.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201293" y="1830298"/>
            <a:ext cx="327455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9437" y="178117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16133" y="1781175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S.P. of 16 mangoes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43796" y="178117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49015" y="167610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600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?</a:t>
            </a:r>
            <a:endParaRPr lang="en-US" sz="1600" b="1" dirty="0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89437" y="203479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116133" y="2034793"/>
            <a:ext cx="196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C.P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. of 16 mangoes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943796" y="203479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89437" y="3139336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Now,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89437" y="228528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426843" y="2285288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Gain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943796" y="22852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532848" y="228528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943796" y="25389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157365" y="253899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18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538256" y="253899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727520" y="253899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smtClean="0">
                <a:latin typeface="Bookman Old Style" pitchFamily="18" charset="0"/>
                <a:ea typeface="Cambria Math" panose="02040503050406030204" pitchFamily="18" charset="0"/>
              </a:rPr>
              <a:t>16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943796" y="277365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197613" y="3139336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Gain 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943796" y="31256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3327154" y="3329150"/>
            <a:ext cx="5130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3832614" y="3138546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 100</a:t>
            </a:r>
            <a:endParaRPr lang="en-US" sz="1400" dirty="0"/>
          </a:p>
        </p:txBody>
      </p:sp>
      <p:sp>
        <p:nvSpPr>
          <p:cNvPr id="113" name="Left Bracket 112"/>
          <p:cNvSpPr/>
          <p:nvPr/>
        </p:nvSpPr>
        <p:spPr>
          <a:xfrm>
            <a:off x="3274589" y="3079563"/>
            <a:ext cx="76200" cy="49301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Left Bracket 113"/>
          <p:cNvSpPr/>
          <p:nvPr/>
        </p:nvSpPr>
        <p:spPr>
          <a:xfrm flipH="1">
            <a:off x="4412249" y="3079563"/>
            <a:ext cx="76200" cy="49301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4496624" y="3172181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%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89437" y="369863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197613" y="3698639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Gain %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943796" y="36849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3329733" y="3865449"/>
            <a:ext cx="3504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293986" y="383345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16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353297" y="360477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</a:t>
            </a:r>
          </a:p>
        </p:txBody>
      </p:sp>
      <p:sp>
        <p:nvSpPr>
          <p:cNvPr id="123" name="Left Bracket 122"/>
          <p:cNvSpPr/>
          <p:nvPr/>
        </p:nvSpPr>
        <p:spPr>
          <a:xfrm>
            <a:off x="3277446" y="3638866"/>
            <a:ext cx="76200" cy="49301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Left Bracket 123"/>
          <p:cNvSpPr/>
          <p:nvPr/>
        </p:nvSpPr>
        <p:spPr>
          <a:xfrm flipH="1">
            <a:off x="4227187" y="3638866"/>
            <a:ext cx="76200" cy="49301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4267200" y="369784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%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943796" y="415255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127437" y="415255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12.5 %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89437" y="448659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3176128" y="2337898"/>
            <a:ext cx="423025" cy="21583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3206936" y="1826606"/>
            <a:ext cx="317825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779908" y="2329684"/>
            <a:ext cx="431528" cy="23273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3218481" y="2091568"/>
            <a:ext cx="297686" cy="2053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139752" y="203479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16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19589" y="22852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S.P.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727520" y="2285288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C.P.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39752" y="178117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18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3328480" y="3109464"/>
            <a:ext cx="501774" cy="19817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3175622" y="2831321"/>
            <a:ext cx="557471" cy="2179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124997" y="2773653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2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275427" y="3045469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Gain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3366970" y="3332827"/>
            <a:ext cx="414690" cy="2115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306686" y="3274156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C.P.</a:t>
            </a:r>
          </a:p>
        </p:txBody>
      </p:sp>
      <p:cxnSp>
        <p:nvCxnSpPr>
          <p:cNvPr id="142" name="Straight Connector 141"/>
          <p:cNvCxnSpPr/>
          <p:nvPr/>
        </p:nvCxnSpPr>
        <p:spPr bwMode="auto">
          <a:xfrm flipV="1">
            <a:off x="3409370" y="3732086"/>
            <a:ext cx="178922" cy="5932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3" name="Rectangle 142"/>
          <p:cNvSpPr/>
          <p:nvPr/>
        </p:nvSpPr>
        <p:spPr>
          <a:xfrm>
            <a:off x="3522536" y="355801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44" name="Straight Connector 143"/>
          <p:cNvCxnSpPr/>
          <p:nvPr/>
        </p:nvCxnSpPr>
        <p:spPr bwMode="auto">
          <a:xfrm flipV="1">
            <a:off x="3373141" y="3951069"/>
            <a:ext cx="270762" cy="7347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6" name="Rounded Rectangle 145"/>
          <p:cNvSpPr/>
          <p:nvPr/>
        </p:nvSpPr>
        <p:spPr>
          <a:xfrm>
            <a:off x="3913881" y="3744208"/>
            <a:ext cx="380522" cy="2041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3597115" y="3982743"/>
            <a:ext cx="175024" cy="17837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87" y="1962150"/>
            <a:ext cx="1200149" cy="2057400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6906046" y="2289435"/>
            <a:ext cx="68961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100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666825" y="2293928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011465" y="2503090"/>
            <a:ext cx="27939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757675" y="2499175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921197" y="2534231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014949" y="2748131"/>
            <a:ext cx="2759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endParaRPr lang="en-US" sz="1400" b="1" dirty="0" smtClea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150498" y="2748131"/>
            <a:ext cx="27137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002102" y="2959450"/>
            <a:ext cx="61262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16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744481" y="2935009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968926" y="2990362"/>
            <a:ext cx="7791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6775087" y="2341881"/>
            <a:ext cx="640079" cy="219030"/>
            <a:chOff x="1600200" y="3321325"/>
            <a:chExt cx="233682" cy="164825"/>
          </a:xfrm>
        </p:grpSpPr>
        <p:sp>
          <p:nvSpPr>
            <p:cNvPr id="171" name="Right Bracket 170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72" name="Straight Connector 171"/>
            <p:cNvCxnSpPr>
              <a:stCxn id="171" idx="0"/>
            </p:cNvCxnSpPr>
            <p:nvPr/>
          </p:nvCxnSpPr>
          <p:spPr>
            <a:xfrm>
              <a:off x="1600200" y="3321325"/>
              <a:ext cx="23368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TextBox 221"/>
          <p:cNvSpPr txBox="1"/>
          <p:nvPr/>
        </p:nvSpPr>
        <p:spPr>
          <a:xfrm>
            <a:off x="7099993" y="3169440"/>
            <a:ext cx="502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7248948" y="3169440"/>
            <a:ext cx="2705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7097437" y="3360383"/>
            <a:ext cx="5576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40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6840193" y="3352923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7031719" y="3397703"/>
            <a:ext cx="7163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7243951" y="3589454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6911246" y="2121144"/>
            <a:ext cx="694199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6840635" y="206989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968547" y="206989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39" name="TextBox 238"/>
          <p:cNvSpPr txBox="1"/>
          <p:nvPr/>
        </p:nvSpPr>
        <p:spPr>
          <a:xfrm>
            <a:off x="7138047" y="206989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7212409" y="206989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7339689" y="2069894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647552" y="3697849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 100</a:t>
            </a:r>
            <a:endParaRPr lang="en-US" sz="1400" dirty="0"/>
          </a:p>
        </p:txBody>
      </p:sp>
      <p:sp>
        <p:nvSpPr>
          <p:cNvPr id="145" name="Rectangle 144"/>
          <p:cNvSpPr/>
          <p:nvPr/>
        </p:nvSpPr>
        <p:spPr>
          <a:xfrm>
            <a:off x="3541028" y="394335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8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2" name="Rounded Rectangle 241"/>
          <p:cNvSpPr/>
          <p:nvPr/>
        </p:nvSpPr>
        <p:spPr>
          <a:xfrm>
            <a:off x="2240661" y="4520112"/>
            <a:ext cx="1640787" cy="268325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197613" y="4486591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Gain %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943796" y="44865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127437" y="4486591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12.5 %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8270" y="292138"/>
            <a:ext cx="69548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If the cost price of 18 mangoes is the same as the selling price of 16 mangoes, find the gain percent.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243" name="Group 242"/>
          <p:cNvGrpSpPr/>
          <p:nvPr/>
        </p:nvGrpSpPr>
        <p:grpSpPr>
          <a:xfrm>
            <a:off x="434492" y="884840"/>
            <a:ext cx="622780" cy="374571"/>
            <a:chOff x="463684" y="1185737"/>
            <a:chExt cx="622780" cy="374571"/>
          </a:xfrm>
        </p:grpSpPr>
        <p:sp>
          <p:nvSpPr>
            <p:cNvPr id="244" name="TextBox 243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500"/>
                            </p:stCondLst>
                            <p:childTnLst>
                              <p:par>
                                <p:cTn id="4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00"/>
                            </p:stCondLst>
                            <p:childTnLst>
                              <p:par>
                                <p:cTn id="4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500"/>
                            </p:stCondLst>
                            <p:childTnLst>
                              <p:par>
                                <p:cTn id="4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500"/>
                            </p:stCondLst>
                            <p:childTnLst>
                              <p:par>
                                <p:cTn id="6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6" grpId="0"/>
      <p:bldP spid="175" grpId="0"/>
      <p:bldP spid="176" grpId="0"/>
      <p:bldP spid="177" grpId="0"/>
      <p:bldP spid="178" grpId="0"/>
      <p:bldP spid="179" grpId="0"/>
      <p:bldP spid="180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4" grpId="0" animBg="1"/>
      <p:bldP spid="64" grpId="1" animBg="1"/>
      <p:bldP spid="65" grpId="0" animBg="1"/>
      <p:bldP spid="65" grpId="1" animBg="1"/>
      <p:bldP spid="65" grpId="2" animBg="1"/>
      <p:bldP spid="86" grpId="0" animBg="1"/>
      <p:bldP spid="86" grpId="1" animBg="1"/>
      <p:bldP spid="86" grpId="3" animBg="1"/>
      <p:bldP spid="87" grpId="0" animBg="1"/>
      <p:bldP spid="87" grpId="1" animBg="1"/>
      <p:bldP spid="87" grpId="3" animBg="1"/>
      <p:bldP spid="66" grpId="0"/>
      <p:bldP spid="66" grpId="1"/>
      <p:bldP spid="66" grpId="2"/>
      <p:bldP spid="88" grpId="0" animBg="1"/>
      <p:bldP spid="88" grpId="1" animBg="1"/>
      <p:bldP spid="60" grpId="0"/>
      <p:bldP spid="61" grpId="0"/>
      <p:bldP spid="62" grpId="0"/>
      <p:bldP spid="89" grpId="0"/>
      <p:bldP spid="89" grpId="1"/>
      <p:bldP spid="90" grpId="0"/>
      <p:bldP spid="91" grpId="0"/>
      <p:bldP spid="92" grpId="0"/>
      <p:bldP spid="94" grpId="0"/>
      <p:bldP spid="95" grpId="0"/>
      <p:bldP spid="96" grpId="0"/>
      <p:bldP spid="97" grpId="0"/>
      <p:bldP spid="99" grpId="0"/>
      <p:bldP spid="101" grpId="0"/>
      <p:bldP spid="102" grpId="0"/>
      <p:bldP spid="103" grpId="0"/>
      <p:bldP spid="104" grpId="0"/>
      <p:bldP spid="105" grpId="0"/>
      <p:bldP spid="107" grpId="0"/>
      <p:bldP spid="108" grpId="0"/>
      <p:bldP spid="112" grpId="0"/>
      <p:bldP spid="113" grpId="0" animBg="1"/>
      <p:bldP spid="114" grpId="0" animBg="1"/>
      <p:bldP spid="115" grpId="0"/>
      <p:bldP spid="116" grpId="0"/>
      <p:bldP spid="117" grpId="0"/>
      <p:bldP spid="118" grpId="0"/>
      <p:bldP spid="120" grpId="0"/>
      <p:bldP spid="121" grpId="0"/>
      <p:bldP spid="123" grpId="0" animBg="1"/>
      <p:bldP spid="124" grpId="0" animBg="1"/>
      <p:bldP spid="125" grpId="0"/>
      <p:bldP spid="126" grpId="0"/>
      <p:bldP spid="127" grpId="0"/>
      <p:bldP spid="128" grpId="0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5" grpId="2" animBg="1"/>
      <p:bldP spid="135" grpId="3" animBg="1"/>
      <p:bldP spid="93" grpId="0"/>
      <p:bldP spid="98" grpId="0"/>
      <p:bldP spid="100" grpId="0"/>
      <p:bldP spid="63" grpId="0"/>
      <p:bldP spid="138" grpId="0" animBg="1"/>
      <p:bldP spid="138" grpId="1" animBg="1"/>
      <p:bldP spid="139" grpId="0" animBg="1"/>
      <p:bldP spid="139" grpId="1" animBg="1"/>
      <p:bldP spid="106" grpId="0"/>
      <p:bldP spid="111" grpId="0"/>
      <p:bldP spid="140" grpId="0" animBg="1"/>
      <p:bldP spid="140" grpId="1" animBg="1"/>
      <p:bldP spid="110" grpId="0"/>
      <p:bldP spid="143" grpId="0"/>
      <p:bldP spid="146" grpId="0" animBg="1"/>
      <p:bldP spid="146" grpId="1" animBg="1"/>
      <p:bldP spid="147" grpId="0" animBg="1"/>
      <p:bldP spid="147" grpId="1" animBg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7" grpId="0"/>
      <p:bldP spid="157" grpId="1"/>
      <p:bldP spid="158" grpId="0"/>
      <p:bldP spid="158" grpId="1"/>
      <p:bldP spid="222" grpId="0"/>
      <p:bldP spid="222" grpId="1"/>
      <p:bldP spid="223" grpId="0"/>
      <p:bldP spid="223" grpId="1"/>
      <p:bldP spid="224" grpId="0"/>
      <p:bldP spid="224" grpId="1"/>
      <p:bldP spid="225" grpId="0"/>
      <p:bldP spid="225" grpId="1"/>
      <p:bldP spid="226" grpId="0"/>
      <p:bldP spid="226" grpId="1"/>
      <p:bldP spid="227" grpId="0"/>
      <p:bldP spid="227" grpId="1"/>
      <p:bldP spid="233" grpId="0" animBg="1"/>
      <p:bldP spid="233" grpId="1" animBg="1"/>
      <p:bldP spid="233" grpId="2" animBg="1"/>
      <p:bldP spid="234" grpId="0"/>
      <p:bldP spid="234" grpId="1"/>
      <p:bldP spid="235" grpId="0"/>
      <p:bldP spid="235" grpId="1"/>
      <p:bldP spid="239" grpId="0"/>
      <p:bldP spid="239" grpId="1"/>
      <p:bldP spid="240" grpId="0"/>
      <p:bldP spid="240" grpId="1"/>
      <p:bldP spid="241" grpId="0"/>
      <p:bldP spid="241" grpId="1"/>
      <p:bldP spid="122" grpId="0"/>
      <p:bldP spid="145" grpId="0"/>
      <p:bldP spid="242" grpId="0" animBg="1"/>
      <p:bldP spid="129" grpId="0"/>
      <p:bldP spid="130" grpId="0"/>
      <p:bldP spid="131" grpId="0"/>
      <p:bldP spid="7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506553" y="1105936"/>
            <a:ext cx="8104047" cy="373004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204950" y="302454"/>
            <a:ext cx="7318156" cy="782462"/>
            <a:chOff x="1240361" y="2282023"/>
            <a:chExt cx="7318156" cy="782462"/>
          </a:xfrm>
        </p:grpSpPr>
        <p:sp>
          <p:nvSpPr>
            <p:cNvPr id="72" name="Rectangle 71"/>
            <p:cNvSpPr/>
            <p:nvPr/>
          </p:nvSpPr>
          <p:spPr>
            <a:xfrm>
              <a:off x="1584779" y="2282023"/>
              <a:ext cx="6973738" cy="782462"/>
            </a:xfrm>
            <a:prstGeom prst="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240361" y="2486404"/>
              <a:ext cx="422279" cy="422279"/>
              <a:chOff x="1240361" y="2486404"/>
              <a:chExt cx="422279" cy="42227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1240361" y="2486404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279034" y="2525077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276183" y="2510830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82" name="TextBox 81"/>
          <p:cNvSpPr txBox="1"/>
          <p:nvPr/>
        </p:nvSpPr>
        <p:spPr>
          <a:xfrm>
            <a:off x="1085757" y="1289906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Cost price of second fan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393140" y="12899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72297" y="1289906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47872" y="1501969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It is given that,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47872" y="1731032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In the whole transaction,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2911359" y="1731032"/>
            <a:ext cx="3212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the man neither gains nor loses.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489077" y="197005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3156312" y="197005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489077" y="225773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3156312" y="225773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489077" y="255750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2209267" y="247051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15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2149956" y="270483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04" name="Straight Connector 303"/>
          <p:cNvCxnSpPr/>
          <p:nvPr/>
        </p:nvCxnSpPr>
        <p:spPr>
          <a:xfrm>
            <a:off x="2240755" y="2735440"/>
            <a:ext cx="3928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5" name="TextBox 304"/>
          <p:cNvSpPr txBox="1"/>
          <p:nvPr/>
        </p:nvSpPr>
        <p:spPr>
          <a:xfrm>
            <a:off x="2619547" y="2557500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2879025" y="255750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3156312" y="2557500"/>
            <a:ext cx="29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/>
                <a:sym typeface="Symbol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3599249" y="247051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3480627" y="270483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12" name="Straight Connector 311"/>
          <p:cNvCxnSpPr/>
          <p:nvPr/>
        </p:nvCxnSpPr>
        <p:spPr>
          <a:xfrm>
            <a:off x="3559467" y="2735440"/>
            <a:ext cx="3828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3" name="TextBox 312"/>
          <p:cNvSpPr txBox="1"/>
          <p:nvPr/>
        </p:nvSpPr>
        <p:spPr>
          <a:xfrm>
            <a:off x="3950218" y="2557500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4209696" y="2557500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(2160 – </a:t>
            </a:r>
            <a:r>
              <a:rPr lang="en-US" sz="1400" b="1" i="1" dirty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489077" y="295474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2584140" y="295474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15</a:t>
            </a: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3156312" y="2954744"/>
            <a:ext cx="29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/>
                <a:sym typeface="Symbol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441409" y="295474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9(2160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– </a:t>
            </a:r>
            <a:r>
              <a:rPr lang="en-US" sz="1400" b="1" i="1" dirty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489077" y="323661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584140" y="323661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smtClean="0">
                <a:latin typeface="Bookman Old Style" pitchFamily="18" charset="0"/>
                <a:ea typeface="Cambria Math" panose="02040503050406030204" pitchFamily="18" charset="0"/>
              </a:rPr>
              <a:t>15</a:t>
            </a:r>
            <a:r>
              <a:rPr lang="en-US" sz="1400" b="1" i="1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3156312" y="3236610"/>
            <a:ext cx="29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smtClean="0">
                <a:latin typeface="Bookman Old Style" pitchFamily="18" charset="0"/>
                <a:ea typeface="Cambria Math"/>
                <a:sym typeface="Symbol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3412123" y="3236610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19440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4081376" y="3236610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– 9</a:t>
            </a: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489077" y="347609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3156312" y="3476096"/>
            <a:ext cx="29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smtClean="0">
                <a:latin typeface="Bookman Old Style" pitchFamily="18" charset="0"/>
                <a:ea typeface="Cambria Math"/>
                <a:sym typeface="Symbol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3395948" y="347609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19440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489077" y="371855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2584140" y="371855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24</a:t>
            </a: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3156312" y="3718559"/>
            <a:ext cx="29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smtClean="0">
                <a:latin typeface="Bookman Old Style" pitchFamily="18" charset="0"/>
                <a:ea typeface="Cambria Math"/>
                <a:sym typeface="Symbol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3390351" y="3718559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19440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489077" y="402336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2821384" y="402336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3156312" y="4023361"/>
            <a:ext cx="29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/>
                <a:sym typeface="Symbol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3390351" y="3947159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19440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3576345" y="417744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24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47" name="Straight Connector 346"/>
          <p:cNvCxnSpPr/>
          <p:nvPr/>
        </p:nvCxnSpPr>
        <p:spPr>
          <a:xfrm>
            <a:off x="3496508" y="4208052"/>
            <a:ext cx="5832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489077" y="448273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2821384" y="448273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3156312" y="4482738"/>
            <a:ext cx="292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smtClean="0">
                <a:latin typeface="Bookman Old Style" pitchFamily="18" charset="0"/>
                <a:ea typeface="Cambria Math"/>
                <a:sym typeface="Symbol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68" name="Straight Connector 367"/>
          <p:cNvCxnSpPr/>
          <p:nvPr/>
        </p:nvCxnSpPr>
        <p:spPr>
          <a:xfrm>
            <a:off x="4812573" y="2992803"/>
            <a:ext cx="0" cy="18237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4738539" y="297083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4957218" y="2970831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C.P. of first fan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6426954" y="29708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6601327" y="2970831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` 810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738539" y="325385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Symbol" pitchFamily="82" charset="2"/>
                <a:ea typeface="Cambria Math"/>
              </a:rPr>
              <a:t>\</a:t>
            </a:r>
            <a:endParaRPr lang="en-US" sz="1400" b="1" dirty="0">
              <a:latin typeface="Symbol" pitchFamily="82" charset="2"/>
              <a:ea typeface="Cambria Math" panose="02040503050406030204" pitchFamily="18" charset="0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4912709" y="3253859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Cost price of second fan</a:t>
            </a:r>
          </a:p>
        </p:txBody>
      </p:sp>
      <p:sp>
        <p:nvSpPr>
          <p:cNvPr id="375" name="TextBox 374"/>
          <p:cNvSpPr txBox="1"/>
          <p:nvPr/>
        </p:nvSpPr>
        <p:spPr>
          <a:xfrm>
            <a:off x="5330913" y="34770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5330913" y="376172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5512114" y="3761721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(2160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6143493" y="376172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–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6314820" y="3761721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810)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5330913" y="404763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5512114" y="4047632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1350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4016610" y="740011"/>
            <a:ext cx="3487571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2488911" y="262336"/>
            <a:ext cx="1010225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599325" y="275476"/>
            <a:ext cx="4389120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724798" y="1115483"/>
            <a:ext cx="254939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5757" y="1063144"/>
            <a:ext cx="3991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Let the cost of price of first fan be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</a:t>
            </a: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5209476" y="487705"/>
            <a:ext cx="2327002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575773" y="744880"/>
            <a:ext cx="3523095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5190064" y="251882"/>
            <a:ext cx="2214061" cy="362139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585496" y="490312"/>
            <a:ext cx="4689241" cy="365760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809940" y="2012949"/>
            <a:ext cx="1543750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637654" y="561000"/>
            <a:ext cx="1483510" cy="237415"/>
          </a:xfrm>
          <a:prstGeom prst="round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331561" y="2021419"/>
            <a:ext cx="808111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739155" y="1970053"/>
            <a:ext cx="248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Profit on sale of first fan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949010" y="1335616"/>
            <a:ext cx="968130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3374760" y="2021416"/>
            <a:ext cx="1767079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4062520" y="556682"/>
            <a:ext cx="1178201" cy="237415"/>
          </a:xfrm>
          <a:prstGeom prst="roundRect">
            <a:avLst/>
          </a:prstGeom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5141282" y="2021416"/>
            <a:ext cx="1058832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330685" y="1970053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Loss in the sale of second fan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83151" y="253919"/>
            <a:ext cx="71414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A man purchases two fans for </a:t>
            </a:r>
            <a:r>
              <a:rPr lang="en-US" sz="1600" b="1" dirty="0" err="1" smtClean="0">
                <a:latin typeface="Bookman Old Style" pitchFamily="18" charset="0"/>
              </a:rPr>
              <a:t>Rs</a:t>
            </a:r>
            <a:r>
              <a:rPr lang="en-US" sz="1600" b="1" dirty="0" smtClean="0">
                <a:latin typeface="Bookman Old Style" pitchFamily="18" charset="0"/>
              </a:rPr>
              <a:t>. 2160. by selling one fan at a profit of 15% and the other at a loss of 9% he neither gains nor losses in the whole transaction. Find the cost price of each fan.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884000" y="1289906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(2160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492882" y="1289906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– </a:t>
            </a: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953226" y="2316976"/>
            <a:ext cx="428619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2417038" y="2314872"/>
            <a:ext cx="234828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672821" y="2315958"/>
            <a:ext cx="214713" cy="2228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1874181" y="2257734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15% of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625984" y="225773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3525617" y="2314692"/>
            <a:ext cx="347250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3892742" y="2317754"/>
            <a:ext cx="232503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4131394" y="2301822"/>
            <a:ext cx="1305627" cy="22287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473322" y="2257734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9% of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079146" y="2257734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(2160 – </a:t>
            </a: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441472" y="1026259"/>
            <a:ext cx="622780" cy="374571"/>
            <a:chOff x="463684" y="1185737"/>
            <a:chExt cx="622780" cy="374571"/>
          </a:xfrm>
        </p:grpSpPr>
        <p:sp>
          <p:nvSpPr>
            <p:cNvPr id="115" name="TextBox 114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cxnSp>
        <p:nvCxnSpPr>
          <p:cNvPr id="117" name="Straight Connector 116"/>
          <p:cNvCxnSpPr/>
          <p:nvPr/>
        </p:nvCxnSpPr>
        <p:spPr bwMode="auto">
          <a:xfrm flipV="1">
            <a:off x="2266790" y="2828270"/>
            <a:ext cx="316972" cy="5932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8" name="Straight Connector 117"/>
          <p:cNvCxnSpPr/>
          <p:nvPr/>
        </p:nvCxnSpPr>
        <p:spPr bwMode="auto">
          <a:xfrm flipV="1">
            <a:off x="3578887" y="2828270"/>
            <a:ext cx="334207" cy="7347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9" name="Straight Connector 118"/>
          <p:cNvCxnSpPr/>
          <p:nvPr/>
        </p:nvCxnSpPr>
        <p:spPr bwMode="auto">
          <a:xfrm flipV="1">
            <a:off x="3651936" y="4309342"/>
            <a:ext cx="261960" cy="65252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0" name="Rectangle 119"/>
          <p:cNvSpPr/>
          <p:nvPr/>
        </p:nvSpPr>
        <p:spPr>
          <a:xfrm>
            <a:off x="3841641" y="426605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21" name="Straight Connector 120"/>
          <p:cNvCxnSpPr/>
          <p:nvPr/>
        </p:nvCxnSpPr>
        <p:spPr bwMode="auto">
          <a:xfrm flipV="1">
            <a:off x="3485626" y="4077405"/>
            <a:ext cx="580401" cy="7347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2" name="Rectangle 121"/>
          <p:cNvSpPr/>
          <p:nvPr/>
        </p:nvSpPr>
        <p:spPr>
          <a:xfrm>
            <a:off x="3996162" y="3862936"/>
            <a:ext cx="556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2430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V="1">
            <a:off x="3908386" y="4364997"/>
            <a:ext cx="135770" cy="5392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4" name="Rectangle 123"/>
          <p:cNvSpPr/>
          <p:nvPr/>
        </p:nvSpPr>
        <p:spPr>
          <a:xfrm>
            <a:off x="3938290" y="434963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25" name="Straight Connector 124"/>
          <p:cNvCxnSpPr/>
          <p:nvPr/>
        </p:nvCxnSpPr>
        <p:spPr bwMode="auto">
          <a:xfrm flipV="1">
            <a:off x="4073388" y="3960206"/>
            <a:ext cx="396422" cy="607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6" name="Rectangle 125"/>
          <p:cNvSpPr/>
          <p:nvPr/>
        </p:nvSpPr>
        <p:spPr>
          <a:xfrm>
            <a:off x="4419569" y="3867150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810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7" name="Curved Down Arrow 126"/>
          <p:cNvSpPr/>
          <p:nvPr/>
        </p:nvSpPr>
        <p:spPr>
          <a:xfrm>
            <a:off x="3566963" y="2926117"/>
            <a:ext cx="312675" cy="128825"/>
          </a:xfrm>
          <a:prstGeom prst="curvedDown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8" name="Curved Down Arrow 127"/>
          <p:cNvSpPr/>
          <p:nvPr/>
        </p:nvSpPr>
        <p:spPr>
          <a:xfrm>
            <a:off x="3555800" y="2878260"/>
            <a:ext cx="897957" cy="188614"/>
          </a:xfrm>
          <a:prstGeom prst="curvedDown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9" name="Curved Down Arrow 128"/>
          <p:cNvSpPr/>
          <p:nvPr/>
        </p:nvSpPr>
        <p:spPr>
          <a:xfrm flipH="1">
            <a:off x="2943438" y="3103064"/>
            <a:ext cx="1387566" cy="251046"/>
          </a:xfrm>
          <a:prstGeom prst="curvedDown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2169151" y="3509715"/>
            <a:ext cx="912024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2109296" y="347609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15</a:t>
            </a: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2534447" y="347609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+ 9</a:t>
            </a:r>
            <a:r>
              <a:rPr lang="en-US" sz="1400" b="1" i="1" dirty="0" smtClean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1" name="Curved Down Arrow 130"/>
          <p:cNvSpPr/>
          <p:nvPr/>
        </p:nvSpPr>
        <p:spPr>
          <a:xfrm flipV="1">
            <a:off x="2967405" y="3935556"/>
            <a:ext cx="702042" cy="171467"/>
          </a:xfrm>
          <a:prstGeom prst="curvedDown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6298959" y="3547373"/>
            <a:ext cx="191540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3410234" y="4521575"/>
            <a:ext cx="442741" cy="23506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3379159" y="448273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810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5506706" y="3477017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2160 – </a:t>
            </a:r>
            <a:r>
              <a:rPr lang="en-US" sz="1400" b="1" i="1" dirty="0"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400" b="1" i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796169" y="432396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138" name="Rounded Rectangle 137"/>
          <p:cNvSpPr/>
          <p:nvPr/>
        </p:nvSpPr>
        <p:spPr>
          <a:xfrm>
            <a:off x="5074628" y="4360262"/>
            <a:ext cx="3467209" cy="43871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083330" y="4323965"/>
            <a:ext cx="367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The cost price of first fan is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810 and second fan is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1350.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8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000"/>
                            </p:stCondLst>
                            <p:childTnLst>
                              <p:par>
                                <p:cTn id="2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500"/>
                            </p:stCondLst>
                            <p:childTnLst>
                              <p:par>
                                <p:cTn id="3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1000"/>
                            </p:stCondLst>
                            <p:childTnLst>
                              <p:par>
                                <p:cTn id="3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500"/>
                            </p:stCondLst>
                            <p:childTnLst>
                              <p:par>
                                <p:cTn id="4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500"/>
                            </p:stCondLst>
                            <p:childTnLst>
                              <p:par>
                                <p:cTn id="4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00"/>
                            </p:stCondLst>
                            <p:childTnLst>
                              <p:par>
                                <p:cTn id="5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500"/>
                            </p:stCondLst>
                            <p:childTnLst>
                              <p:par>
                                <p:cTn id="5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500"/>
                            </p:stCondLst>
                            <p:childTnLst>
                              <p:par>
                                <p:cTn id="5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500"/>
                            </p:stCondLst>
                            <p:childTnLst>
                              <p:par>
                                <p:cTn id="5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3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8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3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8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2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4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/>
      <p:bldP spid="83" grpId="0"/>
      <p:bldP spid="84" grpId="0"/>
      <p:bldP spid="165" grpId="0"/>
      <p:bldP spid="214" grpId="0"/>
      <p:bldP spid="215" grpId="0"/>
      <p:bldP spid="257" grpId="0"/>
      <p:bldP spid="259" grpId="0"/>
      <p:bldP spid="297" grpId="0"/>
      <p:bldP spid="299" grpId="0"/>
      <p:bldP spid="301" grpId="0"/>
      <p:bldP spid="302" grpId="0"/>
      <p:bldP spid="303" grpId="0"/>
      <p:bldP spid="305" grpId="0"/>
      <p:bldP spid="308" grpId="0"/>
      <p:bldP spid="309" grpId="0"/>
      <p:bldP spid="310" grpId="0"/>
      <p:bldP spid="311" grpId="0"/>
      <p:bldP spid="313" grpId="0"/>
      <p:bldP spid="316" grpId="0"/>
      <p:bldP spid="317" grpId="0"/>
      <p:bldP spid="318" grpId="0"/>
      <p:bldP spid="319" grpId="0"/>
      <p:bldP spid="320" grpId="0"/>
      <p:bldP spid="325" grpId="0"/>
      <p:bldP spid="326" grpId="0"/>
      <p:bldP spid="327" grpId="0"/>
      <p:bldP spid="328" grpId="0"/>
      <p:bldP spid="329" grpId="0"/>
      <p:bldP spid="330" grpId="0"/>
      <p:bldP spid="335" grpId="0"/>
      <p:bldP spid="336" grpId="0"/>
      <p:bldP spid="337" grpId="0"/>
      <p:bldP spid="338" grpId="0"/>
      <p:bldP spid="340" grpId="0"/>
      <p:bldP spid="341" grpId="0"/>
      <p:bldP spid="342" grpId="0"/>
      <p:bldP spid="343" grpId="0"/>
      <p:bldP spid="344" grpId="0"/>
      <p:bldP spid="345" grpId="0"/>
      <p:bldP spid="346" grpId="0"/>
      <p:bldP spid="348" grpId="0"/>
      <p:bldP spid="349" grpId="0"/>
      <p:bldP spid="350" grpId="0"/>
      <p:bldP spid="369" grpId="0"/>
      <p:bldP spid="370" grpId="0"/>
      <p:bldP spid="371" grpId="0"/>
      <p:bldP spid="372" grpId="0"/>
      <p:bldP spid="373" grpId="0"/>
      <p:bldP spid="374" grpId="0"/>
      <p:bldP spid="375" grpId="0"/>
      <p:bldP spid="377" grpId="0"/>
      <p:bldP spid="378" grpId="0"/>
      <p:bldP spid="379" grpId="0"/>
      <p:bldP spid="380" grpId="0"/>
      <p:bldP spid="381" grpId="0"/>
      <p:bldP spid="382" grpId="0"/>
      <p:bldP spid="88" grpId="0" animBg="1"/>
      <p:bldP spid="88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2" grpId="2" animBg="1"/>
      <p:bldP spid="92" grpId="3" animBg="1"/>
      <p:bldP spid="6" grpId="0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258" grpId="0"/>
      <p:bldP spid="103" grpId="2" animBg="1"/>
      <p:bldP spid="103" grpId="3" animBg="1"/>
      <p:bldP spid="103" grpId="4" animBg="1"/>
      <p:bldP spid="103" grpId="5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260" grpId="0"/>
      <p:bldP spid="77" grpId="0"/>
      <p:bldP spid="85" grpId="0"/>
      <p:bldP spid="86" grpId="0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298" grpId="0"/>
      <p:bldP spid="101" grpId="0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02" grpId="0"/>
      <p:bldP spid="107" grpId="0"/>
      <p:bldP spid="120" grpId="0"/>
      <p:bldP spid="122" grpId="0"/>
      <p:bldP spid="124" grpId="0"/>
      <p:bldP spid="126" grpId="0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331" grpId="0"/>
      <p:bldP spid="334" grpId="0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351" grpId="0"/>
      <p:bldP spid="376" grpId="0"/>
      <p:bldP spid="137" grpId="0"/>
      <p:bldP spid="138" grpId="0" animBg="1"/>
      <p:bldP spid="13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510417" y="1007602"/>
            <a:ext cx="8100183" cy="3831008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6771653" y="118521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454244" y="287338"/>
            <a:ext cx="7013356" cy="691147"/>
            <a:chOff x="1240361" y="2186350"/>
            <a:chExt cx="7013356" cy="691147"/>
          </a:xfrm>
        </p:grpSpPr>
        <p:sp>
          <p:nvSpPr>
            <p:cNvPr id="99" name="Rounded Rectangle 98"/>
            <p:cNvSpPr/>
            <p:nvPr/>
          </p:nvSpPr>
          <p:spPr>
            <a:xfrm>
              <a:off x="1584778" y="2186350"/>
              <a:ext cx="6668939" cy="691147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240361" y="2305027"/>
              <a:ext cx="422279" cy="422279"/>
              <a:chOff x="1240361" y="2305027"/>
              <a:chExt cx="422279" cy="422279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240361" y="230502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1279034" y="234370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276183" y="2329453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445002" y="941208"/>
            <a:ext cx="622780" cy="374571"/>
            <a:chOff x="463684" y="1185737"/>
            <a:chExt cx="622780" cy="374571"/>
          </a:xfrm>
        </p:grpSpPr>
        <p:sp>
          <p:nvSpPr>
            <p:cNvPr id="107" name="TextBox 106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225" name="Rounded Rectangle 224"/>
          <p:cNvSpPr/>
          <p:nvPr/>
        </p:nvSpPr>
        <p:spPr>
          <a:xfrm>
            <a:off x="1387845" y="2707283"/>
            <a:ext cx="743733" cy="23979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1345046" y="2413870"/>
            <a:ext cx="986378" cy="23310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1403523" y="1041555"/>
            <a:ext cx="628175" cy="22459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058135" y="3035359"/>
            <a:ext cx="215697" cy="21369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2430607" y="2928057"/>
            <a:ext cx="168901" cy="1934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1348308" y="3114978"/>
            <a:ext cx="219042" cy="24848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flipH="1">
            <a:off x="5256975" y="1008649"/>
            <a:ext cx="825" cy="383821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/>
          <p:cNvSpPr/>
          <p:nvPr/>
        </p:nvSpPr>
        <p:spPr>
          <a:xfrm>
            <a:off x="1112876" y="308419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1112876" y="362113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895399" y="3621138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1970824" y="3653036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895399" y="3084194"/>
            <a:ext cx="310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2791320" y="341476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80" name="Rectangle 279"/>
          <p:cNvSpPr/>
          <p:nvPr/>
        </p:nvSpPr>
        <p:spPr>
          <a:xfrm>
            <a:off x="5680163" y="111957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1" name="Rectangle 280"/>
          <p:cNvSpPr/>
          <p:nvPr/>
        </p:nvSpPr>
        <p:spPr>
          <a:xfrm>
            <a:off x="5868049" y="1119577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64000</a:t>
            </a:r>
            <a:endParaRPr lang="en-US" sz="1400" baseline="-25000" dirty="0"/>
          </a:p>
        </p:txBody>
      </p:sp>
      <p:sp>
        <p:nvSpPr>
          <p:cNvPr id="282" name="Rectangle 281"/>
          <p:cNvSpPr/>
          <p:nvPr/>
        </p:nvSpPr>
        <p:spPr>
          <a:xfrm>
            <a:off x="6534145" y="110275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6995965" y="131154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7073366" y="1344514"/>
            <a:ext cx="281675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Rectangle 285"/>
              <p:cNvSpPr/>
              <p:nvPr/>
            </p:nvSpPr>
            <p:spPr>
              <a:xfrm>
                <a:off x="7026855" y="1074053"/>
                <a:ext cx="3609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86" name="Rectangle 2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855" y="1074053"/>
                <a:ext cx="360996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7" name="Rectangle 286"/>
          <p:cNvSpPr/>
          <p:nvPr/>
        </p:nvSpPr>
        <p:spPr>
          <a:xfrm>
            <a:off x="7313067" y="96568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88" name="Rectangle 287"/>
          <p:cNvSpPr/>
          <p:nvPr/>
        </p:nvSpPr>
        <p:spPr>
          <a:xfrm>
            <a:off x="5663750" y="2218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5844699" y="2218575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64000</a:t>
            </a:r>
            <a:endParaRPr lang="en-US" sz="1400" baseline="-25000" dirty="0"/>
          </a:p>
        </p:txBody>
      </p:sp>
      <p:sp>
        <p:nvSpPr>
          <p:cNvPr id="291" name="TextBox 290"/>
          <p:cNvSpPr txBox="1"/>
          <p:nvPr/>
        </p:nvSpPr>
        <p:spPr>
          <a:xfrm>
            <a:off x="6533028" y="237352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40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92" name="Straight Connector 291"/>
          <p:cNvCxnSpPr/>
          <p:nvPr/>
        </p:nvCxnSpPr>
        <p:spPr>
          <a:xfrm>
            <a:off x="6616276" y="2404857"/>
            <a:ext cx="268711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Rectangle 292"/>
          <p:cNvSpPr/>
          <p:nvPr/>
        </p:nvSpPr>
        <p:spPr>
          <a:xfrm>
            <a:off x="6533028" y="213596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41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6891596" y="209000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95" name="Rectangle 294"/>
          <p:cNvSpPr/>
          <p:nvPr/>
        </p:nvSpPr>
        <p:spPr>
          <a:xfrm>
            <a:off x="5663750" y="27821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96" name="Rectangle 295"/>
          <p:cNvSpPr/>
          <p:nvPr/>
        </p:nvSpPr>
        <p:spPr>
          <a:xfrm>
            <a:off x="5844699" y="2782168"/>
            <a:ext cx="12616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64000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1" name="Rectangle 300"/>
          <p:cNvSpPr/>
          <p:nvPr/>
        </p:nvSpPr>
        <p:spPr>
          <a:xfrm>
            <a:off x="7073689" y="2782168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sp>
        <p:nvSpPr>
          <p:cNvPr id="308" name="Rectangle 307"/>
          <p:cNvSpPr/>
          <p:nvPr/>
        </p:nvSpPr>
        <p:spPr>
          <a:xfrm>
            <a:off x="1338385" y="998993"/>
            <a:ext cx="864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64000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895399" y="998993"/>
            <a:ext cx="310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1143791" y="99899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895399" y="1287958"/>
            <a:ext cx="310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R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1143791" y="12879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1338385" y="1287958"/>
            <a:ext cx="3101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2.5 </a:t>
            </a:r>
            <a:r>
              <a:rPr lang="en-US" sz="1400" b="1" dirty="0" err="1">
                <a:latin typeface="Bookman Old Style" pitchFamily="18" charset="0"/>
                <a:ea typeface="Cambria Math" panose="02040503050406030204" pitchFamily="18" charset="0"/>
              </a:rPr>
              <a:t>paise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 per rupee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p.a.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1338385" y="2655509"/>
            <a:ext cx="983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3 years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895399" y="2655509"/>
            <a:ext cx="310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N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143791" y="265550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319" name="Left Bracket 318"/>
          <p:cNvSpPr/>
          <p:nvPr/>
        </p:nvSpPr>
        <p:spPr>
          <a:xfrm>
            <a:off x="2032363" y="3528752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Left Bracket 319"/>
          <p:cNvSpPr/>
          <p:nvPr/>
        </p:nvSpPr>
        <p:spPr>
          <a:xfrm flipH="1">
            <a:off x="2771858" y="3528752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Left Bracket 322"/>
          <p:cNvSpPr/>
          <p:nvPr/>
        </p:nvSpPr>
        <p:spPr>
          <a:xfrm>
            <a:off x="6590592" y="1076319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Left Bracket 323"/>
          <p:cNvSpPr/>
          <p:nvPr/>
        </p:nvSpPr>
        <p:spPr>
          <a:xfrm flipH="1">
            <a:off x="7308603" y="1076319"/>
            <a:ext cx="76200" cy="49794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Left Bracket 326"/>
          <p:cNvSpPr/>
          <p:nvPr/>
        </p:nvSpPr>
        <p:spPr>
          <a:xfrm>
            <a:off x="6555011" y="220882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Left Bracket 327"/>
          <p:cNvSpPr/>
          <p:nvPr/>
        </p:nvSpPr>
        <p:spPr>
          <a:xfrm flipH="1">
            <a:off x="6886683" y="220882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5" name="Group 344"/>
          <p:cNvGrpSpPr/>
          <p:nvPr/>
        </p:nvGrpSpPr>
        <p:grpSpPr>
          <a:xfrm>
            <a:off x="6533159" y="1327636"/>
            <a:ext cx="290464" cy="284693"/>
            <a:chOff x="58842" y="4054338"/>
            <a:chExt cx="290464" cy="284693"/>
          </a:xfrm>
        </p:grpSpPr>
        <p:cxnSp>
          <p:nvCxnSpPr>
            <p:cNvPr id="346" name="Straight Connector 345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TextBox 346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48" name="Straight Connector 347"/>
          <p:cNvCxnSpPr/>
          <p:nvPr/>
        </p:nvCxnSpPr>
        <p:spPr>
          <a:xfrm>
            <a:off x="6706808" y="1261151"/>
            <a:ext cx="355419" cy="192487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754693" y="1248985"/>
            <a:ext cx="340780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6716774" y="1480894"/>
            <a:ext cx="342987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Oval 350"/>
          <p:cNvSpPr/>
          <p:nvPr/>
        </p:nvSpPr>
        <p:spPr>
          <a:xfrm>
            <a:off x="6829956" y="136993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6747167" y="1272374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6872344" y="1497312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5663750" y="1710867"/>
            <a:ext cx="30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5844699" y="1710867"/>
            <a:ext cx="96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64000</a:t>
            </a:r>
            <a:endParaRPr lang="en-US" sz="1400" baseline="-25000" dirty="0"/>
          </a:p>
        </p:txBody>
      </p:sp>
      <p:cxnSp>
        <p:nvCxnSpPr>
          <p:cNvPr id="366" name="Straight Connector 365"/>
          <p:cNvCxnSpPr/>
          <p:nvPr/>
        </p:nvCxnSpPr>
        <p:spPr>
          <a:xfrm>
            <a:off x="6659184" y="1896808"/>
            <a:ext cx="602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/>
          <p:cNvSpPr txBox="1"/>
          <p:nvPr/>
        </p:nvSpPr>
        <p:spPr>
          <a:xfrm>
            <a:off x="6759171" y="184104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7220596" y="1561770"/>
            <a:ext cx="304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1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3</a:t>
            </a:r>
            <a:endParaRPr lang="en-US" sz="16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371" name="Rounded Rectangle 370"/>
          <p:cNvSpPr/>
          <p:nvPr/>
        </p:nvSpPr>
        <p:spPr>
          <a:xfrm>
            <a:off x="6657453" y="1707258"/>
            <a:ext cx="600511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6581195" y="164877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6861877" y="1648775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828593" y="455162"/>
            <a:ext cx="4405801" cy="379381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804989" y="211490"/>
            <a:ext cx="5682738" cy="38060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2880140" y="692869"/>
            <a:ext cx="867960" cy="335302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300762" y="3621138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64000</a:t>
            </a:r>
            <a:endParaRPr lang="en-US" sz="1400" baseline="-25000" dirty="0"/>
          </a:p>
        </p:txBody>
      </p:sp>
      <p:sp>
        <p:nvSpPr>
          <p:cNvPr id="140" name="Rectangle 139"/>
          <p:cNvSpPr/>
          <p:nvPr/>
        </p:nvSpPr>
        <p:spPr>
          <a:xfrm>
            <a:off x="541241" y="362113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5422149" y="1119577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200585" y="111957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5405280" y="1710867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5181600" y="171086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405280" y="2218575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181600" y="221857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405280" y="2782168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5181600" y="278216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5663750" y="319828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7929851" y="2750897"/>
            <a:ext cx="274736" cy="20828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6773040" y="2750430"/>
            <a:ext cx="288751" cy="2041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7350363" y="2729505"/>
            <a:ext cx="274737" cy="21583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5405280" y="3198287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aseline="-25000" dirty="0"/>
          </a:p>
        </p:txBody>
      </p:sp>
      <p:sp>
        <p:nvSpPr>
          <p:cNvPr id="363" name="Rectangle 362"/>
          <p:cNvSpPr/>
          <p:nvPr/>
        </p:nvSpPr>
        <p:spPr>
          <a:xfrm>
            <a:off x="5181600" y="319828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00" name="Rectangle 199"/>
          <p:cNvSpPr/>
          <p:nvPr/>
        </p:nvSpPr>
        <p:spPr>
          <a:xfrm>
            <a:off x="1112876" y="422768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895399" y="4227688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A</a:t>
            </a:r>
            <a:endParaRPr lang="en-US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1967471" y="4259586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 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325270" y="4417899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06" name="Straight Connector 205"/>
          <p:cNvCxnSpPr/>
          <p:nvPr/>
        </p:nvCxnSpPr>
        <p:spPr>
          <a:xfrm>
            <a:off x="2423066" y="4454770"/>
            <a:ext cx="500453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2465280" y="417422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08130" y="402131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09" name="Left Bracket 208"/>
          <p:cNvSpPr/>
          <p:nvPr/>
        </p:nvSpPr>
        <p:spPr>
          <a:xfrm>
            <a:off x="2029010" y="4135302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Left Bracket 209"/>
          <p:cNvSpPr/>
          <p:nvPr/>
        </p:nvSpPr>
        <p:spPr>
          <a:xfrm flipH="1">
            <a:off x="2888668" y="4135302"/>
            <a:ext cx="76200" cy="54231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97409" y="4227688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64000</a:t>
            </a:r>
            <a:endParaRPr lang="en-US" sz="1400" baseline="-25000" dirty="0"/>
          </a:p>
        </p:txBody>
      </p:sp>
      <p:sp>
        <p:nvSpPr>
          <p:cNvPr id="274" name="Rectangle 273"/>
          <p:cNvSpPr/>
          <p:nvPr/>
        </p:nvSpPr>
        <p:spPr>
          <a:xfrm>
            <a:off x="541241" y="422768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75" name="Rounded Rectangle 274"/>
          <p:cNvSpPr/>
          <p:nvPr/>
        </p:nvSpPr>
        <p:spPr>
          <a:xfrm>
            <a:off x="2406835" y="3587654"/>
            <a:ext cx="429452" cy="484220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49" name="Straight Connector 148"/>
          <p:cNvCxnSpPr/>
          <p:nvPr/>
        </p:nvCxnSpPr>
        <p:spPr bwMode="auto">
          <a:xfrm flipV="1">
            <a:off x="2541062" y="4303558"/>
            <a:ext cx="238145" cy="5932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0" name="Rectangle 149"/>
          <p:cNvSpPr/>
          <p:nvPr/>
        </p:nvSpPr>
        <p:spPr>
          <a:xfrm>
            <a:off x="2394846" y="406485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 bwMode="auto">
          <a:xfrm flipV="1">
            <a:off x="2446887" y="4530708"/>
            <a:ext cx="436064" cy="80823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2" name="Rectangle 151"/>
          <p:cNvSpPr/>
          <p:nvPr/>
        </p:nvSpPr>
        <p:spPr>
          <a:xfrm>
            <a:off x="2585456" y="4603485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0033CC"/>
                </a:solidFill>
                <a:latin typeface="Bookman Old Style" pitchFamily="18" charset="0"/>
                <a:ea typeface="Cambria Math" pitchFamily="18" charset="0"/>
              </a:rPr>
              <a:t>40</a:t>
            </a:r>
            <a:endParaRPr lang="en-US" sz="1100" b="1" dirty="0">
              <a:solidFill>
                <a:srgbClr val="0033CC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2329730" y="381134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65" name="Straight Connector 264"/>
          <p:cNvCxnSpPr/>
          <p:nvPr/>
        </p:nvCxnSpPr>
        <p:spPr>
          <a:xfrm>
            <a:off x="2428130" y="3848220"/>
            <a:ext cx="375997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>
            <a:off x="2395948" y="3567677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2.5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297" name="Group 296"/>
          <p:cNvGrpSpPr/>
          <p:nvPr/>
        </p:nvGrpSpPr>
        <p:grpSpPr>
          <a:xfrm flipH="1">
            <a:off x="6688128" y="2696726"/>
            <a:ext cx="479618" cy="522219"/>
            <a:chOff x="5874832" y="2358395"/>
            <a:chExt cx="463783" cy="618144"/>
          </a:xfrm>
        </p:grpSpPr>
        <p:sp>
          <p:nvSpPr>
            <p:cNvPr id="298" name="TextBox 297"/>
            <p:cNvSpPr txBox="1"/>
            <p:nvPr/>
          </p:nvSpPr>
          <p:spPr>
            <a:xfrm>
              <a:off x="5888982" y="2612227"/>
              <a:ext cx="407980" cy="3643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40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299" name="Straight Connector 298"/>
            <p:cNvCxnSpPr/>
            <p:nvPr/>
          </p:nvCxnSpPr>
          <p:spPr>
            <a:xfrm>
              <a:off x="5959963" y="2657559"/>
              <a:ext cx="277287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0" name="Rectangle 299"/>
                <p:cNvSpPr/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41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0" name="Rectangle 2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4832" y="2358395"/>
                  <a:ext cx="463783" cy="36431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2" name="Group 301"/>
          <p:cNvGrpSpPr/>
          <p:nvPr/>
        </p:nvGrpSpPr>
        <p:grpSpPr>
          <a:xfrm flipH="1">
            <a:off x="7255776" y="2682002"/>
            <a:ext cx="479618" cy="528836"/>
            <a:chOff x="5821033" y="2388873"/>
            <a:chExt cx="463783" cy="625980"/>
          </a:xfrm>
        </p:grpSpPr>
        <p:sp>
          <p:nvSpPr>
            <p:cNvPr id="303" name="TextBox 302"/>
            <p:cNvSpPr txBox="1"/>
            <p:nvPr/>
          </p:nvSpPr>
          <p:spPr>
            <a:xfrm>
              <a:off x="5839452" y="2650540"/>
              <a:ext cx="416708" cy="36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40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304" name="Straight Connector 303"/>
            <p:cNvCxnSpPr/>
            <p:nvPr/>
          </p:nvCxnSpPr>
          <p:spPr>
            <a:xfrm>
              <a:off x="5914518" y="2700321"/>
              <a:ext cx="268710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/>
                <p:cNvSpPr/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41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5" name="Rectangle 3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6" name="Straight Connector 275"/>
          <p:cNvCxnSpPr/>
          <p:nvPr/>
        </p:nvCxnSpPr>
        <p:spPr>
          <a:xfrm flipV="1">
            <a:off x="7493993" y="3015221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V="1">
            <a:off x="6946453" y="3016408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TextBox 306"/>
          <p:cNvSpPr txBox="1"/>
          <p:nvPr/>
        </p:nvSpPr>
        <p:spPr>
          <a:xfrm>
            <a:off x="5972085" y="2635487"/>
            <a:ext cx="412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16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17" name="Straight Connector 316"/>
          <p:cNvCxnSpPr/>
          <p:nvPr/>
        </p:nvCxnSpPr>
        <p:spPr>
          <a:xfrm flipV="1">
            <a:off x="5918663" y="2909071"/>
            <a:ext cx="232068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6649572" y="3052064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21" name="Straight Connector 320"/>
          <p:cNvCxnSpPr/>
          <p:nvPr/>
        </p:nvCxnSpPr>
        <p:spPr>
          <a:xfrm flipV="1">
            <a:off x="6804483" y="3022565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V="1">
            <a:off x="6389352" y="2894510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 flipV="1">
            <a:off x="6275296" y="2890984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5181600" y="431098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211" name="Rounded Rectangle 210"/>
          <p:cNvSpPr/>
          <p:nvPr/>
        </p:nvSpPr>
        <p:spPr>
          <a:xfrm>
            <a:off x="5486951" y="4347277"/>
            <a:ext cx="2831147" cy="438714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5468761" y="4310980"/>
            <a:ext cx="2989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Hence, compound interest payable after 3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years is 4921.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895399" y="1572564"/>
            <a:ext cx="310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1142427" y="157256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303241" y="1572564"/>
            <a:ext cx="4070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(2.5 × 100) </a:t>
            </a: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paese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 per hundred rupees p.a.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541241" y="157256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895399" y="1964520"/>
            <a:ext cx="310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1131541" y="196452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41241" y="196452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>
            <a:off x="1436142" y="2121111"/>
            <a:ext cx="9179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/>
          <p:cNvSpPr txBox="1"/>
          <p:nvPr/>
        </p:nvSpPr>
        <p:spPr>
          <a:xfrm>
            <a:off x="1624868" y="208912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1362777" y="186043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2.5 × 100</a:t>
            </a:r>
          </a:p>
        </p:txBody>
      </p:sp>
      <p:sp>
        <p:nvSpPr>
          <p:cNvPr id="271" name="Left Bracket 270"/>
          <p:cNvSpPr/>
          <p:nvPr/>
        </p:nvSpPr>
        <p:spPr>
          <a:xfrm>
            <a:off x="1352242" y="1894528"/>
            <a:ext cx="76200" cy="49301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5" name="Left Bracket 374"/>
          <p:cNvSpPr/>
          <p:nvPr/>
        </p:nvSpPr>
        <p:spPr>
          <a:xfrm flipH="1">
            <a:off x="2345527" y="1894528"/>
            <a:ext cx="76200" cy="49301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6" name="TextBox 375"/>
          <p:cNvSpPr txBox="1"/>
          <p:nvPr/>
        </p:nvSpPr>
        <p:spPr>
          <a:xfrm>
            <a:off x="2392832" y="1964520"/>
            <a:ext cx="2765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 smtClean="0"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. per hundred rupees p.a.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895399" y="2361417"/>
            <a:ext cx="310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1129069" y="23614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1299347" y="2361417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2.5 % p.a.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541241" y="236141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sym typeface="Symbol"/>
              </a:rPr>
              <a:t></a:t>
            </a:r>
            <a:endParaRPr lang="en-US" sz="1400" b="1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7656393" y="2796115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×</a:t>
            </a:r>
            <a:endParaRPr lang="en-US" sz="1400" dirty="0"/>
          </a:p>
        </p:txBody>
      </p:sp>
      <p:grpSp>
        <p:nvGrpSpPr>
          <p:cNvPr id="383" name="Group 382"/>
          <p:cNvGrpSpPr/>
          <p:nvPr/>
        </p:nvGrpSpPr>
        <p:grpSpPr>
          <a:xfrm flipH="1">
            <a:off x="7838480" y="2695949"/>
            <a:ext cx="479618" cy="528836"/>
            <a:chOff x="5821033" y="2388873"/>
            <a:chExt cx="463783" cy="625980"/>
          </a:xfrm>
        </p:grpSpPr>
        <p:sp>
          <p:nvSpPr>
            <p:cNvPr id="384" name="TextBox 383"/>
            <p:cNvSpPr txBox="1"/>
            <p:nvPr/>
          </p:nvSpPr>
          <p:spPr>
            <a:xfrm>
              <a:off x="5839452" y="2650540"/>
              <a:ext cx="416708" cy="36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anose="02050604050505020204" pitchFamily="18" charset="0"/>
                  <a:cs typeface="Arial" pitchFamily="34" charset="0"/>
                </a:rPr>
                <a:t>40</a:t>
              </a:r>
              <a:endParaRPr lang="en-IN" sz="1400" b="1" dirty="0">
                <a:latin typeface="Bookman Old Style" panose="02050604050505020204" pitchFamily="18" charset="0"/>
                <a:cs typeface="Arial" pitchFamily="34" charset="0"/>
              </a:endParaRPr>
            </a:p>
          </p:txBody>
        </p:sp>
        <p:cxnSp>
          <p:nvCxnSpPr>
            <p:cNvPr id="385" name="Straight Connector 384"/>
            <p:cNvCxnSpPr/>
            <p:nvPr/>
          </p:nvCxnSpPr>
          <p:spPr>
            <a:xfrm>
              <a:off x="5914518" y="2700321"/>
              <a:ext cx="268710" cy="26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6" name="Rectangle 385"/>
                <p:cNvSpPr/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0" dirty="0" smtClean="0">
                            <a:solidFill>
                              <a:prstClr val="black"/>
                            </a:solidFill>
                            <a:latin typeface="Bookman Old Style" panose="02050604050505020204" pitchFamily="18" charset="0"/>
                            <a:cs typeface="Arial" pitchFamily="34" charset="0"/>
                          </a:rPr>
                          <m:t>41</m:t>
                        </m:r>
                      </m:oMath>
                    </m:oMathPara>
                  </a14:m>
                  <a:endParaRPr lang="en-US" sz="1400" dirty="0"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05" name="Rectangle 3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1033" y="2388873"/>
                  <a:ext cx="463783" cy="36431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87" name="Straight Connector 386"/>
          <p:cNvCxnSpPr/>
          <p:nvPr/>
        </p:nvCxnSpPr>
        <p:spPr>
          <a:xfrm flipV="1">
            <a:off x="8076697" y="3029168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/>
          <p:nvPr/>
        </p:nvCxnSpPr>
        <p:spPr>
          <a:xfrm flipV="1">
            <a:off x="6165467" y="2891483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Box 388"/>
          <p:cNvSpPr txBox="1"/>
          <p:nvPr/>
        </p:nvSpPr>
        <p:spPr>
          <a:xfrm>
            <a:off x="6055432" y="2501752"/>
            <a:ext cx="2745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4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90" name="Straight Connector 389"/>
          <p:cNvCxnSpPr/>
          <p:nvPr/>
        </p:nvCxnSpPr>
        <p:spPr>
          <a:xfrm flipV="1">
            <a:off x="6056557" y="2735406"/>
            <a:ext cx="210971" cy="569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/>
          <p:cNvSpPr txBox="1"/>
          <p:nvPr/>
        </p:nvSpPr>
        <p:spPr>
          <a:xfrm>
            <a:off x="7210788" y="303642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92" name="Straight Connector 391"/>
          <p:cNvCxnSpPr/>
          <p:nvPr/>
        </p:nvCxnSpPr>
        <p:spPr>
          <a:xfrm flipV="1">
            <a:off x="7365699" y="3006921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/>
          <p:cNvSpPr txBox="1"/>
          <p:nvPr/>
        </p:nvSpPr>
        <p:spPr>
          <a:xfrm>
            <a:off x="6228857" y="2437588"/>
            <a:ext cx="264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94" name="Straight Connector 393"/>
          <p:cNvCxnSpPr/>
          <p:nvPr/>
        </p:nvCxnSpPr>
        <p:spPr>
          <a:xfrm flipV="1">
            <a:off x="6109058" y="2609134"/>
            <a:ext cx="174356" cy="517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5" name="TextBox 394"/>
          <p:cNvSpPr txBox="1"/>
          <p:nvPr/>
        </p:nvSpPr>
        <p:spPr>
          <a:xfrm>
            <a:off x="7793659" y="3059043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96" name="Straight Connector 395"/>
          <p:cNvCxnSpPr/>
          <p:nvPr/>
        </p:nvCxnSpPr>
        <p:spPr>
          <a:xfrm flipV="1">
            <a:off x="7948570" y="3029544"/>
            <a:ext cx="148460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Rounded Rectangle 396"/>
          <p:cNvSpPr/>
          <p:nvPr/>
        </p:nvSpPr>
        <p:spPr>
          <a:xfrm>
            <a:off x="6409793" y="212100"/>
            <a:ext cx="1119600" cy="379381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808967" y="239821"/>
            <a:ext cx="6811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Vijay obtains a loan of </a:t>
            </a:r>
            <a:r>
              <a:rPr lang="en-US" sz="1400" b="1" dirty="0" err="1" smtClean="0">
                <a:latin typeface="Bookman Old Style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</a:rPr>
              <a:t>. </a:t>
            </a:r>
            <a:r>
              <a:rPr lang="en-US" sz="1400" b="1" dirty="0">
                <a:latin typeface="Bookman Old Style" pitchFamily="18" charset="0"/>
              </a:rPr>
              <a:t>64000 against his fixed </a:t>
            </a:r>
            <a:r>
              <a:rPr lang="en-US" sz="1400" b="1" dirty="0" smtClean="0">
                <a:latin typeface="Bookman Old Style" pitchFamily="18" charset="0"/>
              </a:rPr>
              <a:t>deposits. If </a:t>
            </a:r>
            <a:r>
              <a:rPr lang="en-US" sz="1400" b="1" dirty="0">
                <a:latin typeface="Bookman Old Style" pitchFamily="18" charset="0"/>
              </a:rPr>
              <a:t>the rate of interest be </a:t>
            </a:r>
            <a:r>
              <a:rPr lang="en-US" sz="1400" b="1" dirty="0" smtClean="0">
                <a:latin typeface="Bookman Old Style" pitchFamily="18" charset="0"/>
              </a:rPr>
              <a:t>2.5 </a:t>
            </a:r>
            <a:r>
              <a:rPr lang="en-US" sz="1400" b="1" dirty="0" err="1">
                <a:latin typeface="Bookman Old Style" pitchFamily="18" charset="0"/>
              </a:rPr>
              <a:t>paise</a:t>
            </a:r>
            <a:r>
              <a:rPr lang="en-US" sz="1400" b="1" dirty="0">
                <a:latin typeface="Bookman Old Style" pitchFamily="18" charset="0"/>
              </a:rPr>
              <a:t> per rupee per annum, calculate the compound interest payable after 3 years.</a:t>
            </a:r>
          </a:p>
        </p:txBody>
      </p:sp>
      <p:sp>
        <p:nvSpPr>
          <p:cNvPr id="398" name="Rounded Rectangle 397"/>
          <p:cNvSpPr/>
          <p:nvPr/>
        </p:nvSpPr>
        <p:spPr>
          <a:xfrm>
            <a:off x="6289488" y="3582949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99" name="Rounded Rectangle 398"/>
          <p:cNvSpPr/>
          <p:nvPr/>
        </p:nvSpPr>
        <p:spPr>
          <a:xfrm>
            <a:off x="5940801" y="3595952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00" name="Rounded Rectangle 399"/>
          <p:cNvSpPr/>
          <p:nvPr/>
        </p:nvSpPr>
        <p:spPr>
          <a:xfrm>
            <a:off x="5953656" y="3226715"/>
            <a:ext cx="621523" cy="2417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5249333" y="3537391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C.I.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02" name="Rectangle 401"/>
          <p:cNvSpPr/>
          <p:nvPr/>
        </p:nvSpPr>
        <p:spPr>
          <a:xfrm>
            <a:off x="5638800" y="35373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Rectangle 402"/>
              <p:cNvSpPr/>
              <p:nvPr/>
            </p:nvSpPr>
            <p:spPr>
              <a:xfrm>
                <a:off x="5869546" y="3511102"/>
                <a:ext cx="644728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P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03" name="Rectangle 4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546" y="3511102"/>
                <a:ext cx="644728" cy="334066"/>
              </a:xfrm>
              <a:prstGeom prst="rect">
                <a:avLst/>
              </a:prstGeom>
              <a:blipFill rotWithShape="1">
                <a:blip r:embed="rId9"/>
                <a:stretch>
                  <a:fillRect r="-1887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4" name="Rectangle 403"/>
          <p:cNvSpPr/>
          <p:nvPr/>
        </p:nvSpPr>
        <p:spPr>
          <a:xfrm>
            <a:off x="5663502" y="3822681"/>
            <a:ext cx="946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>
                <a:latin typeface="Bookman Old Style" pitchFamily="18" charset="0"/>
              </a:rPr>
              <a:t>68921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Rectangle 404"/>
              <p:cNvSpPr/>
              <p:nvPr/>
            </p:nvSpPr>
            <p:spPr>
              <a:xfrm>
                <a:off x="6413940" y="3822681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05" name="Rectangle 4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940" y="3822681"/>
                <a:ext cx="335348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6" name="Rectangle 405"/>
          <p:cNvSpPr/>
          <p:nvPr/>
        </p:nvSpPr>
        <p:spPr>
          <a:xfrm>
            <a:off x="6596397" y="3822681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anose="02050604050505020204" pitchFamily="18" charset="0"/>
                <a:cs typeface="Arial" pitchFamily="34" charset="0"/>
              </a:rPr>
              <a:t>64000</a:t>
            </a:r>
          </a:p>
        </p:txBody>
      </p:sp>
      <p:sp>
        <p:nvSpPr>
          <p:cNvPr id="407" name="Rectangle 406"/>
          <p:cNvSpPr/>
          <p:nvPr/>
        </p:nvSpPr>
        <p:spPr>
          <a:xfrm>
            <a:off x="5869546" y="4073192"/>
            <a:ext cx="10134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</a:t>
            </a:r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4921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08" name="Rectangle 407"/>
          <p:cNvSpPr/>
          <p:nvPr/>
        </p:nvSpPr>
        <p:spPr>
          <a:xfrm>
            <a:off x="5652744" y="407319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5886789" y="3198287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68921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84" name="Left Bracket 183"/>
          <p:cNvSpPr/>
          <p:nvPr/>
        </p:nvSpPr>
        <p:spPr>
          <a:xfrm>
            <a:off x="6604737" y="1662725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85" name="Left Bracket 184"/>
          <p:cNvSpPr/>
          <p:nvPr/>
        </p:nvSpPr>
        <p:spPr>
          <a:xfrm flipH="1">
            <a:off x="7227124" y="1662725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315697" y="308654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aseline="-25000" dirty="0"/>
          </a:p>
        </p:txBody>
      </p:sp>
      <p:sp>
        <p:nvSpPr>
          <p:cNvPr id="187" name="Rectangle 186"/>
          <p:cNvSpPr/>
          <p:nvPr/>
        </p:nvSpPr>
        <p:spPr>
          <a:xfrm>
            <a:off x="1543435" y="3086542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2373092" y="2878713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89" name="Group 63"/>
          <p:cNvGrpSpPr/>
          <p:nvPr/>
        </p:nvGrpSpPr>
        <p:grpSpPr>
          <a:xfrm>
            <a:off x="1875449" y="2978820"/>
            <a:ext cx="602919" cy="523220"/>
            <a:chOff x="7474281" y="2126446"/>
            <a:chExt cx="602919" cy="523220"/>
          </a:xfrm>
        </p:grpSpPr>
        <p:sp>
          <p:nvSpPr>
            <p:cNvPr id="190" name="Rectangle 189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91" name="Straight Connector 190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Left Bracket 191"/>
          <p:cNvSpPr/>
          <p:nvPr/>
        </p:nvSpPr>
        <p:spPr>
          <a:xfrm>
            <a:off x="1600960" y="301024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Left Bracket 192"/>
          <p:cNvSpPr/>
          <p:nvPr/>
        </p:nvSpPr>
        <p:spPr>
          <a:xfrm flipH="1">
            <a:off x="2349751" y="3010245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500"/>
                            </p:stCondLst>
                            <p:childTnLst>
                              <p:par>
                                <p:cTn id="3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4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3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4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9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5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8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6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00"/>
                            </p:stCondLst>
                            <p:childTnLst>
                              <p:par>
                                <p:cTn id="7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00"/>
                            </p:stCondLst>
                            <p:childTnLst>
                              <p:par>
                                <p:cTn id="7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5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00"/>
                            </p:stCondLst>
                            <p:childTnLst>
                              <p:par>
                                <p:cTn id="7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3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00"/>
                            </p:stCondLst>
                            <p:childTnLst>
                              <p:par>
                                <p:cTn id="7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00"/>
                            </p:stCondLst>
                            <p:childTnLst>
                              <p:par>
                                <p:cTn id="7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00"/>
                            </p:stCondLst>
                            <p:childTnLst>
                              <p:par>
                                <p:cTn id="7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8" fill="hold">
                      <p:stCondLst>
                        <p:cond delay="indefinite"/>
                      </p:stCondLst>
                      <p:childTnLst>
                        <p:par>
                          <p:cTn id="749" fill="hold">
                            <p:stCondLst>
                              <p:cond delay="0"/>
                            </p:stCondLst>
                            <p:childTnLst>
                              <p:par>
                                <p:cTn id="7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3" fill="hold">
                      <p:stCondLst>
                        <p:cond delay="indefinite"/>
                      </p:stCondLst>
                      <p:childTnLst>
                        <p:par>
                          <p:cTn id="754" fill="hold">
                            <p:stCondLst>
                              <p:cond delay="0"/>
                            </p:stCondLst>
                            <p:childTnLst>
                              <p:par>
                                <p:cTn id="7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1" fill="hold">
                      <p:stCondLst>
                        <p:cond delay="indefinite"/>
                      </p:stCondLst>
                      <p:childTnLst>
                        <p:par>
                          <p:cTn id="792" fill="hold">
                            <p:stCondLst>
                              <p:cond delay="0"/>
                            </p:stCondLst>
                            <p:childTnLst>
                              <p:par>
                                <p:cTn id="7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6" fill="hold">
                      <p:stCondLst>
                        <p:cond delay="indefinite"/>
                      </p:stCondLst>
                      <p:childTnLst>
                        <p:par>
                          <p:cTn id="797" fill="hold">
                            <p:stCondLst>
                              <p:cond delay="0"/>
                            </p:stCondLst>
                            <p:childTnLst>
                              <p:par>
                                <p:cTn id="7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0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1" fill="hold">
                      <p:stCondLst>
                        <p:cond delay="indefinite"/>
                      </p:stCondLst>
                      <p:childTnLst>
                        <p:par>
                          <p:cTn id="802" fill="hold">
                            <p:stCondLst>
                              <p:cond delay="0"/>
                            </p:stCondLst>
                            <p:childTnLst>
                              <p:par>
                                <p:cTn id="8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3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4" fill="hold">
                      <p:stCondLst>
                        <p:cond delay="indefinite"/>
                      </p:stCondLst>
                      <p:childTnLst>
                        <p:par>
                          <p:cTn id="815" fill="hold">
                            <p:stCondLst>
                              <p:cond delay="0"/>
                            </p:stCondLst>
                            <p:childTnLst>
                              <p:par>
                                <p:cTn id="8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8" fill="hold">
                      <p:stCondLst>
                        <p:cond delay="indefinite"/>
                      </p:stCondLst>
                      <p:childTnLst>
                        <p:par>
                          <p:cTn id="829" fill="hold">
                            <p:stCondLst>
                              <p:cond delay="0"/>
                            </p:stCondLst>
                            <p:childTnLst>
                              <p:par>
                                <p:cTn id="8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8" fill="hold">
                      <p:stCondLst>
                        <p:cond delay="indefinite"/>
                      </p:stCondLst>
                      <p:childTnLst>
                        <p:par>
                          <p:cTn id="839" fill="hold">
                            <p:stCondLst>
                              <p:cond delay="0"/>
                            </p:stCondLst>
                            <p:childTnLst>
                              <p:par>
                                <p:cTn id="8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2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1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2" fill="hold">
                      <p:stCondLst>
                        <p:cond delay="indefinite"/>
                      </p:stCondLst>
                      <p:childTnLst>
                        <p:par>
                          <p:cTn id="853" fill="hold">
                            <p:stCondLst>
                              <p:cond delay="0"/>
                            </p:stCondLst>
                            <p:childTnLst>
                              <p:par>
                                <p:cTn id="8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4" fill="hold">
                      <p:stCondLst>
                        <p:cond delay="indefinite"/>
                      </p:stCondLst>
                      <p:childTnLst>
                        <p:par>
                          <p:cTn id="865" fill="hold">
                            <p:stCondLst>
                              <p:cond delay="0"/>
                            </p:stCondLst>
                            <p:childTnLst>
                              <p:par>
                                <p:cTn id="8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354" grpId="0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7" grpId="2" animBg="1"/>
      <p:bldP spid="227" grpId="3" animBg="1"/>
      <p:bldP spid="228" grpId="0" animBg="1"/>
      <p:bldP spid="228" grpId="1" animBg="1"/>
      <p:bldP spid="229" grpId="0" animBg="1"/>
      <p:bldP spid="229" grpId="1" animBg="1"/>
      <p:bldP spid="230" grpId="0" animBg="1"/>
      <p:bldP spid="230" grpId="1" animBg="1"/>
      <p:bldP spid="243" grpId="0"/>
      <p:bldP spid="258" grpId="0"/>
      <p:bldP spid="259" grpId="0"/>
      <p:bldP spid="260" grpId="0"/>
      <p:bldP spid="262" grpId="0"/>
      <p:bldP spid="267" grpId="0"/>
      <p:bldP spid="280" grpId="0"/>
      <p:bldP spid="281" grpId="0"/>
      <p:bldP spid="282" grpId="0"/>
      <p:bldP spid="284" grpId="0"/>
      <p:bldP spid="286" grpId="0"/>
      <p:bldP spid="287" grpId="0"/>
      <p:bldP spid="288" grpId="0"/>
      <p:bldP spid="289" grpId="0"/>
      <p:bldP spid="291" grpId="0"/>
      <p:bldP spid="293" grpId="0"/>
      <p:bldP spid="294" grpId="0"/>
      <p:bldP spid="295" grpId="0"/>
      <p:bldP spid="296" grpId="0"/>
      <p:bldP spid="301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9" grpId="0" animBg="1"/>
      <p:bldP spid="320" grpId="0" animBg="1"/>
      <p:bldP spid="323" grpId="0" animBg="1"/>
      <p:bldP spid="324" grpId="0" animBg="1"/>
      <p:bldP spid="327" grpId="0" animBg="1"/>
      <p:bldP spid="328" grpId="0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64" grpId="0"/>
      <p:bldP spid="365" grpId="0"/>
      <p:bldP spid="367" grpId="0"/>
      <p:bldP spid="368" grpId="0"/>
      <p:bldP spid="371" grpId="0" animBg="1"/>
      <p:bldP spid="371" grpId="1" animBg="1"/>
      <p:bldP spid="372" grpId="0"/>
      <p:bldP spid="373" grpId="0"/>
      <p:bldP spid="202" grpId="0" animBg="1"/>
      <p:bldP spid="202" grpId="1" animBg="1"/>
      <p:bldP spid="203" grpId="0" animBg="1"/>
      <p:bldP spid="203" grpId="1" animBg="1"/>
      <p:bldP spid="147" grpId="0" animBg="1"/>
      <p:bldP spid="139" grpId="0"/>
      <p:bldP spid="140" grpId="0"/>
      <p:bldP spid="141" grpId="0"/>
      <p:bldP spid="142" grpId="0"/>
      <p:bldP spid="143" grpId="0"/>
      <p:bldP spid="144" grpId="0"/>
      <p:bldP spid="160" grpId="0"/>
      <p:bldP spid="161" grpId="0"/>
      <p:bldP spid="162" grpId="0"/>
      <p:bldP spid="171" grpId="0"/>
      <p:bldP spid="220" grpId="0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362" grpId="0"/>
      <p:bldP spid="363" grpId="0"/>
      <p:bldP spid="200" grpId="0"/>
      <p:bldP spid="201" grpId="0"/>
      <p:bldP spid="204" grpId="0"/>
      <p:bldP spid="205" grpId="0"/>
      <p:bldP spid="207" grpId="0"/>
      <p:bldP spid="208" grpId="0"/>
      <p:bldP spid="209" grpId="0" animBg="1"/>
      <p:bldP spid="210" grpId="0" animBg="1"/>
      <p:bldP spid="273" grpId="0"/>
      <p:bldP spid="274" grpId="0"/>
      <p:bldP spid="275" grpId="0" animBg="1"/>
      <p:bldP spid="275" grpId="1" animBg="1"/>
      <p:bldP spid="150" grpId="0"/>
      <p:bldP spid="152" grpId="0"/>
      <p:bldP spid="264" grpId="0"/>
      <p:bldP spid="266" grpId="0"/>
      <p:bldP spid="307" grpId="0"/>
      <p:bldP spid="318" grpId="0"/>
      <p:bldP spid="199" grpId="0"/>
      <p:bldP spid="211" grpId="0" animBg="1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69" grpId="0"/>
      <p:bldP spid="270" grpId="0"/>
      <p:bldP spid="271" grpId="0" animBg="1"/>
      <p:bldP spid="375" grpId="0" animBg="1"/>
      <p:bldP spid="376" grpId="0"/>
      <p:bldP spid="377" grpId="0"/>
      <p:bldP spid="378" grpId="0"/>
      <p:bldP spid="379" grpId="0"/>
      <p:bldP spid="380" grpId="0"/>
      <p:bldP spid="382" grpId="0"/>
      <p:bldP spid="389" grpId="0"/>
      <p:bldP spid="391" grpId="0"/>
      <p:bldP spid="393" grpId="0"/>
      <p:bldP spid="395" grpId="0"/>
      <p:bldP spid="397" grpId="0" animBg="1"/>
      <p:bldP spid="397" grpId="1" animBg="1"/>
      <p:bldP spid="194" grpId="0"/>
      <p:bldP spid="398" grpId="0" animBg="1"/>
      <p:bldP spid="398" grpId="1" animBg="1"/>
      <p:bldP spid="399" grpId="0" animBg="1"/>
      <p:bldP spid="399" grpId="1" animBg="1"/>
      <p:bldP spid="400" grpId="0" animBg="1"/>
      <p:bldP spid="400" grpId="1" animBg="1"/>
      <p:bldP spid="401" grpId="0"/>
      <p:bldP spid="402" grpId="0"/>
      <p:bldP spid="403" grpId="0"/>
      <p:bldP spid="404" grpId="0"/>
      <p:bldP spid="405" grpId="0"/>
      <p:bldP spid="406" grpId="0"/>
      <p:bldP spid="407" grpId="0"/>
      <p:bldP spid="408" grpId="0"/>
      <p:bldP spid="221" grpId="0"/>
      <p:bldP spid="184" grpId="0" animBg="1"/>
      <p:bldP spid="185" grpId="0" animBg="1"/>
      <p:bldP spid="186" grpId="0"/>
      <p:bldP spid="187" grpId="0"/>
      <p:bldP spid="188" grpId="0"/>
      <p:bldP spid="192" grpId="0" animBg="1"/>
      <p:bldP spid="19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454244" y="269925"/>
            <a:ext cx="7077305" cy="515913"/>
            <a:chOff x="1240361" y="2170538"/>
            <a:chExt cx="7823457" cy="515913"/>
          </a:xfrm>
        </p:grpSpPr>
        <p:sp>
          <p:nvSpPr>
            <p:cNvPr id="138" name="Rounded Rectangle 137"/>
            <p:cNvSpPr/>
            <p:nvPr/>
          </p:nvSpPr>
          <p:spPr>
            <a:xfrm>
              <a:off x="1584777" y="2170538"/>
              <a:ext cx="7479041" cy="515913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240361" y="2209367"/>
              <a:ext cx="424286" cy="422279"/>
              <a:chOff x="1240361" y="2209367"/>
              <a:chExt cx="424286" cy="422279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240361" y="2209367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279034" y="2248040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256731" y="2233793"/>
                <a:ext cx="407916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sp>
        <p:nvSpPr>
          <p:cNvPr id="168" name="Rounded Rectangle 167"/>
          <p:cNvSpPr/>
          <p:nvPr/>
        </p:nvSpPr>
        <p:spPr>
          <a:xfrm>
            <a:off x="519760" y="822739"/>
            <a:ext cx="7011790" cy="3991980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4176370" y="3963393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1295397" y="881179"/>
            <a:ext cx="871186" cy="24903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3849536" y="3976396"/>
            <a:ext cx="174682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3801928" y="3638847"/>
            <a:ext cx="1211172" cy="21973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382835" y="1285860"/>
            <a:ext cx="330397" cy="203777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487930" y="1892799"/>
            <a:ext cx="169545" cy="16841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2531624" y="1602024"/>
            <a:ext cx="330394" cy="22415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102070" y="1963769"/>
            <a:ext cx="226232" cy="23931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307110" y="883431"/>
            <a:ext cx="858949" cy="241712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436704" y="2073783"/>
            <a:ext cx="192633" cy="234604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16143" y="457844"/>
            <a:ext cx="5119986" cy="337237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668372" y="225387"/>
            <a:ext cx="2863178" cy="394785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736134" y="249106"/>
            <a:ext cx="1099518" cy="33389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90767" y="849664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P = </a:t>
            </a:r>
            <a:r>
              <a:rPr lang="en-US" sz="1400" b="1" dirty="0" err="1" smtClean="0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. 1000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90767" y="1553171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R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58493" y="2035407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079239" y="2035407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158068" y="3917835"/>
            <a:ext cx="511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C.I.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39213" y="39178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778281" y="3891546"/>
                <a:ext cx="644728" cy="334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400" b="1" i="0" smtClean="0">
                        <a:latin typeface="Bookman Old Style" pitchFamily="18" charset="0"/>
                        <a:ea typeface="Cambria Math" pitchFamily="18" charset="0"/>
                      </a:rPr>
                      <m:t> –</m:t>
                    </m:r>
                  </m:oMath>
                </a14:m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</a:rPr>
                  <a:t> P</a:t>
                </a:r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281" y="3891546"/>
                <a:ext cx="644728" cy="334066"/>
              </a:xfrm>
              <a:prstGeom prst="rect">
                <a:avLst/>
              </a:prstGeom>
              <a:blipFill rotWithShape="1">
                <a:blip r:embed="rId3"/>
                <a:stretch>
                  <a:fillRect r="-1887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3539213" y="4203125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11,57.63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4610923" y="4203125"/>
                <a:ext cx="3353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smtClean="0">
                          <a:latin typeface="Bookman Old Style" pitchFamily="18" charset="0"/>
                          <a:ea typeface="Cambria Math" pitchFamily="18" charset="0"/>
                        </a:rPr>
                        <m:t>–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923" y="4203125"/>
                <a:ext cx="335348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4793380" y="4203125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778281" y="4490707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31775" algn="ctr"/>
                <a:tab pos="573088" algn="l"/>
              </a:tabLst>
            </a:pP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</a:t>
            </a:r>
            <a:r>
              <a:rPr lang="en-US" sz="1400" b="1" dirty="0">
                <a:latin typeface="Bookman Old Style" pitchFamily="18" charset="0"/>
                <a:ea typeface="Cambria Math" panose="02040503050406030204" pitchFamily="18" charset="0"/>
              </a:rPr>
              <a:t>157.63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539213" y="449070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009481" y="2651641"/>
            <a:ext cx="0" cy="215131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0767" y="1209012"/>
            <a:ext cx="1410300" cy="309924"/>
            <a:chOff x="1076325" y="1398160"/>
            <a:chExt cx="1410300" cy="309924"/>
          </a:xfrm>
        </p:grpSpPr>
        <p:sp>
          <p:nvSpPr>
            <p:cNvPr id="67" name="Rectangle 66"/>
            <p:cNvSpPr/>
            <p:nvPr/>
          </p:nvSpPr>
          <p:spPr>
            <a:xfrm>
              <a:off x="1076325" y="1398160"/>
              <a:ext cx="4924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R =</a:t>
              </a:r>
              <a:endParaRPr lang="en-US" sz="1400" b="1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494046" y="1400307"/>
              <a:ext cx="9925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itchFamily="18" charset="0"/>
                </a:rPr>
                <a:t>10</a:t>
              </a:r>
              <a:r>
                <a:rPr lang="en-US" sz="1400" b="1" dirty="0">
                  <a:latin typeface="Bookman Old Style" pitchFamily="18" charset="0"/>
                  <a:ea typeface="Cambria Math" pitchFamily="18" charset="0"/>
                </a:rPr>
                <a:t>% p.a.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2153772" y="1226399"/>
            <a:ext cx="1673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5% half years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96146" y="1553171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 18 months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300043" y="1560120"/>
            <a:ext cx="1691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= </a:t>
            </a:r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3% half yearly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4343400" y="1123950"/>
            <a:ext cx="2644594" cy="686197"/>
          </a:xfrm>
          <a:prstGeom prst="roundRect">
            <a:avLst/>
          </a:prstGeom>
          <a:gradFill flip="none" rotWithShape="1">
            <a:gsLst>
              <a:gs pos="0">
                <a:srgbClr val="00FFFF"/>
              </a:gs>
              <a:gs pos="53000">
                <a:schemeClr val="accent5">
                  <a:lumMod val="40000"/>
                  <a:lumOff val="60000"/>
                  <a:alpha val="25000"/>
                </a:schemeClr>
              </a:gs>
              <a:gs pos="81000">
                <a:srgbClr val="00FFFF"/>
              </a:gs>
            </a:gsLst>
            <a:lin ang="0" scaled="1"/>
            <a:tileRect/>
          </a:gradFill>
          <a:ln w="3175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  <a:ea typeface="Cambria Math" panose="02040503050406030204" pitchFamily="18" charset="0"/>
              </a:rPr>
              <a:t>While calculating interest for half years we take half of the rate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41017" y="743844"/>
            <a:ext cx="622780" cy="374571"/>
            <a:chOff x="463684" y="1185737"/>
            <a:chExt cx="622780" cy="374571"/>
          </a:xfrm>
        </p:grpSpPr>
        <p:sp>
          <p:nvSpPr>
            <p:cNvPr id="123" name="TextBox 12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167" name="Rectangle 166"/>
          <p:cNvSpPr/>
          <p:nvPr/>
        </p:nvSpPr>
        <p:spPr>
          <a:xfrm>
            <a:off x="1079239" y="2575692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294812" y="2575692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</a:t>
            </a:r>
            <a:endParaRPr lang="en-US" sz="1400" dirty="0"/>
          </a:p>
        </p:txBody>
      </p:sp>
      <p:sp>
        <p:nvSpPr>
          <p:cNvPr id="170" name="Rectangle 169"/>
          <p:cNvSpPr/>
          <p:nvPr/>
        </p:nvSpPr>
        <p:spPr>
          <a:xfrm>
            <a:off x="1828800" y="259934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140467" y="276016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2247568" y="2797032"/>
            <a:ext cx="329858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2598369" y="242712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74" name="Left Bracket 173"/>
          <p:cNvSpPr/>
          <p:nvPr/>
        </p:nvSpPr>
        <p:spPr>
          <a:xfrm>
            <a:off x="1880008" y="2570826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6" name="Left Bracket 175"/>
          <p:cNvSpPr/>
          <p:nvPr/>
        </p:nvSpPr>
        <p:spPr>
          <a:xfrm flipH="1">
            <a:off x="2593382" y="2570826"/>
            <a:ext cx="68587" cy="448195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2262341" y="253596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5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992059" y="263045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+</a:t>
            </a:r>
            <a:endParaRPr lang="en-US" sz="14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079239" y="3727855"/>
            <a:ext cx="310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1294812" y="3727855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</a:t>
            </a:r>
            <a:endParaRPr lang="en-US" sz="1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886763" y="388280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1996887" y="3914137"/>
            <a:ext cx="357654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1871895" y="3645248"/>
                <a:ext cx="598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105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95" y="3645248"/>
                <a:ext cx="59824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Rectangle 185"/>
          <p:cNvSpPr/>
          <p:nvPr/>
        </p:nvSpPr>
        <p:spPr>
          <a:xfrm>
            <a:off x="2321661" y="358235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87" name="Left Bracket 186"/>
          <p:cNvSpPr/>
          <p:nvPr/>
        </p:nvSpPr>
        <p:spPr>
          <a:xfrm>
            <a:off x="1943254" y="371810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Left Bracket 187"/>
          <p:cNvSpPr/>
          <p:nvPr/>
        </p:nvSpPr>
        <p:spPr>
          <a:xfrm flipH="1">
            <a:off x="2340246" y="3718103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/>
          <p:cNvGrpSpPr/>
          <p:nvPr/>
        </p:nvGrpSpPr>
        <p:grpSpPr>
          <a:xfrm>
            <a:off x="1829822" y="2820457"/>
            <a:ext cx="290464" cy="284693"/>
            <a:chOff x="58842" y="4054338"/>
            <a:chExt cx="290464" cy="284693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123036" y="4087940"/>
              <a:ext cx="175839" cy="0"/>
            </a:xfrm>
            <a:prstGeom prst="line">
              <a:avLst/>
            </a:prstGeom>
            <a:ln w="19050">
              <a:solidFill>
                <a:srgbClr val="33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58842" y="4054338"/>
              <a:ext cx="290464" cy="284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50" b="1" dirty="0" smtClean="0">
                  <a:solidFill>
                    <a:srgbClr val="3333CC"/>
                  </a:solidFill>
                  <a:latin typeface="Bookman Old Style" panose="02050604050505020204" pitchFamily="18" charset="0"/>
                </a:rPr>
                <a:t>1</a:t>
              </a:r>
              <a:endParaRPr lang="en-US" sz="1250" b="1" dirty="0">
                <a:solidFill>
                  <a:srgbClr val="3333CC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92" name="Straight Connector 191"/>
          <p:cNvCxnSpPr/>
          <p:nvPr/>
        </p:nvCxnSpPr>
        <p:spPr>
          <a:xfrm>
            <a:off x="1995333" y="2724911"/>
            <a:ext cx="341550" cy="157505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2030223" y="2715350"/>
            <a:ext cx="281636" cy="20193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2016861" y="2919239"/>
            <a:ext cx="234265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2126619" y="2831273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2043830" y="2733715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2099455" y="2942051"/>
            <a:ext cx="101020" cy="97079"/>
          </a:xfrm>
          <a:prstGeom prst="ellipse">
            <a:avLst/>
          </a:prstGeom>
          <a:solidFill>
            <a:srgbClr val="2AFEA8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rgbClr val="3D1601"/>
                </a:solidFill>
                <a:latin typeface="Bookman Old Style" panose="02050604050505020204" pitchFamily="18" charset="0"/>
              </a:rPr>
              <a:t>×</a:t>
            </a:r>
            <a:endParaRPr lang="en-US" sz="1050" b="1" dirty="0">
              <a:solidFill>
                <a:srgbClr val="3D160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079239" y="3101493"/>
            <a:ext cx="31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Bookman Old Style" pitchFamily="18" charset="0"/>
                <a:cs typeface="Agent Orange" pitchFamily="2" charset="0"/>
              </a:rPr>
              <a:t>=</a:t>
            </a:r>
            <a:endParaRPr lang="en-US" sz="1400" b="1" i="1" kern="0" dirty="0">
              <a:solidFill>
                <a:prstClr val="black"/>
              </a:solidFill>
              <a:latin typeface="Bookman Old Style" pitchFamily="18" charset="0"/>
              <a:cs typeface="Agent Orange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294812" y="3120543"/>
            <a:ext cx="84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1000</a:t>
            </a:r>
            <a:endParaRPr lang="en-US" sz="1400" dirty="0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1985358" y="3358551"/>
            <a:ext cx="6908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057400" y="330278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1981200" y="3169001"/>
            <a:ext cx="716413" cy="187298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1903640" y="311051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2298251" y="3110518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+ 5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062710" y="3508025"/>
            <a:ext cx="369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 flipV="1">
            <a:off x="2019877" y="3766169"/>
            <a:ext cx="329777" cy="626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2093061" y="4054282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flipV="1">
            <a:off x="2017692" y="4012466"/>
            <a:ext cx="308879" cy="473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/>
          <p:cNvSpPr/>
          <p:nvPr/>
        </p:nvSpPr>
        <p:spPr>
          <a:xfrm>
            <a:off x="2684467" y="304263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145" name="TextBox 144"/>
          <p:cNvSpPr txBox="1"/>
          <p:nvPr/>
        </p:nvSpPr>
        <p:spPr>
          <a:xfrm>
            <a:off x="824930" y="240014"/>
            <a:ext cx="6962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Find the compound interest on </a:t>
            </a:r>
            <a:r>
              <a:rPr lang="en-US" sz="1400" b="1" dirty="0" err="1">
                <a:latin typeface="Bookman Old Style" pitchFamily="18" charset="0"/>
              </a:rPr>
              <a:t>Rs</a:t>
            </a:r>
            <a:r>
              <a:rPr lang="en-US" sz="1400" b="1" dirty="0">
                <a:latin typeface="Bookman Old Style" pitchFamily="18" charset="0"/>
              </a:rPr>
              <a:t>. 1000 at the rate of 10% per annum for 18 months when interest is compound half-yearly.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3539213" y="359350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3675743" y="3593508"/>
            <a:ext cx="1372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11,57.63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3539213" y="320569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30" name="TextBox 229"/>
          <p:cNvSpPr txBox="1"/>
          <p:nvPr/>
        </p:nvSpPr>
        <p:spPr>
          <a:xfrm flipH="1">
            <a:off x="3863093" y="333902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8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3829226" y="3368653"/>
            <a:ext cx="480902" cy="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/>
              <p:cNvSpPr/>
              <p:nvPr/>
            </p:nvSpPr>
            <p:spPr>
              <a:xfrm flipH="1">
                <a:off x="3720274" y="3109974"/>
                <a:ext cx="7168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prstClr val="black"/>
                          </a:solidFill>
                          <a:latin typeface="Bookman Old Style" panose="02050604050505020204" pitchFamily="18" charset="0"/>
                          <a:cs typeface="Arial" pitchFamily="34" charset="0"/>
                        </a:rPr>
                        <m:t>9261</m:t>
                      </m:r>
                    </m:oMath>
                  </m:oMathPara>
                </a14:m>
                <a:endParaRPr lang="en-US" sz="1400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32" name="Rectangle 2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20274" y="3109974"/>
                <a:ext cx="716863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Rounded Rectangle 233"/>
          <p:cNvSpPr/>
          <p:nvPr/>
        </p:nvSpPr>
        <p:spPr>
          <a:xfrm>
            <a:off x="4843514" y="2615395"/>
            <a:ext cx="262501" cy="204179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5401399" y="2618035"/>
            <a:ext cx="274737" cy="21583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5971463" y="2618035"/>
            <a:ext cx="284697" cy="215833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5404669" y="2875503"/>
            <a:ext cx="161379" cy="188556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5976989" y="2884372"/>
            <a:ext cx="159781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pic>
        <p:nvPicPr>
          <p:cNvPr id="239" name="Picture 2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20" y="841340"/>
            <a:ext cx="1662527" cy="3740164"/>
          </a:xfrm>
          <a:prstGeom prst="rect">
            <a:avLst/>
          </a:prstGeom>
        </p:spPr>
      </p:pic>
      <p:sp>
        <p:nvSpPr>
          <p:cNvPr id="240" name="TextBox 239"/>
          <p:cNvSpPr txBox="1"/>
          <p:nvPr/>
        </p:nvSpPr>
        <p:spPr>
          <a:xfrm>
            <a:off x="7409806" y="1154780"/>
            <a:ext cx="6772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9261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7156899" y="1154780"/>
            <a:ext cx="4701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7395779" y="1368435"/>
            <a:ext cx="31821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7261434" y="1364520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7382404" y="1399576"/>
            <a:ext cx="946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7382198" y="1625352"/>
            <a:ext cx="3130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7516979" y="1625352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7501493" y="1824795"/>
            <a:ext cx="3342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248240" y="180035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7358132" y="1855707"/>
            <a:ext cx="953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________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7516283" y="2066869"/>
            <a:ext cx="28819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7660912" y="206686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7536826" y="2248825"/>
            <a:ext cx="4580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40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296846" y="2242576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7629023" y="2280724"/>
            <a:ext cx="60991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7655763" y="2460146"/>
            <a:ext cx="277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7795470" y="2460146"/>
            <a:ext cx="27521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7659105" y="2651089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56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7518595" y="2643629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7718503" y="2688409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_____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7783203" y="2874678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grpSp>
        <p:nvGrpSpPr>
          <p:cNvPr id="261" name="Group 260"/>
          <p:cNvGrpSpPr/>
          <p:nvPr/>
        </p:nvGrpSpPr>
        <p:grpSpPr>
          <a:xfrm>
            <a:off x="7254515" y="1196795"/>
            <a:ext cx="1025374" cy="219030"/>
            <a:chOff x="1600200" y="3321325"/>
            <a:chExt cx="374346" cy="164825"/>
          </a:xfrm>
        </p:grpSpPr>
        <p:sp>
          <p:nvSpPr>
            <p:cNvPr id="262" name="Right Bracket 261"/>
            <p:cNvSpPr/>
            <p:nvPr/>
          </p:nvSpPr>
          <p:spPr>
            <a:xfrm>
              <a:off x="1600200" y="3321325"/>
              <a:ext cx="67737" cy="164825"/>
            </a:xfrm>
            <a:prstGeom prst="rightBracket">
              <a:avLst>
                <a:gd name="adj" fmla="val 2294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263" name="Straight Connector 262"/>
            <p:cNvCxnSpPr>
              <a:stCxn id="262" idx="0"/>
            </p:cNvCxnSpPr>
            <p:nvPr/>
          </p:nvCxnSpPr>
          <p:spPr>
            <a:xfrm>
              <a:off x="1600200" y="3321325"/>
              <a:ext cx="3743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TextBox 263"/>
          <p:cNvSpPr txBox="1"/>
          <p:nvPr/>
        </p:nvSpPr>
        <p:spPr>
          <a:xfrm>
            <a:off x="7923377" y="287467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7784804" y="3065621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48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7635827" y="3058161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7835735" y="3102941"/>
            <a:ext cx="737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7900435" y="3291949"/>
            <a:ext cx="3152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8033445" y="3291949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7911849" y="3482892"/>
            <a:ext cx="4404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16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7758046" y="3475432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7957955" y="3520212"/>
            <a:ext cx="5750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____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8022654" y="3706481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8157935" y="3706481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8024255" y="3897424"/>
            <a:ext cx="53700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40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7875278" y="3889964"/>
            <a:ext cx="3908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–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8075187" y="3934744"/>
            <a:ext cx="4977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___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8139886" y="4126495"/>
            <a:ext cx="41833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</a:p>
        </p:txBody>
      </p:sp>
      <p:sp>
        <p:nvSpPr>
          <p:cNvPr id="279" name="Rounded Rectangle 278"/>
          <p:cNvSpPr/>
          <p:nvPr/>
        </p:nvSpPr>
        <p:spPr>
          <a:xfrm>
            <a:off x="7398279" y="976058"/>
            <a:ext cx="993099" cy="188471"/>
          </a:xfrm>
          <a:prstGeom prst="roundRect">
            <a:avLst/>
          </a:prstGeom>
          <a:solidFill>
            <a:srgbClr val="6600CC"/>
          </a:solidFill>
          <a:ln w="19050">
            <a:solidFill>
              <a:srgbClr val="00B05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7320055" y="92480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7447967" y="92480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7586213" y="92480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7715589" y="92480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7842869" y="92480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7908294" y="92480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6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8037560" y="92480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8164840" y="924808"/>
            <a:ext cx="356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3275352" y="3593508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2971800" y="359350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Symbol" pitchFamily="18" charset="2"/>
              </a:rPr>
              <a:t>\</a:t>
            </a:r>
            <a:endParaRPr lang="en-US" sz="1400" b="1" dirty="0"/>
          </a:p>
        </p:txBody>
      </p:sp>
      <p:sp>
        <p:nvSpPr>
          <p:cNvPr id="42" name="Rectangle 41"/>
          <p:cNvSpPr/>
          <p:nvPr/>
        </p:nvSpPr>
        <p:spPr>
          <a:xfrm>
            <a:off x="3539213" y="268840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83783" y="2688409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63230" y="2688409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1000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13715" y="2688409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53851" y="2688409"/>
            <a:ext cx="312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×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304697" y="2578539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697" y="2578539"/>
                <a:ext cx="482824" cy="503279"/>
              </a:xfrm>
              <a:prstGeom prst="rect">
                <a:avLst/>
              </a:prstGeom>
              <a:blipFill rotWithShape="1">
                <a:blip r:embed="rId8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874767" y="2578539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767" y="2578539"/>
                <a:ext cx="482824" cy="503279"/>
              </a:xfrm>
              <a:prstGeom prst="rect">
                <a:avLst/>
              </a:prstGeom>
              <a:blipFill rotWithShape="1">
                <a:blip r:embed="rId8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Straight Connector 145"/>
          <p:cNvCxnSpPr/>
          <p:nvPr/>
        </p:nvCxnSpPr>
        <p:spPr>
          <a:xfrm flipV="1">
            <a:off x="5556547" y="2919591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97835" y="2799930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4422985" y="2804383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V="1">
            <a:off x="6124654" y="2913703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V="1">
            <a:off x="4186817" y="2798733"/>
            <a:ext cx="115585" cy="8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/>
        </p:nvSpPr>
        <p:spPr>
          <a:xfrm>
            <a:off x="4839186" y="2881169"/>
            <a:ext cx="159781" cy="192345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734629" y="2578539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629" y="2578539"/>
                <a:ext cx="482824" cy="503279"/>
              </a:xfrm>
              <a:prstGeom prst="rect">
                <a:avLst/>
              </a:prstGeom>
              <a:blipFill rotWithShape="1">
                <a:blip r:embed="rId8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Connector 152"/>
          <p:cNvCxnSpPr/>
          <p:nvPr/>
        </p:nvCxnSpPr>
        <p:spPr>
          <a:xfrm flipV="1">
            <a:off x="4989411" y="2914246"/>
            <a:ext cx="109343" cy="76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Left Bracket 174"/>
          <p:cNvSpPr/>
          <p:nvPr/>
        </p:nvSpPr>
        <p:spPr>
          <a:xfrm>
            <a:off x="1947296" y="3130395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180" name="Left Bracket 179"/>
          <p:cNvSpPr/>
          <p:nvPr/>
        </p:nvSpPr>
        <p:spPr>
          <a:xfrm flipH="1">
            <a:off x="2670018" y="3130395"/>
            <a:ext cx="68587" cy="41148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096418" y="436374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=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1294812" y="4363744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1000</a:t>
            </a:r>
            <a:endParaRPr lang="en-US" sz="1400" baseline="-25000" dirty="0"/>
          </a:p>
        </p:txBody>
      </p:sp>
      <p:sp>
        <p:nvSpPr>
          <p:cNvPr id="225" name="TextBox 224"/>
          <p:cNvSpPr txBox="1"/>
          <p:nvPr/>
        </p:nvSpPr>
        <p:spPr>
          <a:xfrm>
            <a:off x="1965696" y="451869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anose="02050604050505020204" pitchFamily="18" charset="0"/>
                <a:cs typeface="Arial" pitchFamily="34" charset="0"/>
              </a:rPr>
              <a:t>20</a:t>
            </a:r>
            <a:endParaRPr lang="en-IN" sz="1400" b="1" dirty="0"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26" name="Straight Connector 225"/>
          <p:cNvCxnSpPr/>
          <p:nvPr/>
        </p:nvCxnSpPr>
        <p:spPr>
          <a:xfrm>
            <a:off x="2048944" y="4550026"/>
            <a:ext cx="268711" cy="2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/>
          <p:cNvSpPr/>
          <p:nvPr/>
        </p:nvSpPr>
        <p:spPr>
          <a:xfrm>
            <a:off x="1965696" y="428113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21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2324264" y="423517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3</a:t>
            </a:r>
            <a:endParaRPr lang="en-US" sz="1100" dirty="0"/>
          </a:p>
        </p:txBody>
      </p:sp>
      <p:sp>
        <p:nvSpPr>
          <p:cNvPr id="291" name="Left Bracket 290"/>
          <p:cNvSpPr/>
          <p:nvPr/>
        </p:nvSpPr>
        <p:spPr>
          <a:xfrm>
            <a:off x="1987679" y="435399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Left Bracket 291"/>
          <p:cNvSpPr/>
          <p:nvPr/>
        </p:nvSpPr>
        <p:spPr>
          <a:xfrm flipH="1">
            <a:off x="2319351" y="4353992"/>
            <a:ext cx="43013" cy="407450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1393545" y="204683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Arial" pitchFamily="34" charset="0"/>
              </a:rPr>
              <a:t>P</a:t>
            </a:r>
            <a:endParaRPr lang="en-US" sz="1400" baseline="-25000" dirty="0"/>
          </a:p>
        </p:txBody>
      </p:sp>
      <p:sp>
        <p:nvSpPr>
          <p:cNvPr id="294" name="Rectangle 293"/>
          <p:cNvSpPr/>
          <p:nvPr/>
        </p:nvSpPr>
        <p:spPr>
          <a:xfrm>
            <a:off x="1593118" y="2046839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anose="02040503050406030204" pitchFamily="18" charset="0"/>
              </a:rPr>
              <a:t>1 +</a:t>
            </a:r>
            <a:endParaRPr lang="en-US" sz="14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2422775" y="1839010"/>
            <a:ext cx="298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  <a:ea typeface="Cambria Math" panose="02040503050406030204" pitchFamily="18" charset="0"/>
              </a:rPr>
              <a:t>N</a:t>
            </a:r>
            <a:endParaRPr lang="en-US" sz="12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96" name="Group 63"/>
          <p:cNvGrpSpPr/>
          <p:nvPr/>
        </p:nvGrpSpPr>
        <p:grpSpPr>
          <a:xfrm>
            <a:off x="1925132" y="1939117"/>
            <a:ext cx="602919" cy="523220"/>
            <a:chOff x="7474281" y="2126446"/>
            <a:chExt cx="602919" cy="523220"/>
          </a:xfrm>
        </p:grpSpPr>
        <p:sp>
          <p:nvSpPr>
            <p:cNvPr id="297" name="Rectangle 296"/>
            <p:cNvSpPr/>
            <p:nvPr/>
          </p:nvSpPr>
          <p:spPr>
            <a:xfrm>
              <a:off x="7474281" y="2126446"/>
              <a:ext cx="602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</a:rPr>
                <a:t>R  100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98" name="Straight Connector 297"/>
            <p:cNvCxnSpPr/>
            <p:nvPr/>
          </p:nvCxnSpPr>
          <p:spPr>
            <a:xfrm rot="10800000" flipH="1">
              <a:off x="7599863" y="2388056"/>
              <a:ext cx="364632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9" name="Left Bracket 298"/>
          <p:cNvSpPr/>
          <p:nvPr/>
        </p:nvSpPr>
        <p:spPr>
          <a:xfrm>
            <a:off x="1650643" y="1970542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Left Bracket 299"/>
          <p:cNvSpPr/>
          <p:nvPr/>
        </p:nvSpPr>
        <p:spPr>
          <a:xfrm flipH="1">
            <a:off x="2399434" y="1970542"/>
            <a:ext cx="76200" cy="452294"/>
          </a:xfrm>
          <a:prstGeom prst="leftBracket">
            <a:avLst>
              <a:gd name="adj" fmla="val 6767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4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500"/>
                            </p:stCondLst>
                            <p:childTnLst>
                              <p:par>
                                <p:cTn id="5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1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6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1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6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6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1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1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1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6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1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6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1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2" fill="hold">
                      <p:stCondLst>
                        <p:cond delay="indefinite"/>
                      </p:stCondLst>
                      <p:childTnLst>
                        <p:par>
                          <p:cTn id="683" fill="hold">
                            <p:stCondLst>
                              <p:cond delay="0"/>
                            </p:stCondLst>
                            <p:childTnLst>
                              <p:par>
                                <p:cTn id="6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1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6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6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1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1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1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1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6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1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2" fill="hold">
                      <p:stCondLst>
                        <p:cond delay="indefinite"/>
                      </p:stCondLst>
                      <p:childTnLst>
                        <p:par>
                          <p:cTn id="763" fill="hold">
                            <p:stCondLst>
                              <p:cond delay="0"/>
                            </p:stCondLst>
                            <p:childTnLst>
                              <p:par>
                                <p:cTn id="7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6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6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1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2" fill="hold">
                      <p:stCondLst>
                        <p:cond delay="indefinite"/>
                      </p:stCondLst>
                      <p:childTnLst>
                        <p:par>
                          <p:cTn id="783" fill="hold">
                            <p:stCondLst>
                              <p:cond delay="0"/>
                            </p:stCondLst>
                            <p:childTnLst>
                              <p:par>
                                <p:cTn id="7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6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1" fill="hold">
                      <p:stCondLst>
                        <p:cond delay="indefinite"/>
                      </p:stCondLst>
                      <p:childTnLst>
                        <p:par>
                          <p:cTn id="792" fill="hold">
                            <p:stCondLst>
                              <p:cond delay="0"/>
                            </p:stCondLst>
                            <p:childTnLst>
                              <p:par>
                                <p:cTn id="7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9" fill="hold">
                      <p:stCondLst>
                        <p:cond delay="indefinite"/>
                      </p:stCondLst>
                      <p:childTnLst>
                        <p:par>
                          <p:cTn id="800" fill="hold">
                            <p:stCondLst>
                              <p:cond delay="0"/>
                            </p:stCondLst>
                            <p:childTnLst>
                              <p:par>
                                <p:cTn id="8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4" fill="hold">
                      <p:stCondLst>
                        <p:cond delay="indefinite"/>
                      </p:stCondLst>
                      <p:childTnLst>
                        <p:par>
                          <p:cTn id="805" fill="hold">
                            <p:stCondLst>
                              <p:cond delay="0"/>
                            </p:stCondLst>
                            <p:childTnLst>
                              <p:par>
                                <p:cTn id="8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7" fill="hold">
                      <p:stCondLst>
                        <p:cond delay="indefinite"/>
                      </p:stCondLst>
                      <p:childTnLst>
                        <p:par>
                          <p:cTn id="908" fill="hold">
                            <p:stCondLst>
                              <p:cond delay="0"/>
                            </p:stCondLst>
                            <p:childTnLst>
                              <p:par>
                                <p:cTn id="9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2" fill="hold">
                      <p:stCondLst>
                        <p:cond delay="indefinite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7" fill="hold">
                      <p:stCondLst>
                        <p:cond delay="indefinite"/>
                      </p:stCondLst>
                      <p:childTnLst>
                        <p:par>
                          <p:cTn id="918" fill="hold">
                            <p:stCondLst>
                              <p:cond delay="0"/>
                            </p:stCondLst>
                            <p:childTnLst>
                              <p:par>
                                <p:cTn id="9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2" fill="hold">
                      <p:stCondLst>
                        <p:cond delay="indefinite"/>
                      </p:stCondLst>
                      <p:childTnLst>
                        <p:par>
                          <p:cTn id="923" fill="hold">
                            <p:stCondLst>
                              <p:cond delay="0"/>
                            </p:stCondLst>
                            <p:childTnLst>
                              <p:par>
                                <p:cTn id="9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0" fill="hold">
                      <p:stCondLst>
                        <p:cond delay="indefinite"/>
                      </p:stCondLst>
                      <p:childTnLst>
                        <p:par>
                          <p:cTn id="931" fill="hold">
                            <p:stCondLst>
                              <p:cond delay="0"/>
                            </p:stCondLst>
                            <p:childTnLst>
                              <p:par>
                                <p:cTn id="9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1" fill="hold">
                      <p:stCondLst>
                        <p:cond delay="indefinite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9" fill="hold">
                      <p:stCondLst>
                        <p:cond delay="indefinite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4" fill="hold">
                      <p:stCondLst>
                        <p:cond delay="indefinite"/>
                      </p:stCondLst>
                      <p:childTnLst>
                        <p:par>
                          <p:cTn id="955" fill="hold">
                            <p:stCondLst>
                              <p:cond delay="0"/>
                            </p:stCondLst>
                            <p:childTnLst>
                              <p:par>
                                <p:cTn id="9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3" fill="hold">
                      <p:stCondLst>
                        <p:cond delay="indefinite"/>
                      </p:stCondLst>
                      <p:childTnLst>
                        <p:par>
                          <p:cTn id="964" fill="hold">
                            <p:stCondLst>
                              <p:cond delay="0"/>
                            </p:stCondLst>
                            <p:childTnLst>
                              <p:par>
                                <p:cTn id="9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8" fill="hold">
                      <p:stCondLst>
                        <p:cond delay="indefinite"/>
                      </p:stCondLst>
                      <p:childTnLst>
                        <p:par>
                          <p:cTn id="969" fill="hold">
                            <p:stCondLst>
                              <p:cond delay="0"/>
                            </p:stCondLst>
                            <p:childTnLst>
                              <p:par>
                                <p:cTn id="9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 animBg="1"/>
      <p:bldP spid="162" grpId="0" animBg="1"/>
      <p:bldP spid="162" grpId="1" animBg="1"/>
      <p:bldP spid="163" grpId="0" animBg="1"/>
      <p:bldP spid="163" grpId="1" animBg="1"/>
      <p:bldP spid="158" grpId="0" animBg="1"/>
      <p:bldP spid="158" grpId="1" animBg="1"/>
      <p:bldP spid="159" grpId="0" animBg="1"/>
      <p:bldP spid="159" grpId="1" animBg="1"/>
      <p:bldP spid="120" grpId="0" animBg="1"/>
      <p:bldP spid="120" grpId="1" animBg="1"/>
      <p:bldP spid="119" grpId="0" animBg="1"/>
      <p:bldP spid="119" grpId="1" animBg="1"/>
      <p:bldP spid="90" grpId="0" animBg="1"/>
      <p:bldP spid="90" grpId="1" animBg="1"/>
      <p:bldP spid="91" grpId="0" animBg="1"/>
      <p:bldP spid="91" grpId="1" animBg="1"/>
      <p:bldP spid="88" grpId="0" animBg="1"/>
      <p:bldP spid="88" grpId="1" animBg="1"/>
      <p:bldP spid="83" grpId="0" animBg="1"/>
      <p:bldP spid="83" grpId="1" animBg="1"/>
      <p:bldP spid="77" grpId="0" animBg="1"/>
      <p:bldP spid="77" grpId="1" animBg="1"/>
      <p:bldP spid="76" grpId="0" animBg="1"/>
      <p:bldP spid="76" grpId="1" animBg="1"/>
      <p:bldP spid="75" grpId="0" animBg="1"/>
      <p:bldP spid="75" grpId="1" animBg="1"/>
      <p:bldP spid="84" grpId="0"/>
      <p:bldP spid="89" grpId="0"/>
      <p:bldP spid="92" grpId="0"/>
      <p:bldP spid="93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73" grpId="0"/>
      <p:bldP spid="78" grpId="0"/>
      <p:bldP spid="81" grpId="0"/>
      <p:bldP spid="104" grpId="0" animBg="1"/>
      <p:bldP spid="104" grpId="1" animBg="1"/>
      <p:bldP spid="167" grpId="0"/>
      <p:bldP spid="169" grpId="0"/>
      <p:bldP spid="170" grpId="0"/>
      <p:bldP spid="171" grpId="0"/>
      <p:bldP spid="173" grpId="0"/>
      <p:bldP spid="174" grpId="0" animBg="1"/>
      <p:bldP spid="176" grpId="0" animBg="1"/>
      <p:bldP spid="177" grpId="0"/>
      <p:bldP spid="178" grpId="0"/>
      <p:bldP spid="181" grpId="0"/>
      <p:bldP spid="182" grpId="0"/>
      <p:bldP spid="183" grpId="0"/>
      <p:bldP spid="185" grpId="0"/>
      <p:bldP spid="186" grpId="0"/>
      <p:bldP spid="187" grpId="0" animBg="1"/>
      <p:bldP spid="188" grpId="0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/>
      <p:bldP spid="199" grpId="0"/>
      <p:bldP spid="201" grpId="0"/>
      <p:bldP spid="204" grpId="0" animBg="1"/>
      <p:bldP spid="204" grpId="1" animBg="1"/>
      <p:bldP spid="205" grpId="0"/>
      <p:bldP spid="206" grpId="0"/>
      <p:bldP spid="209" grpId="0"/>
      <p:bldP spid="211" grpId="0"/>
      <p:bldP spid="213" grpId="0"/>
      <p:bldP spid="145" grpId="0"/>
      <p:bldP spid="227" grpId="0"/>
      <p:bldP spid="228" grpId="0"/>
      <p:bldP spid="229" grpId="0"/>
      <p:bldP spid="230" grpId="0"/>
      <p:bldP spid="232" grpId="0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40" grpId="0"/>
      <p:bldP spid="240" grpId="1"/>
      <p:bldP spid="241" grpId="0"/>
      <p:bldP spid="241" grpId="1"/>
      <p:bldP spid="242" grpId="0"/>
      <p:bldP spid="242" grpId="1"/>
      <p:bldP spid="243" grpId="0"/>
      <p:bldP spid="243" grpId="1"/>
      <p:bldP spid="244" grpId="0"/>
      <p:bldP spid="244" grpId="1"/>
      <p:bldP spid="245" grpId="0"/>
      <p:bldP spid="245" grpId="1"/>
      <p:bldP spid="246" grpId="0"/>
      <p:bldP spid="246" grpId="1"/>
      <p:bldP spid="247" grpId="0"/>
      <p:bldP spid="247" grpId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53" grpId="0"/>
      <p:bldP spid="253" grpId="1"/>
      <p:bldP spid="254" grpId="0"/>
      <p:bldP spid="254" grpId="1"/>
      <p:bldP spid="255" grpId="0"/>
      <p:bldP spid="255" grpId="1"/>
      <p:bldP spid="256" grpId="0"/>
      <p:bldP spid="256" grpId="1"/>
      <p:bldP spid="257" grpId="0"/>
      <p:bldP spid="257" grpId="1"/>
      <p:bldP spid="258" grpId="0"/>
      <p:bldP spid="258" grpId="1"/>
      <p:bldP spid="259" grpId="0"/>
      <p:bldP spid="259" grpId="1"/>
      <p:bldP spid="260" grpId="0"/>
      <p:bldP spid="260" grpId="1"/>
      <p:bldP spid="264" grpId="0"/>
      <p:bldP spid="264" grpId="1"/>
      <p:bldP spid="265" grpId="0"/>
      <p:bldP spid="265" grpId="1"/>
      <p:bldP spid="266" grpId="0"/>
      <p:bldP spid="266" grpId="1"/>
      <p:bldP spid="267" grpId="0"/>
      <p:bldP spid="267" grpId="1"/>
      <p:bldP spid="268" grpId="0"/>
      <p:bldP spid="268" grpId="1"/>
      <p:bldP spid="269" grpId="0"/>
      <p:bldP spid="269" grpId="1"/>
      <p:bldP spid="270" grpId="0"/>
      <p:bldP spid="270" grpId="1"/>
      <p:bldP spid="271" grpId="0"/>
      <p:bldP spid="271" grpId="1"/>
      <p:bldP spid="272" grpId="0"/>
      <p:bldP spid="272" grpId="1"/>
      <p:bldP spid="273" grpId="0"/>
      <p:bldP spid="273" grpId="1"/>
      <p:bldP spid="274" grpId="0"/>
      <p:bldP spid="274" grpId="1"/>
      <p:bldP spid="275" grpId="0"/>
      <p:bldP spid="275" grpId="1"/>
      <p:bldP spid="276" grpId="0"/>
      <p:bldP spid="276" grpId="1"/>
      <p:bldP spid="277" grpId="0"/>
      <p:bldP spid="277" grpId="1"/>
      <p:bldP spid="278" grpId="0"/>
      <p:bldP spid="278" grpId="1"/>
      <p:bldP spid="279" grpId="0" animBg="1"/>
      <p:bldP spid="279" grpId="1" animBg="1"/>
      <p:bldP spid="279" grpId="2" animBg="1"/>
      <p:bldP spid="280" grpId="0"/>
      <p:bldP spid="280" grpId="1"/>
      <p:bldP spid="281" grpId="0"/>
      <p:bldP spid="281" grpId="1"/>
      <p:bldP spid="282" grpId="0"/>
      <p:bldP spid="282" grpId="1"/>
      <p:bldP spid="283" grpId="0"/>
      <p:bldP spid="283" grpId="1"/>
      <p:bldP spid="284" grpId="0"/>
      <p:bldP spid="284" grpId="1"/>
      <p:bldP spid="285" grpId="0"/>
      <p:bldP spid="285" grpId="1"/>
      <p:bldP spid="286" grpId="0"/>
      <p:bldP spid="286" grpId="1"/>
      <p:bldP spid="287" grpId="0"/>
      <p:bldP spid="287" grpId="1"/>
      <p:bldP spid="288" grpId="0"/>
      <p:bldP spid="289" grpId="0"/>
      <p:bldP spid="42" grpId="0"/>
      <p:bldP spid="43" grpId="0"/>
      <p:bldP spid="44" grpId="0"/>
      <p:bldP spid="46" grpId="0"/>
      <p:bldP spid="47" grpId="0"/>
      <p:bldP spid="55" grpId="0"/>
      <p:bldP spid="56" grpId="0"/>
      <p:bldP spid="179" grpId="0" animBg="1"/>
      <p:bldP spid="179" grpId="1" animBg="1"/>
      <p:bldP spid="54" grpId="0"/>
      <p:bldP spid="175" grpId="0" animBg="1"/>
      <p:bldP spid="180" grpId="0" animBg="1"/>
      <p:bldP spid="223" grpId="0"/>
      <p:bldP spid="224" grpId="0"/>
      <p:bldP spid="225" grpId="0"/>
      <p:bldP spid="233" grpId="0"/>
      <p:bldP spid="290" grpId="0"/>
      <p:bldP spid="291" grpId="0" animBg="1"/>
      <p:bldP spid="292" grpId="0" animBg="1"/>
      <p:bldP spid="293" grpId="0"/>
      <p:bldP spid="294" grpId="0"/>
      <p:bldP spid="295" grpId="0"/>
      <p:bldP spid="299" grpId="0" animBg="1"/>
      <p:bldP spid="30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ed Rectangle 91"/>
          <p:cNvSpPr/>
          <p:nvPr/>
        </p:nvSpPr>
        <p:spPr>
          <a:xfrm>
            <a:off x="519761" y="1094588"/>
            <a:ext cx="6592824" cy="3686962"/>
          </a:xfrm>
          <a:prstGeom prst="roundRect">
            <a:avLst>
              <a:gd name="adj" fmla="val 1565"/>
            </a:avLst>
          </a:prstGeom>
          <a:solidFill>
            <a:srgbClr val="D6F6FA"/>
          </a:solidFill>
          <a:ln w="19050">
            <a:solidFill>
              <a:srgbClr val="7030A0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923713" y="3217395"/>
            <a:ext cx="3377733" cy="251901"/>
          </a:xfrm>
          <a:prstGeom prst="roundRect">
            <a:avLst/>
          </a:prstGeom>
          <a:solidFill>
            <a:srgbClr val="CCFF99"/>
          </a:solidFill>
          <a:ln>
            <a:solidFill>
              <a:srgbClr val="0033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506553" y="698790"/>
            <a:ext cx="6592824" cy="36129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483500" y="269566"/>
            <a:ext cx="6608058" cy="422279"/>
            <a:chOff x="1240361" y="2142471"/>
            <a:chExt cx="6608058" cy="422279"/>
          </a:xfrm>
        </p:grpSpPr>
        <p:sp>
          <p:nvSpPr>
            <p:cNvPr id="45" name="Rounded Rectangle 44"/>
            <p:cNvSpPr/>
            <p:nvPr/>
          </p:nvSpPr>
          <p:spPr>
            <a:xfrm>
              <a:off x="1584779" y="2170539"/>
              <a:ext cx="6263640" cy="361293"/>
            </a:xfrm>
            <a:prstGeom prst="roundRect">
              <a:avLst/>
            </a:prstGeom>
            <a:gradFill flip="none" rotWithShape="1"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1240361" y="2142471"/>
              <a:ext cx="422279" cy="422279"/>
              <a:chOff x="1240361" y="2142471"/>
              <a:chExt cx="422279" cy="422279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1240361" y="2142471"/>
                <a:ext cx="422279" cy="42227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279034" y="2181144"/>
                <a:ext cx="348991" cy="34899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276183" y="2166897"/>
                <a:ext cx="369012" cy="369332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b="1" dirty="0">
                    <a:latin typeface="Bookman Old Style" pitchFamily="18" charset="0"/>
                  </a:rPr>
                  <a:t>Q</a:t>
                </a:r>
                <a:endParaRPr lang="en-IN" b="1" dirty="0">
                  <a:latin typeface="Benguiat Bk BT" pitchFamily="18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452667" y="1014699"/>
            <a:ext cx="622780" cy="374571"/>
            <a:chOff x="463684" y="1185737"/>
            <a:chExt cx="622780" cy="374571"/>
          </a:xfrm>
        </p:grpSpPr>
        <p:sp>
          <p:nvSpPr>
            <p:cNvPr id="43" name="TextBox 42"/>
            <p:cNvSpPr txBox="1"/>
            <p:nvPr/>
          </p:nvSpPr>
          <p:spPr>
            <a:xfrm>
              <a:off x="545132" y="1269343"/>
              <a:ext cx="442492" cy="243252"/>
            </a:xfrm>
            <a:prstGeom prst="roundRect">
              <a:avLst/>
            </a:prstGeom>
            <a:solidFill>
              <a:srgbClr val="7030A0"/>
            </a:solidFill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sz="14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3684" y="1185737"/>
              <a:ext cx="622780" cy="374571"/>
            </a:xfrm>
            <a:prstGeom prst="roundRect">
              <a:avLst/>
            </a:prstGeom>
            <a:noFill/>
            <a:ln w="285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  <a:cs typeface="Arial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/>
                <a:t>Sol.</a:t>
              </a:r>
              <a:endParaRPr lang="en-US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219199" y="1318638"/>
            <a:ext cx="906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10 k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816500" y="1326258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816500" y="1559646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2622" y="2044140"/>
            <a:ext cx="2533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Ratio </a:t>
            </a:r>
            <a:r>
              <a:rPr lang="en-US" sz="1400" b="1" dirty="0">
                <a:latin typeface="Bookman Old Style" pitchFamily="18" charset="0"/>
              </a:rPr>
              <a:t>of </a:t>
            </a:r>
            <a:r>
              <a:rPr lang="en-US" sz="1400" b="1" dirty="0" smtClean="0">
                <a:latin typeface="Bookman Old Style" pitchFamily="18" charset="0"/>
              </a:rPr>
              <a:t>5 m</a:t>
            </a:r>
            <a:r>
              <a:rPr lang="en-US" sz="1400" b="1" i="1" dirty="0" smtClean="0">
                <a:latin typeface="Bookman Old Style" pitchFamily="18" charset="0"/>
              </a:rPr>
              <a:t> </a:t>
            </a:r>
            <a:r>
              <a:rPr lang="en-US" sz="1400" b="1" dirty="0">
                <a:latin typeface="Bookman Old Style" pitchFamily="18" charset="0"/>
              </a:rPr>
              <a:t>to </a:t>
            </a:r>
            <a:r>
              <a:rPr lang="en-US" sz="1400" b="1" dirty="0" smtClean="0">
                <a:latin typeface="Bookman Old Style" pitchFamily="18" charset="0"/>
              </a:rPr>
              <a:t>10000 m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17817" y="2044140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01264" y="2013550"/>
            <a:ext cx="72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3520599" y="2265148"/>
            <a:ext cx="4847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351091" y="2216588"/>
            <a:ext cx="804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037879" y="1318254"/>
            <a:ext cx="439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58014" y="1317684"/>
            <a:ext cx="291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Symbol" pitchFamily="18" charset="2"/>
                <a:sym typeface="Symbol"/>
              </a:rPr>
              <a:t></a:t>
            </a:r>
            <a:endParaRPr lang="en-US" sz="14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569339" y="1318745"/>
            <a:ext cx="893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1000 m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5" name="Rounded Rectangular Callout 94"/>
          <p:cNvSpPr/>
          <p:nvPr/>
        </p:nvSpPr>
        <p:spPr>
          <a:xfrm>
            <a:off x="5168923" y="1276350"/>
            <a:ext cx="1098366" cy="502879"/>
          </a:xfrm>
          <a:prstGeom prst="wedgeRoundRectCallout">
            <a:avLst>
              <a:gd name="adj1" fmla="val -49574"/>
              <a:gd name="adj2" fmla="val -30206"/>
              <a:gd name="adj3" fmla="val 16667"/>
            </a:avLst>
          </a:prstGeom>
          <a:blipFill>
            <a:blip r:embed="rId3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Units are not same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4911870" y="1850464"/>
            <a:ext cx="1612472" cy="502879"/>
          </a:xfrm>
          <a:prstGeom prst="wedgeRoundRectCallout">
            <a:avLst>
              <a:gd name="adj1" fmla="val -49574"/>
              <a:gd name="adj2" fmla="val -30206"/>
              <a:gd name="adj3" fmla="val 16667"/>
            </a:avLst>
          </a:prstGeom>
          <a:blipFill>
            <a:blip r:embed="rId3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Convert bigger unit to smaller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133082" y="2743386"/>
            <a:ext cx="30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3458640" y="2915687"/>
            <a:ext cx="5312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572600" y="266036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394666" y="2878009"/>
            <a:ext cx="6591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2000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114152" y="3189457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1371" y="3189457"/>
            <a:ext cx="227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Bookman Old Style" pitchFamily="18" charset="0"/>
              </a:rPr>
              <a:t>Ratio of 5 </a:t>
            </a:r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m to 10 km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314040" y="3189457"/>
            <a:ext cx="987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Bookman Old Style" pitchFamily="18" charset="0"/>
              </a:rPr>
              <a:t>1 : 2000</a:t>
            </a:r>
            <a:endParaRPr lang="en-US" sz="14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043377" y="762588"/>
            <a:ext cx="252752" cy="251639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1957103" y="757169"/>
            <a:ext cx="382544" cy="25415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07" name="Curved Left Arrow 106"/>
          <p:cNvSpPr/>
          <p:nvPr/>
        </p:nvSpPr>
        <p:spPr>
          <a:xfrm rot="5400000" flipH="1">
            <a:off x="1573289" y="124420"/>
            <a:ext cx="200651" cy="1065619"/>
          </a:xfrm>
          <a:prstGeom prst="curvedLeftArrow">
            <a:avLst/>
          </a:prstGeom>
          <a:solidFill>
            <a:srgbClr val="FFFF99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>
              <a:solidFill>
                <a:prstClr val="black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585162" y="672381"/>
            <a:ext cx="765001" cy="389453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13086" y="684115"/>
            <a:ext cx="486541" cy="355538"/>
          </a:xfrm>
          <a:prstGeom prst="round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125438" y="1606329"/>
            <a:ext cx="856633" cy="22076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2092852" y="1130554"/>
            <a:ext cx="736707" cy="220761"/>
          </a:xfrm>
          <a:prstGeom prst="roundRect">
            <a:avLst/>
          </a:prstGeom>
          <a:gradFill flip="none" rotWithShape="1">
            <a:gsLst>
              <a:gs pos="0">
                <a:srgbClr val="F7F70F">
                  <a:tint val="66000"/>
                  <a:satMod val="160000"/>
                </a:srgbClr>
              </a:gs>
              <a:gs pos="50000">
                <a:srgbClr val="F7F70F">
                  <a:tint val="44500"/>
                  <a:satMod val="160000"/>
                </a:srgbClr>
              </a:gs>
              <a:gs pos="100000">
                <a:srgbClr val="F7F70F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chemeClr val="accent2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311181" y="1082907"/>
            <a:ext cx="1667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 km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 1000 m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494518" y="2407603"/>
            <a:ext cx="556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2000</a:t>
            </a:r>
            <a:endParaRPr lang="en-US" sz="11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466425" y="196215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3482025" y="2330827"/>
            <a:ext cx="552669" cy="792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644991" y="2145399"/>
            <a:ext cx="216450" cy="430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562352" y="3190980"/>
            <a:ext cx="3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sz="1400" b="1" dirty="0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54907" y="692148"/>
            <a:ext cx="2045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(b) 5 m to 10 km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2037879" y="1557071"/>
            <a:ext cx="10118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10000 m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55608" y="307540"/>
            <a:ext cx="694112" cy="350388"/>
          </a:xfrm>
          <a:prstGeom prst="rect">
            <a:avLst/>
          </a:prstGeom>
          <a:solidFill>
            <a:srgbClr val="00FFFF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88812" y="301502"/>
            <a:ext cx="3507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Find the ratio of the following</a:t>
            </a:r>
          </a:p>
        </p:txBody>
      </p:sp>
    </p:spTree>
    <p:extLst>
      <p:ext uri="{BB962C8B-B14F-4D97-AF65-F5344CB8AC3E}">
        <p14:creationId xmlns:p14="http://schemas.microsoft.com/office/powerpoint/2010/main" val="272051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04" grpId="0" animBg="1"/>
      <p:bldP spid="86" grpId="0" animBg="1"/>
      <p:bldP spid="77" grpId="0"/>
      <p:bldP spid="78" grpId="0"/>
      <p:bldP spid="79" grpId="0"/>
      <p:bldP spid="80" grpId="0"/>
      <p:bldP spid="81" grpId="0"/>
      <p:bldP spid="82" grpId="0"/>
      <p:bldP spid="84" grpId="0"/>
      <p:bldP spid="85" grpId="0"/>
      <p:bldP spid="88" grpId="0"/>
      <p:bldP spid="94" grpId="0"/>
      <p:bldP spid="95" grpId="0" animBg="1"/>
      <p:bldP spid="95" grpId="1" animBg="1"/>
      <p:bldP spid="96" grpId="0" animBg="1"/>
      <p:bldP spid="96" grpId="1" animBg="1"/>
      <p:bldP spid="97" grpId="0"/>
      <p:bldP spid="99" grpId="0"/>
      <p:bldP spid="100" grpId="0"/>
      <p:bldP spid="101" grpId="0"/>
      <p:bldP spid="102" grpId="0"/>
      <p:bldP spid="103" grpId="0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1" grpId="0" animBg="1"/>
      <p:bldP spid="111" grpId="1" animBg="1"/>
      <p:bldP spid="112" grpId="0" animBg="1"/>
      <p:bldP spid="112" grpId="1" animBg="1"/>
      <p:bldP spid="113" grpId="0"/>
      <p:bldP spid="118" grpId="0"/>
      <p:bldP spid="119" grpId="0"/>
      <p:bldP spid="124" grpId="0"/>
      <p:bldP spid="87" grpId="0"/>
      <p:bldP spid="1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691766ada64af12a1a8b68665c19d1933ce49d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11476</TotalTime>
  <Words>9417</Words>
  <Application>Microsoft Office PowerPoint</Application>
  <PresentationFormat>On-screen Show (16:9)</PresentationFormat>
  <Paragraphs>4216</Paragraphs>
  <Slides>84</Slides>
  <Notes>55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Office Theme</vt:lpstr>
      <vt:lpstr>2_Office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200721</dc:creator>
  <cp:lastModifiedBy>USER</cp:lastModifiedBy>
  <cp:revision>1556</cp:revision>
  <dcterms:created xsi:type="dcterms:W3CDTF">2014-08-14T05:42:09Z</dcterms:created>
  <dcterms:modified xsi:type="dcterms:W3CDTF">2018-06-13T05:09:12Z</dcterms:modified>
</cp:coreProperties>
</file>